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7" r:id="rId4"/>
    <p:sldId id="291" r:id="rId5"/>
    <p:sldId id="294" r:id="rId6"/>
    <p:sldId id="298" r:id="rId7"/>
    <p:sldId id="300" r:id="rId8"/>
    <p:sldId id="299" r:id="rId9"/>
    <p:sldId id="301" r:id="rId10"/>
    <p:sldId id="302" r:id="rId11"/>
    <p:sldId id="286" r:id="rId12"/>
    <p:sldId id="287" r:id="rId13"/>
    <p:sldId id="303" r:id="rId14"/>
    <p:sldId id="304" r:id="rId15"/>
    <p:sldId id="305" r:id="rId16"/>
    <p:sldId id="28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00"/>
    <a:srgbClr val="FF99CC"/>
    <a:srgbClr val="FFFF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12-1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Volumes of 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Prisms </a:t>
            </a:r>
            <a:r>
              <a:rPr lang="en-US" b="1" dirty="0"/>
              <a:t>and Cylinders</a:t>
            </a:r>
            <a:r>
              <a:rPr lang="en-US" dirty="0"/>
              <a:t>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590264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</a:t>
            </a:r>
            <a:r>
              <a:rPr lang="en-US" sz="2400" b="1" dirty="0" smtClean="0"/>
              <a:t>volume of each cylinder.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b)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  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750117" y="1787404"/>
            <a:ext cx="3422333" cy="117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base is a circle facing up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436692" y="4773930"/>
                <a:ext cx="773575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𝟕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𝟒𝟗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𝟏𝟓𝟑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𝟗𝟒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𝒇𝒕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𝟒𝟗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𝟐𝟐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𝟏𝟎𝟕𝟖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𝟑𝟑𝟖𝟔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𝟔𝟒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𝒇𝒕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692" y="4773930"/>
                <a:ext cx="7735758" cy="1752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05" y="1787404"/>
            <a:ext cx="2666667" cy="27238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41457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6" y="1149350"/>
            <a:ext cx="83762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The density of water is 1000 kilograms per cubic meter.  Find the mass of 1 cubic foot of water.  Use the fact that 1 foot = 0.3048 meters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84837" y="2802064"/>
            <a:ext cx="1805940" cy="47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584836" y="3526712"/>
                <a:ext cx="8010524" cy="10045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𝑫𝒆𝒏𝒔𝒊𝒕𝒚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𝟏𝟎𝟎𝟎</m:t>
                          </m:r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𝒌𝒈</m:t>
                          </m:r>
                        </m:num>
                        <m:den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1" i="1" dirty="0" smtClean="0">
                                      <a:solidFill>
                                        <a:schemeClr val="tx1">
                                          <a:lumMod val="8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 dirty="0" smtClean="0">
                                      <a:solidFill>
                                        <a:schemeClr val="tx1">
                                          <a:lumMod val="8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.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>
                                          <a:lumMod val="8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𝟑𝟎𝟒𝟖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>
                                          <a:lumMod val="8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>
                                          <a:lumMod val="8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𝒎</m:t>
                                  </m:r>
                                </m:num>
                                <m:den>
                                  <m:r>
                                    <a:rPr lang="en-US" sz="2400" b="1" i="1" dirty="0" smtClean="0">
                                      <a:solidFill>
                                        <a:schemeClr val="tx1">
                                          <a:lumMod val="8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𝟏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>
                                          <a:lumMod val="8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>
                                          <a:lumMod val="8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𝒇𝒕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𝟐𝟖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𝟑𝟐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type m:val="lin"/>
                          <m:ctrlP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𝒌𝒈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𝒇𝒕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836" y="3526712"/>
                <a:ext cx="8010524" cy="10045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149350"/>
            <a:ext cx="865251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You are building a cylindrical packing tube.  You want the length of the tube to be 30 inches and the volume to be 589 </a:t>
            </a:r>
            <a:r>
              <a:rPr lang="en-US" sz="2400" b="1" dirty="0" smtClean="0"/>
              <a:t>cubic inches</a:t>
            </a:r>
            <a:r>
              <a:rPr lang="en-US" sz="2400" b="1" dirty="0"/>
              <a:t>.  What should the radius of the base be?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40080" y="2656343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48590" y="3278008"/>
                <a:ext cx="8823960" cy="27808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Need to solve for Base area first and then the radius</a:t>
                </a: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   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𝟓𝟖𝟗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𝟑𝟎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𝟏𝟗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𝟔𝟑𝟑𝟑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𝟏𝟗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𝟔𝟑𝟑𝟑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𝟐𝟒𝟗𝟓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𝟐𝟒𝟗𝟓</m:t>
                          </m:r>
                        </m:e>
                      </m:ra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𝟒𝟗𝟗𝟗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590" y="3278008"/>
                <a:ext cx="8823960" cy="2780889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5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149350"/>
            <a:ext cx="865251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You are building a 3-foot tall dresser.  You want the volume to be 42 cubic feet.  What should the area of the base be?  Give a possible length and width</a:t>
            </a:r>
            <a:r>
              <a:rPr lang="en-US" sz="2400" b="1" dirty="0" smtClean="0"/>
              <a:t>.</a:t>
            </a:r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40080" y="2656343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48590" y="3278008"/>
                <a:ext cx="8823960" cy="2677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Need to solve for Base area first and then give an L and W</a:t>
                </a: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   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𝒍𝒘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So 2 </a:t>
                </a:r>
                <a:r>
                  <a:rPr lang="en-US" sz="2400" b="1" dirty="0" err="1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ft</a:t>
                </a:r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wide and 7 </a:t>
                </a:r>
                <a:r>
                  <a:rPr lang="en-US" sz="2400" b="1" dirty="0" err="1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ft</a:t>
                </a:r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long are an easy possibility</a:t>
                </a: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590" y="3278008"/>
                <a:ext cx="8823960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595" b="-4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609517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6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149350"/>
            <a:ext cx="865251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Square prism A and square prism B are similar.  Each base edge of prism A is 4 inches, and each base edge of prism B is 6 inches.  The volume of prism B is 135 cubic inches.  Find the volume of prism A</a:t>
            </a:r>
            <a:r>
              <a:rPr lang="en-US" sz="2400" b="1" dirty="0" smtClean="0"/>
              <a:t>.</a:t>
            </a:r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20039" y="2839223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60020" y="3575188"/>
                <a:ext cx="8823960" cy="32487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Need to determine the scaling factor first and then use it to get the volume of prism A.</a:t>
                </a: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𝒔𝒄𝒂𝒍𝒊𝒏𝒈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𝒇𝒂𝒄𝒕𝒐𝒓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𝒃𝒂𝒔𝒆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𝒆𝒅𝒈𝒆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𝒐𝒇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𝑨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𝒃𝒂𝒔𝒆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𝒆𝒅𝒈𝒆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𝒐𝒇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𝑩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𝑽𝒐𝒍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𝒔𝒄𝒂𝒍𝒆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𝑽𝒐𝒍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𝟏𝟑𝟓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20" y="3575188"/>
                <a:ext cx="8823960" cy="3248774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313" r="-7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03009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7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149350"/>
            <a:ext cx="86525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volume of the composite solid.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20039" y="1947683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234314" y="2569348"/>
                <a:ext cx="8823960" cy="3260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Volume of cylinder – volume of triangular</a:t>
                </a:r>
              </a:p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prism</a:t>
                </a: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𝑽𝒐𝒍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𝒄𝒚𝒍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𝑩𝒉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𝒉</m:t>
                    </m:r>
                    <m:r>
                      <a:rPr 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𝟑𝟐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𝟑𝟐𝟎𝟎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</a:p>
              <a:p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𝑽𝒐𝒍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𝒑𝒓𝒊𝒔𝒎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𝑩𝒉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𝒃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𝒕</m:t>
                        </m:r>
                      </m:sub>
                    </m:sSub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bg2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bg2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</a:rPr>
                              <m:t>𝒉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bg2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</a:rPr>
                              <m:t>𝒑</m:t>
                            </m:r>
                          </m:sub>
                        </m:sSub>
                      </m:e>
                    </m:d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e>
                    </m:d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FFCCCC"/>
                            </a:solidFill>
                            <a:latin typeface="Cambria Math"/>
                          </a:rPr>
                          <m:t>𝟖</m:t>
                        </m:r>
                      </m:e>
                    </m:d>
                    <m:d>
                      <m:dPr>
                        <m:ctrlP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𝟑𝟐</m:t>
                        </m:r>
                      </m:e>
                    </m:d>
                    <m:r>
                      <a:rPr 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𝟏𝟓𝟑𝟔</m:t>
                    </m:r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𝑽𝒐𝒍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𝒄𝒔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𝟑𝟐𝟎𝟎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𝟏𝟓𝟑𝟔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𝟖𝟓𝟏𝟕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𝒄𝒖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𝒄𝒎</m:t>
                    </m:r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314" y="2569348"/>
                <a:ext cx="8823960" cy="3260123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30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920" y="1280298"/>
            <a:ext cx="2212340" cy="22948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oup 7"/>
          <p:cNvGrpSpPr/>
          <p:nvPr/>
        </p:nvGrpSpPr>
        <p:grpSpPr>
          <a:xfrm>
            <a:off x="6889750" y="5012278"/>
            <a:ext cx="1995847" cy="1580912"/>
            <a:chOff x="6889750" y="5012278"/>
            <a:chExt cx="1995847" cy="1580912"/>
          </a:xfrm>
        </p:grpSpPr>
        <p:sp>
          <p:nvSpPr>
            <p:cNvPr id="2" name="Isosceles Triangle 1"/>
            <p:cNvSpPr/>
            <p:nvPr/>
          </p:nvSpPr>
          <p:spPr>
            <a:xfrm>
              <a:off x="7091087" y="5012278"/>
              <a:ext cx="1794510" cy="1211580"/>
            </a:xfrm>
            <a:prstGeom prst="triangle">
              <a:avLst/>
            </a:prstGeom>
            <a:solidFill>
              <a:schemeClr val="tx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343900" y="547514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10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9750" y="543340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10</a:t>
              </a:r>
              <a:endParaRPr lang="en-US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767548" y="622385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12</a:t>
              </a:r>
              <a:endParaRPr lang="en-US" b="1" dirty="0"/>
            </a:p>
          </p:txBody>
        </p:sp>
        <p:cxnSp>
          <p:nvCxnSpPr>
            <p:cNvPr id="5" name="Straight Connector 4"/>
            <p:cNvCxnSpPr>
              <a:stCxn id="2" idx="0"/>
              <a:endCxn id="2" idx="3"/>
            </p:cNvCxnSpPr>
            <p:nvPr/>
          </p:nvCxnSpPr>
          <p:spPr>
            <a:xfrm>
              <a:off x="7988342" y="5012278"/>
              <a:ext cx="0" cy="12115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941226" y="5618068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FF0000"/>
                  </a:solidFill>
                </a:rPr>
                <a:t>ht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20039" y="6484791"/>
            <a:ext cx="7096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CCC"/>
                </a:solidFill>
              </a:rPr>
              <a:t>Solve for </a:t>
            </a:r>
            <a:r>
              <a:rPr lang="en-US" b="1" dirty="0" err="1" smtClean="0">
                <a:solidFill>
                  <a:srgbClr val="FFCCCC"/>
                </a:solidFill>
              </a:rPr>
              <a:t>ht</a:t>
            </a:r>
            <a:r>
              <a:rPr lang="en-US" b="1" dirty="0" smtClean="0">
                <a:solidFill>
                  <a:srgbClr val="FFCCCC"/>
                </a:solidFill>
              </a:rPr>
              <a:t> by using Pythagorean </a:t>
            </a:r>
            <a:r>
              <a:rPr lang="en-US" b="1" dirty="0" err="1" smtClean="0">
                <a:solidFill>
                  <a:srgbClr val="FFCCCC"/>
                </a:solidFill>
              </a:rPr>
              <a:t>Thrm</a:t>
            </a:r>
            <a:r>
              <a:rPr lang="en-US" b="1" dirty="0" smtClean="0">
                <a:solidFill>
                  <a:srgbClr val="FFCCCC"/>
                </a:solidFill>
              </a:rPr>
              <a:t> and Isosceles Triangle</a:t>
            </a:r>
            <a:endParaRPr lang="en-US" b="1" dirty="0">
              <a:solidFill>
                <a:srgbClr val="FF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06986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 smtClean="0"/>
              <a:t>Volume of Prism and Cylinders is Base Area x Height</a:t>
            </a:r>
          </a:p>
          <a:p>
            <a:pPr lvl="1"/>
            <a:r>
              <a:rPr lang="en-US" sz="2400" b="1" dirty="0" smtClean="0"/>
              <a:t>Volume is a cubic relationship so similar figures will have their volumes found by using the cube of the scaling factor</a:t>
            </a:r>
            <a:endParaRPr lang="en-US" sz="2400" b="1" dirty="0"/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Find </a:t>
            </a:r>
            <a:r>
              <a:rPr lang="en-US" sz="2800" b="1" dirty="0"/>
              <a:t>volumes of prisms and cylinders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the formula for density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volumes of prisms and cylinders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60170"/>
            <a:ext cx="8229600" cy="516636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 err="1">
                <a:solidFill>
                  <a:srgbClr val="FFFF00"/>
                </a:solidFill>
              </a:rPr>
              <a:t>Cavalieri’s</a:t>
            </a:r>
            <a:r>
              <a:rPr lang="en-US" sz="2400" b="1" dirty="0">
                <a:solidFill>
                  <a:srgbClr val="FFFF00"/>
                </a:solidFill>
              </a:rPr>
              <a:t> Principle </a:t>
            </a:r>
            <a:r>
              <a:rPr lang="en-US" sz="2400" b="1" dirty="0"/>
              <a:t>– states that if two solids have the same height and the same cross-sectional area at every level, then they have the same volume.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FF00"/>
                </a:solidFill>
              </a:rPr>
              <a:t>Density</a:t>
            </a:r>
            <a:r>
              <a:rPr lang="en-US" sz="2400" b="1" dirty="0"/>
              <a:t> – the amount of matter that an object has in a given unit of volume. The density of an object is calculated by dividing its mass by its volume.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FF00"/>
                </a:solidFill>
              </a:rPr>
              <a:t>Volume</a:t>
            </a:r>
            <a:r>
              <a:rPr lang="en-US" sz="2400" b="1" dirty="0"/>
              <a:t> – the number of cubic units contained in a solid’s interior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/>
              <a:t> </a:t>
            </a:r>
            <a:endParaRPr lang="en-US" sz="2400" b="1" dirty="0" smtClean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400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118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Volume of a Prism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797877" y="4377690"/>
            <a:ext cx="7648893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>
                <a:solidFill>
                  <a:srgbClr val="FFFF00"/>
                </a:solidFill>
              </a:rPr>
              <a:t>Note: like in two-dimensional figures, the height, h, is always perpendicular to the area of the Base, </a:t>
            </a:r>
            <a:r>
              <a:rPr lang="en-US" sz="2400" b="1" dirty="0" smtClean="0">
                <a:solidFill>
                  <a:srgbClr val="FFFF00"/>
                </a:solidFill>
              </a:rPr>
              <a:t>B.  </a:t>
            </a:r>
          </a:p>
          <a:p>
            <a:endParaRPr lang="en-US" sz="2400" b="1" dirty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Big “B” is the area of the base.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" y="1415097"/>
            <a:ext cx="7542857" cy="26149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Volume of a Cylinder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9" name="Text Box 9"/>
              <p:cNvSpPr txBox="1">
                <a:spLocks noChangeArrowheads="1"/>
              </p:cNvSpPr>
              <p:nvPr/>
            </p:nvSpPr>
            <p:spPr bwMode="auto">
              <a:xfrm>
                <a:off x="512127" y="4422850"/>
                <a:ext cx="7957143" cy="18407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The area of the Base, is the area of a circle: 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𝑩</m:t>
                    </m:r>
                    <m:r>
                      <a:rPr lang="en-US" alt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=</m:t>
                    </m:r>
                    <m:r>
                      <a:rPr lang="en-US" altLang="en-US" sz="2400" b="1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altLang="en-US" sz="2400" b="1" dirty="0" smtClean="0">
                  <a:solidFill>
                    <a:srgbClr val="FFFF00"/>
                  </a:solidFill>
                  <a:latin typeface="Times New Roman" pitchFamily="18" charset="0"/>
                </a:endParaRPr>
              </a:p>
              <a:p>
                <a:pPr eaLnBrk="1" hangingPunct="1"/>
                <a:endParaRPr lang="en-US" altLang="en-US" sz="2400" b="1" dirty="0" smtClean="0">
                  <a:solidFill>
                    <a:srgbClr val="FFFF00"/>
                  </a:solidFill>
                  <a:latin typeface="Times New Roman" pitchFamily="18" charset="0"/>
                </a:endParaRPr>
              </a:p>
              <a:p>
                <a:pPr eaLnBrk="1" hangingPunct="1"/>
                <a:endParaRPr lang="en-US" altLang="en-US" sz="2400" b="1" dirty="0">
                  <a:solidFill>
                    <a:srgbClr val="FFFF00"/>
                  </a:solidFill>
                  <a:latin typeface="Times New Roman" pitchFamily="18" charset="0"/>
                </a:endParaRPr>
              </a:p>
              <a:p>
                <a:pPr eaLnBrk="1" hangingPunct="1"/>
                <a:r>
                  <a:rPr lang="en-US" altLang="en-US" sz="2400" b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Unrelated note: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𝑫𝒆𝒏𝒔𝒊𝒕𝒚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𝑴𝒂𝒔𝒔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𝑽𝒐𝒍𝒖𝒎𝒆</m:t>
                        </m:r>
                      </m:den>
                    </m:f>
                  </m:oMath>
                </a14:m>
                <a:endParaRPr lang="en-US" altLang="en-US" sz="2400" b="1" dirty="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14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2127" y="4422850"/>
                <a:ext cx="7957143" cy="1840790"/>
              </a:xfrm>
              <a:prstGeom prst="rect">
                <a:avLst/>
              </a:prstGeom>
              <a:blipFill rotWithShape="1">
                <a:blip r:embed="rId2"/>
                <a:stretch>
                  <a:fillRect l="-1149" t="-19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27" y="1289685"/>
            <a:ext cx="7957143" cy="2514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063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Volumes of Similar Solids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512127" y="4422850"/>
            <a:ext cx="7957143" cy="184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Volume is a cubic relationship and therefore the ratio of the volumes of similar figures is equal to the </a:t>
            </a:r>
            <a:r>
              <a:rPr lang="en-US" altLang="en-US" sz="2400" b="1" i="1" u="sng" dirty="0" smtClean="0">
                <a:solidFill>
                  <a:srgbClr val="FFFF00"/>
                </a:solidFill>
              </a:rPr>
              <a:t>cube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of the scaling factor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523047"/>
            <a:ext cx="7687748" cy="2229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80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1a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590264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</a:t>
            </a:r>
            <a:r>
              <a:rPr lang="en-US" sz="2400" b="1" dirty="0" smtClean="0"/>
              <a:t>volume of each prism.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a)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  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750117" y="1787404"/>
            <a:ext cx="3422333" cy="117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base is facing us and is a triangle.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436692" y="4979670"/>
                <a:ext cx="773575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𝒉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𝟓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𝟖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𝟐𝟎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𝒄𝒎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𝟐𝟎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𝟔𝟎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𝒄𝒎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692" y="4979670"/>
                <a:ext cx="7735758" cy="1752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32" y="1785242"/>
            <a:ext cx="2914286" cy="301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42336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590264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</a:t>
            </a:r>
            <a:r>
              <a:rPr lang="en-US" sz="2400" b="1" dirty="0" smtClean="0"/>
              <a:t>volume of each prism.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b)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  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481636" y="1785242"/>
            <a:ext cx="3422333" cy="117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base is facing us and is a trapezoid.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436692" y="4320540"/>
                <a:ext cx="7735758" cy="2301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𝒉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𝟏𝟐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𝟓𝟐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𝒄𝒖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692" y="4320540"/>
                <a:ext cx="7735758" cy="23012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943" y="1785243"/>
            <a:ext cx="3847619" cy="20666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717798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2a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590264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</a:t>
            </a:r>
            <a:r>
              <a:rPr lang="en-US" sz="2400" b="1" dirty="0" smtClean="0"/>
              <a:t>volume of each cylinder.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a)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  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750117" y="1787404"/>
            <a:ext cx="3422333" cy="117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base is a circle facing to the left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521017" y="4465320"/>
                <a:ext cx="773575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𝟕𝟖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𝟐𝟓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𝟗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𝟐𝟐𝟕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𝟕𝟏𝟒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𝟕𝟏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1017" y="4465320"/>
                <a:ext cx="7735758" cy="1752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056" y="1787404"/>
            <a:ext cx="2895238" cy="21238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827485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958</Words>
  <Application>Microsoft Office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Lesson 12-1</vt:lpstr>
      <vt:lpstr>Objectives</vt:lpstr>
      <vt:lpstr>Vocabulary</vt:lpstr>
      <vt:lpstr>Volume of a Prism</vt:lpstr>
      <vt:lpstr>Volume of a Cylinder</vt:lpstr>
      <vt:lpstr>Volumes of Similar Solids</vt:lpstr>
      <vt:lpstr>Example 1a</vt:lpstr>
      <vt:lpstr>Example 1b</vt:lpstr>
      <vt:lpstr>Example 2a</vt:lpstr>
      <vt:lpstr>Example 2b</vt:lpstr>
      <vt:lpstr>Example 3</vt:lpstr>
      <vt:lpstr>Example 4</vt:lpstr>
      <vt:lpstr>Example 5</vt:lpstr>
      <vt:lpstr>Example 6</vt:lpstr>
      <vt:lpstr>Example 7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84</cp:revision>
  <dcterms:created xsi:type="dcterms:W3CDTF">2008-01-23T14:30:53Z</dcterms:created>
  <dcterms:modified xsi:type="dcterms:W3CDTF">2018-11-15T20:12:25Z</dcterms:modified>
</cp:coreProperties>
</file>