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7" r:id="rId4"/>
    <p:sldId id="291" r:id="rId5"/>
    <p:sldId id="300" r:id="rId6"/>
    <p:sldId id="301" r:id="rId7"/>
    <p:sldId id="286" r:id="rId8"/>
    <p:sldId id="287" r:id="rId9"/>
    <p:sldId id="303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0000"/>
    <a:srgbClr val="FF99CC"/>
    <a:srgbClr val="FF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12-2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Volume </a:t>
            </a:r>
            <a:r>
              <a:rPr lang="en-US" b="1" dirty="0"/>
              <a:t>of </a:t>
            </a:r>
            <a:r>
              <a:rPr lang="en-US" b="1" dirty="0"/>
              <a:t>Pyramids</a:t>
            </a:r>
            <a:r>
              <a:rPr lang="en-US" dirty="0" smtClean="0"/>
              <a:t>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Volume of </a:t>
            </a:r>
            <a:r>
              <a:rPr lang="en-US" sz="2400" b="1" dirty="0" smtClean="0"/>
              <a:t>Pyramid is 1/3 the Base Area times the height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SOL usually only has square-based pyramids</a:t>
            </a:r>
            <a:endParaRPr lang="en-US" sz="2400" b="1" dirty="0"/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/>
              <a:t>Find volumes of pyramids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/>
              <a:t>Use </a:t>
            </a:r>
            <a:r>
              <a:rPr lang="en-US" sz="2800" b="1" dirty="0"/>
              <a:t>volumes of pyramids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60170"/>
            <a:ext cx="8229600" cy="516636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FF00"/>
                </a:solidFill>
              </a:rPr>
              <a:t>None new</a:t>
            </a: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/>
              <a:t> </a:t>
            </a:r>
            <a:endParaRPr lang="en-US" sz="2400" b="1" dirty="0" smtClean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118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Volume of a </a:t>
            </a:r>
            <a:r>
              <a:rPr lang="en-US" altLang="en-US" sz="3600" b="1" dirty="0" smtClean="0"/>
              <a:t>Pyramid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97877" y="4114800"/>
            <a:ext cx="7648893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>
                <a:solidFill>
                  <a:srgbClr val="FFFF00"/>
                </a:solidFill>
              </a:rPr>
              <a:t>Note: like in two-dimensional figures, the height, h, is always perpendicular to the area of the Base, </a:t>
            </a:r>
            <a:r>
              <a:rPr lang="en-US" sz="2400" b="1" dirty="0" smtClean="0">
                <a:solidFill>
                  <a:srgbClr val="FFFF00"/>
                </a:solidFill>
              </a:rPr>
              <a:t>B.  </a:t>
            </a:r>
          </a:p>
          <a:p>
            <a:endParaRPr lang="en-US" sz="1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Slant height, ½ the base side and height have a Pythagorean relationship.</a:t>
            </a:r>
          </a:p>
          <a:p>
            <a:endParaRPr lang="en-US" sz="2400" b="1" dirty="0">
              <a:solidFill>
                <a:srgbClr val="FFFF00"/>
              </a:solidFill>
            </a:endParaRPr>
          </a:p>
          <a:p>
            <a:r>
              <a:rPr lang="en-US" sz="2400" b="1" dirty="0" smtClean="0">
                <a:solidFill>
                  <a:srgbClr val="FFFF00"/>
                </a:solidFill>
              </a:rPr>
              <a:t>SOL usually has only square (based) pyramids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51" y="1289685"/>
            <a:ext cx="7357143" cy="2500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32280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</a:t>
            </a:r>
            <a:r>
              <a:rPr lang="en-US" sz="2400" b="1" dirty="0" smtClean="0"/>
              <a:t>volume of </a:t>
            </a:r>
            <a:r>
              <a:rPr lang="en-US" sz="2400" b="1" dirty="0" smtClean="0"/>
              <a:t>the pyramid.</a:t>
            </a:r>
            <a:endParaRPr lang="en-US" sz="2400" b="1" dirty="0"/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36692" y="2153164"/>
            <a:ext cx="3422333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a square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310737" y="443103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𝟒</m:t>
                          </m:r>
                        </m:e>
                        <m:sup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𝟏𝟔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737" y="443103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616" y="1149350"/>
            <a:ext cx="4809524" cy="27904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42336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21017" y="1149350"/>
            <a:ext cx="81886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square pyramid has a height of 12 centimeters and a volume of 64 cubic centimeters.  Find the side length of the square base.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21017" y="2518924"/>
            <a:ext cx="7525478" cy="11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 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/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The base is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how we name a pyramid, so it has a square base.</a:t>
            </a:r>
            <a:endParaRPr lang="en-US" alt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0"/>
              <p:cNvSpPr txBox="1">
                <a:spLocks noChangeArrowheads="1"/>
              </p:cNvSpPr>
              <p:nvPr/>
            </p:nvSpPr>
            <p:spPr bwMode="auto">
              <a:xfrm>
                <a:off x="310737" y="4431030"/>
                <a:ext cx="7735758" cy="1752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𝟔𝟒</m:t>
                      </m:r>
                      <m:r>
                        <a:rPr lang="en-US" altLang="en-US" sz="2400" b="1" i="1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𝑩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𝟏𝟐</m:t>
                          </m:r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𝒄𝒎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𝑩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 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𝟏𝟔</m:t>
                          </m:r>
                        </m:e>
                      </m:ra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737" y="4431030"/>
                <a:ext cx="7735758" cy="17526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27485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46958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height of the triangular pyramid.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79096" y="2272969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65" y="1149349"/>
            <a:ext cx="4238095" cy="272380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20"/>
              <p:cNvSpPr txBox="1">
                <a:spLocks noChangeArrowheads="1"/>
              </p:cNvSpPr>
              <p:nvPr/>
            </p:nvSpPr>
            <p:spPr bwMode="auto">
              <a:xfrm>
                <a:off x="310737" y="4431030"/>
                <a:ext cx="7735758" cy="20497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b>
                        <m:sSub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</m:t>
                          </m:r>
                        </m:e>
                        <m: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  <m:sSub>
                        <m:sSub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𝒕</m:t>
                          </m:r>
                        </m:sub>
                      </m:sSub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)(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𝟖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)=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𝟗𝟔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𝒔𝒒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</m:oMath>
                  </m:oMathPara>
                </a14:m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i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latin typeface="Cambria Math"/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𝑩𝒉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𝟑𝟖𝟒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𝟔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alt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</m:sub>
                          </m:sSub>
                        </m:e>
                      </m:d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</m:t>
                      </m:r>
                      <m:sSub>
                        <m:sSubPr>
                          <m:ctrlP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alt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𝒑</m:t>
                          </m:r>
                        </m:sub>
                      </m:sSub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𝟏𝟐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alt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</m:oMath>
                  </m:oMathPara>
                </a14:m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737" y="4431030"/>
                <a:ext cx="7735758" cy="20497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39" y="1149350"/>
            <a:ext cx="865251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Square pyramid A and square pyramid B are similar.  The height of pyramid A is 6 inches and the height of pyramid B is 15 inches.  The volume of pyramid B is 312.5 cubic inches.  Find the volume of pyramid A</a:t>
            </a:r>
            <a:r>
              <a:rPr lang="en-US" sz="2400" b="1" dirty="0" smtClean="0"/>
              <a:t>.</a:t>
            </a:r>
            <a:endParaRPr lang="en-US" sz="2400" b="1" dirty="0"/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640080" y="2656343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11"/>
              <p:cNvSpPr txBox="1">
                <a:spLocks noChangeArrowheads="1"/>
              </p:cNvSpPr>
              <p:nvPr/>
            </p:nvSpPr>
            <p:spPr bwMode="auto">
              <a:xfrm>
                <a:off x="160020" y="3278008"/>
                <a:ext cx="8823960" cy="32487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Need to determine the scaling factor first and then use it to get the volume of pyramid A.</a:t>
                </a: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𝒔𝒄𝒂𝒍𝒊𝒏𝒈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𝒇𝒂𝒄𝒕𝒐𝒓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𝒃𝒂𝒔𝒆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𝒉𝒕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𝒃𝒂𝒔𝒆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𝒉𝒕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𝒐𝒇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𝑩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𝟏𝟓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𝑩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𝒔𝒄𝒂𝒍𝒆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𝑽𝒐𝒍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𝟑𝟏𝟐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chemeClr val="bg2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2400" b="1" i="1" smtClean="0">
                                      <a:solidFill>
                                        <a:schemeClr val="bg2">
                                          <a:lumMod val="20000"/>
                                          <a:lumOff val="8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𝒄𝒖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𝒊𝒏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" y="3278008"/>
                <a:ext cx="8823960" cy="3248774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313" r="-7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56470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volume of the composite solid.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218006" y="1830817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48590" y="3278008"/>
                <a:ext cx="8823960" cy="2980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rgbClr val="FFCCCC"/>
                    </a:solidFill>
                  </a:rPr>
                  <a:t>Volume of square prism plus volume of pyramid</a:t>
                </a:r>
                <a:endParaRPr lang="en-US" sz="2400" b="1" dirty="0" smtClean="0">
                  <a:solidFill>
                    <a:srgbClr val="FFCCCC"/>
                  </a:solidFill>
                </a:endParaRPr>
              </a:p>
              <a:p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𝑽𝒐𝒍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𝒔𝒑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e>
                    </m:d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𝟗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𝟏𝟐𝟗𝟔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</a:p>
              <a:p>
                <a:pPr/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𝑽𝒐𝒍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𝑩𝒉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e>
                    </m:d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e>
                    </m:d>
                    <m:d>
                      <m:d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FFCCCC"/>
                            </a:solidFill>
                            <a:latin typeface="Cambria Math"/>
                          </a:rPr>
                          <m:t>𝟖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𝟑𝟖𝟒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𝑽𝒐𝒍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𝒄𝒔</m:t>
                        </m:r>
                      </m:sub>
                    </m:sSub>
                    <m:r>
                      <a:rPr lang="en-US" sz="2400" b="1" i="1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𝟏𝟐𝟗𝟔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𝟑𝟖𝟒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𝟏𝟔𝟖𝟎</m:t>
                    </m:r>
                    <m:r>
                      <a:rPr lang="en-US" sz="2400" b="1" i="1" smtClean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bg2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 </a:t>
                </a:r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8590" y="3278008"/>
                <a:ext cx="8823960" cy="2980944"/>
              </a:xfrm>
              <a:prstGeom prst="rect">
                <a:avLst/>
              </a:prstGeom>
              <a:blipFill rotWithShape="1">
                <a:blip r:embed="rId2"/>
                <a:stretch>
                  <a:fillRect l="-1036" t="-14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775" y="939278"/>
            <a:ext cx="2468880" cy="24047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 7"/>
          <p:cNvGrpSpPr/>
          <p:nvPr/>
        </p:nvGrpSpPr>
        <p:grpSpPr>
          <a:xfrm>
            <a:off x="6889750" y="5012278"/>
            <a:ext cx="1995847" cy="1580912"/>
            <a:chOff x="6889750" y="5012278"/>
            <a:chExt cx="1995847" cy="1580912"/>
          </a:xfrm>
        </p:grpSpPr>
        <p:sp>
          <p:nvSpPr>
            <p:cNvPr id="10" name="Isosceles Triangle 9"/>
            <p:cNvSpPr/>
            <p:nvPr/>
          </p:nvSpPr>
          <p:spPr>
            <a:xfrm>
              <a:off x="7091087" y="5012278"/>
              <a:ext cx="1794510" cy="1211580"/>
            </a:xfrm>
            <a:prstGeom prst="triangle">
              <a:avLst/>
            </a:prstGeom>
            <a:solidFill>
              <a:schemeClr val="tx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43900" y="547514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10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89750" y="543340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10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67548" y="622385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12</a:t>
              </a:r>
              <a:endParaRPr lang="en-US" b="1" dirty="0"/>
            </a:p>
          </p:txBody>
        </p:sp>
        <p:cxnSp>
          <p:nvCxnSpPr>
            <p:cNvPr id="14" name="Straight Connector 13"/>
            <p:cNvCxnSpPr>
              <a:stCxn id="10" idx="0"/>
              <a:endCxn id="10" idx="3"/>
            </p:cNvCxnSpPr>
            <p:nvPr/>
          </p:nvCxnSpPr>
          <p:spPr>
            <a:xfrm>
              <a:off x="7988342" y="5012278"/>
              <a:ext cx="0" cy="12115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941226" y="5618068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ht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20039" y="6484791"/>
            <a:ext cx="7096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CC"/>
                </a:solidFill>
              </a:rPr>
              <a:t>Solve for </a:t>
            </a:r>
            <a:r>
              <a:rPr lang="en-US" b="1" dirty="0" err="1" smtClean="0">
                <a:solidFill>
                  <a:srgbClr val="FFCCCC"/>
                </a:solidFill>
              </a:rPr>
              <a:t>ht</a:t>
            </a:r>
            <a:r>
              <a:rPr lang="en-US" b="1" dirty="0" smtClean="0">
                <a:solidFill>
                  <a:srgbClr val="FFCCCC"/>
                </a:solidFill>
              </a:rPr>
              <a:t> by using Pythagorean </a:t>
            </a:r>
            <a:r>
              <a:rPr lang="en-US" b="1" dirty="0" err="1" smtClean="0">
                <a:solidFill>
                  <a:srgbClr val="FFCCCC"/>
                </a:solidFill>
              </a:rPr>
              <a:t>Thrm</a:t>
            </a:r>
            <a:r>
              <a:rPr lang="en-US" b="1" dirty="0" smtClean="0">
                <a:solidFill>
                  <a:srgbClr val="FFCCCC"/>
                </a:solidFill>
              </a:rPr>
              <a:t> and Isosceles Triangle</a:t>
            </a:r>
            <a:endParaRPr lang="en-US" b="1" dirty="0">
              <a:solidFill>
                <a:srgbClr val="FFCC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951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501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Lesson 12-2</vt:lpstr>
      <vt:lpstr>Objectives</vt:lpstr>
      <vt:lpstr>Vocabulary</vt:lpstr>
      <vt:lpstr>Volume of a Pyramid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88</cp:revision>
  <dcterms:created xsi:type="dcterms:W3CDTF">2008-01-23T14:30:53Z</dcterms:created>
  <dcterms:modified xsi:type="dcterms:W3CDTF">2018-11-15T20:16:45Z</dcterms:modified>
</cp:coreProperties>
</file>