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97" r:id="rId4"/>
    <p:sldId id="291" r:id="rId5"/>
    <p:sldId id="300" r:id="rId6"/>
    <p:sldId id="302" r:id="rId7"/>
    <p:sldId id="286" r:id="rId8"/>
    <p:sldId id="287" r:id="rId9"/>
    <p:sldId id="28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0000"/>
    <a:srgbClr val="FF99CC"/>
    <a:srgbClr val="FFFF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12-3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Volume </a:t>
            </a:r>
            <a:r>
              <a:rPr lang="en-US" b="1" dirty="0"/>
              <a:t>of </a:t>
            </a:r>
            <a:r>
              <a:rPr lang="en-US" b="1" dirty="0" smtClean="0"/>
              <a:t>Cones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Find </a:t>
            </a:r>
            <a:r>
              <a:rPr lang="en-US" sz="2800" b="1" dirty="0"/>
              <a:t>volumes of cones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volumes of cones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60170"/>
            <a:ext cx="8229600" cy="516636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FFFF00"/>
                </a:solidFill>
              </a:rPr>
              <a:t>None new</a:t>
            </a:r>
            <a:endParaRPr lang="en-US" sz="2400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dirty="0"/>
              <a:t> </a:t>
            </a:r>
            <a:endParaRPr lang="en-US" sz="2400" b="1" dirty="0" smtClean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400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118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Volume of a </a:t>
            </a:r>
            <a:r>
              <a:rPr lang="en-US" altLang="en-US" sz="3600" b="1" dirty="0" smtClean="0"/>
              <a:t>Cone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797877" y="3931920"/>
            <a:ext cx="7648893" cy="190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>
                <a:solidFill>
                  <a:srgbClr val="FFFF00"/>
                </a:solidFill>
              </a:rPr>
              <a:t>Note: like in two-dimensional figures, the height, h, is always perpendicular to the area of the Base, </a:t>
            </a:r>
            <a:r>
              <a:rPr lang="en-US" sz="2400" b="1" dirty="0" smtClean="0">
                <a:solidFill>
                  <a:srgbClr val="FFFF00"/>
                </a:solidFill>
              </a:rPr>
              <a:t>B.  </a:t>
            </a:r>
          </a:p>
          <a:p>
            <a:endParaRPr lang="en-US" sz="2400" b="1" dirty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Ther</a:t>
            </a:r>
            <a:r>
              <a:rPr lang="en-US" sz="2400" b="1" dirty="0" smtClean="0">
                <a:solidFill>
                  <a:srgbClr val="FFFF00"/>
                </a:solidFill>
              </a:rPr>
              <a:t>e is a Pythagorean relationship between slant height, the radius and the height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" y="1156970"/>
            <a:ext cx="7501985" cy="2528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1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59026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</a:t>
            </a:r>
            <a:r>
              <a:rPr lang="en-US" sz="2400" b="1" dirty="0" smtClean="0"/>
              <a:t>volume of </a:t>
            </a:r>
            <a:r>
              <a:rPr lang="en-US" sz="2400" b="1" dirty="0" smtClean="0"/>
              <a:t>the cone.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001327" y="1870031"/>
            <a:ext cx="3422333" cy="1175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The base is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the circle on the bottom</a:t>
            </a:r>
            <a:endParaRPr lang="en-US" altLang="en-US" sz="2400" b="1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3001327" y="3308719"/>
                <a:ext cx="5715000" cy="324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𝑩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𝟐𝟓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𝒐𝒓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𝟕𝟖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𝟓𝟒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𝒔𝒒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𝒊𝒏</m:t>
                    </m:r>
                  </m:oMath>
                </a14:m>
                <a:r>
                  <a:rPr lang="en-US" altLang="en-US" sz="2400" b="1" i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mbria Math"/>
                  </a:rPr>
                  <a:t> 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𝑽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𝑩𝒉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d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𝟏𝟐</m:t>
                        </m:r>
                      </m:e>
                    </m:d>
                  </m:oMath>
                </a14:m>
                <a:r>
                  <a:rPr lang="en-US" altLang="en-US" sz="2400" b="1" i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mbria Math"/>
                    <a:ea typeface="Cambria Math"/>
                  </a:rPr>
                  <a:t> 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r>
                  <a:rPr lang="en-US" alt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  <a:ea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𝒐𝒓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𝟑𝟏𝟒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𝟏𝟔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𝒊𝒏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1327" y="3308719"/>
                <a:ext cx="5715000" cy="32482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27" y="1870031"/>
            <a:ext cx="2300609" cy="3257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742336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2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59026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</a:t>
            </a:r>
            <a:r>
              <a:rPr lang="en-US" sz="2400" b="1" dirty="0" smtClean="0"/>
              <a:t>volume of </a:t>
            </a:r>
            <a:r>
              <a:rPr lang="en-US" sz="2400" b="1" dirty="0" smtClean="0"/>
              <a:t>the cone.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001327" y="1870031"/>
            <a:ext cx="5914073" cy="1175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The base is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the circle on the bottom and 25 is the slant height</a:t>
            </a:r>
            <a:endParaRPr lang="en-US" altLang="en-US" sz="2400" b="1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3001327" y="3308719"/>
                <a:ext cx="5715000" cy="324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𝑩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𝟕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𝟒𝟗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𝒐𝒓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𝟏𝟓𝟑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𝟗𝟒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𝒔𝒒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𝒊𝒏</m:t>
                    </m:r>
                  </m:oMath>
                </a14:m>
                <a:r>
                  <a:rPr lang="en-US" altLang="en-US" sz="2400" b="1" i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mbria Math"/>
                  </a:rPr>
                  <a:t> 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𝟕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𝒉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  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𝒉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𝟓𝟕𝟔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     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𝒉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𝟐𝟒</m:t>
                    </m:r>
                  </m:oMath>
                </a14:m>
                <a:r>
                  <a:rPr lang="en-US" altLang="en-US" sz="2400" b="1" i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mbria Math"/>
                  </a:rPr>
                  <a:t> </a:t>
                </a:r>
                <a:endParaRPr lang="en-US" altLang="en-US" sz="2400" b="1" i="1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𝑽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𝑩𝒉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𝟒𝟗</m:t>
                        </m:r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d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𝟐𝟒</m:t>
                        </m:r>
                      </m:e>
                    </m:d>
                  </m:oMath>
                </a14:m>
                <a:r>
                  <a:rPr lang="en-US" altLang="en-US" sz="2400" b="1" i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mbria Math"/>
                    <a:ea typeface="Cambria Math"/>
                  </a:rPr>
                  <a:t> 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r>
                  <a:rPr lang="en-US" alt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  <a:ea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𝟑𝟗𝟐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𝒐𝒓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𝟏𝟐𝟑𝟏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𝟓𝟎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𝒊𝒏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1327" y="3308719"/>
                <a:ext cx="5715000" cy="32482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" y="2025664"/>
            <a:ext cx="2110476" cy="32609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55055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6" y="1149350"/>
            <a:ext cx="83762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A waffle ice cream cone has a height of 6 inches and a diameter of 3 inches.  Find the amount of ice cream (in cubic inches) the cone can hold.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84837" y="2802064"/>
            <a:ext cx="1805940" cy="47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20"/>
              <p:cNvSpPr txBox="1">
                <a:spLocks noChangeArrowheads="1"/>
              </p:cNvSpPr>
              <p:nvPr/>
            </p:nvSpPr>
            <p:spPr bwMode="auto">
              <a:xfrm>
                <a:off x="1062990" y="3308719"/>
                <a:ext cx="7653337" cy="324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𝑩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𝟐𝟓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𝒐𝒓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𝟕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𝟎𝟕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𝒔𝒒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𝒊𝒏</m:t>
                    </m:r>
                  </m:oMath>
                </a14:m>
                <a:r>
                  <a:rPr lang="en-US" altLang="en-US" sz="2400" b="1" i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mbria Math"/>
                  </a:rPr>
                  <a:t> 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𝑽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𝑩𝒉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𝟐𝟓</m:t>
                        </m:r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d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</m:e>
                    </m:d>
                  </m:oMath>
                </a14:m>
                <a:r>
                  <a:rPr lang="en-US" altLang="en-US" sz="2400" b="1" i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mbria Math"/>
                    <a:ea typeface="Cambria Math"/>
                  </a:rPr>
                  <a:t> 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r>
                  <a:rPr lang="en-US" alt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  <a:ea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𝟓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𝒐𝒓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𝟏𝟒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𝟏𝟒</m:t>
                    </m:r>
                    <m:r>
                      <a:rPr lang="en-US" alt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𝒊𝒏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2990" y="3308719"/>
                <a:ext cx="7653337" cy="32482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17169" y="1149350"/>
            <a:ext cx="873252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Cone A and cone B are similar.  The height of cone A is 6 inches and the height of cone B is 2 inches.  The volume of cone B is 18π cubic inches.  Find the volume of cone A</a:t>
            </a:r>
            <a:r>
              <a:rPr lang="en-US" sz="2400" b="1" dirty="0" smtClean="0"/>
              <a:t>.</a:t>
            </a:r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40080" y="2656343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11"/>
              <p:cNvSpPr txBox="1">
                <a:spLocks noChangeArrowheads="1"/>
              </p:cNvSpPr>
              <p:nvPr/>
            </p:nvSpPr>
            <p:spPr bwMode="auto">
              <a:xfrm>
                <a:off x="148590" y="3289438"/>
                <a:ext cx="8823960" cy="2714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Need to determine the scaling factor first and then use it to get the volume of cone A.</a:t>
                </a: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𝒔𝒄𝒂𝒍𝒊𝒏𝒈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𝒇𝒂𝒄𝒕𝒐𝒓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𝒃𝒂𝒔𝒆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𝒆𝒅𝒈𝒆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𝒐𝒇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𝑨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𝒃𝒂𝒔𝒆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𝒆𝒅𝒈𝒆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𝒐𝒇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𝑩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𝑽𝒐𝒍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𝒔𝒄𝒂𝒍𝒆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𝑽𝒐𝒍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𝒊𝒏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𝒊𝒏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590" y="3289438"/>
                <a:ext cx="8823960" cy="2714205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573" r="-7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 smtClean="0"/>
              <a:t>Volume of </a:t>
            </a:r>
            <a:r>
              <a:rPr lang="en-US" sz="2400" b="1" dirty="0" smtClean="0"/>
              <a:t>a Cone is 1/3 the Base Area times the height</a:t>
            </a:r>
          </a:p>
          <a:p>
            <a:pPr lvl="1"/>
            <a:r>
              <a:rPr lang="en-US" sz="2400" b="1" dirty="0" smtClean="0"/>
              <a:t>A Pythagorean relationship exists between the slant height, the radius and the height in a cone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Volume is a cubic relationship so similar figures will have their volumes found by using the cube of the scaling factor</a:t>
            </a:r>
            <a:endParaRPr lang="en-US" sz="2400" b="1" dirty="0"/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485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Lesson 12-3</vt:lpstr>
      <vt:lpstr>Objectives</vt:lpstr>
      <vt:lpstr>Vocabulary</vt:lpstr>
      <vt:lpstr>Volume of a Cone</vt:lpstr>
      <vt:lpstr>Example 1</vt:lpstr>
      <vt:lpstr>Example 2</vt:lpstr>
      <vt:lpstr>Example 3</vt:lpstr>
      <vt:lpstr>Example 4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86</cp:revision>
  <dcterms:created xsi:type="dcterms:W3CDTF">2008-01-23T14:30:53Z</dcterms:created>
  <dcterms:modified xsi:type="dcterms:W3CDTF">2018-11-15T21:22:03Z</dcterms:modified>
</cp:coreProperties>
</file>