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97" r:id="rId4"/>
    <p:sldId id="291" r:id="rId5"/>
    <p:sldId id="298" r:id="rId6"/>
    <p:sldId id="300" r:id="rId7"/>
    <p:sldId id="301" r:id="rId8"/>
    <p:sldId id="286" r:id="rId9"/>
    <p:sldId id="287" r:id="rId10"/>
    <p:sldId id="303" r:id="rId11"/>
    <p:sldId id="304" r:id="rId12"/>
    <p:sldId id="28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0000"/>
    <a:srgbClr val="FF99CC"/>
    <a:srgbClr val="FFFF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12-4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Volumes of </a:t>
            </a:r>
            <a:endParaRPr lang="en-US" b="1" dirty="0" smtClean="0"/>
          </a:p>
          <a:p>
            <a:pPr eaLnBrk="1" hangingPunct="1"/>
            <a:r>
              <a:rPr lang="en-US" b="1" dirty="0" smtClean="0"/>
              <a:t>Spheres and Hemi-spheres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5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39" y="1149350"/>
            <a:ext cx="35433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volume of the composite solid.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37210" y="2039261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48590" y="3072268"/>
                <a:ext cx="8823960" cy="35688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Composite figure is two halves of a sphere and a cone</a:t>
                </a:r>
                <a:endParaRPr lang="en-US" sz="2400" b="1" dirty="0" smtClean="0">
                  <a:solidFill>
                    <a:srgbClr val="FFCCCC"/>
                  </a:solidFill>
                </a:endParaRPr>
              </a:p>
              <a:p>
                <a:endParaRPr lang="en-US" sz="1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𝑯𝑺</m:t>
                          </m:r>
                        </m:sub>
                      </m:sSub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alt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d>
                            <m:dPr>
                              <m:ctrlPr>
                                <a:rPr lang="en-US" alt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en-US" sz="2400" b="1" i="1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2400" b="1" i="1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</a:rPr>
                                    <m:t>𝟒</m:t>
                                  </m:r>
                                </m:num>
                                <m:den>
                                  <m:r>
                                    <a:rPr lang="en-US" altLang="en-US" sz="2400" b="1" i="1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den>
                              </m:f>
                              <m:r>
                                <a:rPr lang="en-US" alt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𝝅</m:t>
                              </m:r>
                              <m:sSup>
                                <m:sSupPr>
                                  <m:ctrlPr>
                                    <a:rPr lang="en-US" altLang="en-US" sz="2400" b="1" i="1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sz="2400" b="1" i="1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altLang="en-US" sz="2400" b="1" i="1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d>
                        </m:e>
                      </m:d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𝟔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𝟐𝟖𝟖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𝟗𝟎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𝟕𝟖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pPr/>
                <a:endParaRPr lang="en-US" sz="1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𝑩</m:t>
                          </m:r>
                        </m:e>
                        <m:sub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𝑪</m:t>
                          </m:r>
                        </m:sub>
                      </m:sSub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𝟔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𝟑𝟔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𝟏𝟏𝟑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𝟏𝟎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𝒔𝒒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𝒊𝒏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1400" b="1" i="1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𝑪</m:t>
                          </m:r>
                        </m:sub>
                      </m:sSub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𝑩𝒉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𝟑𝟔</m:t>
                          </m:r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e>
                      </m:d>
                      <m:d>
                        <m:d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</m:e>
                      </m:d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𝟑𝟔𝟎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𝟏𝟏𝟑𝟎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𝟗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𝟕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sz="1400" b="1" dirty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𝒄𝒔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𝑯𝑺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𝑪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𝟐𝟖𝟖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𝟑𝟔𝟎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𝟔𝟒𝟖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𝟐𝟎𝟑𝟓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𝟕𝟓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590" y="3072268"/>
                <a:ext cx="8823960" cy="3568862"/>
              </a:xfrm>
              <a:prstGeom prst="rect">
                <a:avLst/>
              </a:prstGeom>
              <a:blipFill rotWithShape="1">
                <a:blip r:embed="rId2"/>
                <a:stretch>
                  <a:fillRect l="-1036" t="-119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580" y="1149350"/>
            <a:ext cx="3036518" cy="17075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609517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6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39" y="1035050"/>
            <a:ext cx="865251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smtClean="0"/>
              <a:t>Sphere A </a:t>
            </a:r>
            <a:r>
              <a:rPr lang="en-US" sz="2400" b="1" dirty="0"/>
              <a:t>and </a:t>
            </a:r>
            <a:r>
              <a:rPr lang="en-US" sz="2400" b="1" dirty="0" smtClean="0"/>
              <a:t>sphere B </a:t>
            </a:r>
            <a:r>
              <a:rPr lang="en-US" sz="2400" b="1" dirty="0"/>
              <a:t>are similar.  </a:t>
            </a:r>
            <a:r>
              <a:rPr lang="en-US" sz="2400" b="1" dirty="0" smtClean="0"/>
              <a:t>The radius of sphere A </a:t>
            </a:r>
            <a:r>
              <a:rPr lang="en-US" sz="2400" b="1" dirty="0"/>
              <a:t>is 4 inches, and </a:t>
            </a:r>
            <a:r>
              <a:rPr lang="en-US" sz="2400" b="1" dirty="0" smtClean="0"/>
              <a:t>the radius of </a:t>
            </a:r>
            <a:r>
              <a:rPr lang="en-US" sz="2400" b="1" dirty="0"/>
              <a:t>prism B is 6 inches.  The volume of prism B is </a:t>
            </a:r>
            <a:r>
              <a:rPr lang="en-US" sz="2400" b="1" dirty="0" smtClean="0"/>
              <a:t>288</a:t>
            </a:r>
            <a:r>
              <a:rPr lang="el-GR" sz="2400" b="1" dirty="0" smtClean="0"/>
              <a:t>π</a:t>
            </a:r>
            <a:r>
              <a:rPr lang="en-US" sz="2400" b="1" dirty="0" smtClean="0"/>
              <a:t> </a:t>
            </a:r>
            <a:r>
              <a:rPr lang="en-US" sz="2400" b="1" dirty="0"/>
              <a:t>cubic inches.  Find the volume of </a:t>
            </a:r>
            <a:r>
              <a:rPr lang="en-US" sz="2400" b="1" dirty="0" smtClean="0"/>
              <a:t>sphere A</a:t>
            </a:r>
            <a:r>
              <a:rPr lang="en-US" sz="2400" b="1" dirty="0" smtClean="0"/>
              <a:t>.</a:t>
            </a:r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074669" y="2222141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60020" y="2829974"/>
                <a:ext cx="8823960" cy="3626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Need to determine the scaling factor first and then use it to get the volume of sphere A.</a:t>
                </a: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𝒔𝒄𝒂𝒍𝒊𝒏𝒈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𝒇𝒂𝒄𝒕𝒐𝒓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𝒓𝒂𝒅𝒊𝒖𝒔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𝒐𝒇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𝑨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𝒓𝒂𝒅𝒊𝒖𝒔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𝒐𝒇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𝑩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𝑽𝒐𝒍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𝒔𝒄𝒂𝒍𝒆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𝑽𝒐𝒍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</m:t>
                      </m:r>
                    </m:oMath>
                  </m:oMathPara>
                </a14:m>
                <a:endParaRPr 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𝟐𝟖𝟖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𝒄𝒖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𝒊𝒏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𝟖𝟓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𝟑𝟑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𝟐𝟔𝟖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𝟎𝟖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0020" y="2829974"/>
                <a:ext cx="8823960" cy="3626442"/>
              </a:xfrm>
              <a:prstGeom prst="rect">
                <a:avLst/>
              </a:prstGeom>
              <a:blipFill rotWithShape="1">
                <a:blip r:embed="rId2"/>
                <a:stretch>
                  <a:fillRect l="-1036" t="-1176" r="-7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733839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 smtClean="0"/>
              <a:t>Volume of </a:t>
            </a:r>
            <a:r>
              <a:rPr lang="en-US" sz="2400" b="1" dirty="0" smtClean="0"/>
              <a:t>Sphere is 4/3 times pi times the radius cubed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Volume is a cubic relationship so similar figures will have their volumes found by using the cube of the scaling </a:t>
            </a:r>
            <a:r>
              <a:rPr lang="en-US" sz="2400" b="1" dirty="0" smtClean="0"/>
              <a:t>factor</a:t>
            </a:r>
          </a:p>
          <a:p>
            <a:pPr lvl="1"/>
            <a:r>
              <a:rPr lang="en-US" sz="2400" b="1" dirty="0" smtClean="0"/>
              <a:t>Spheres are the most common SOL 3D figures used in similarities</a:t>
            </a:r>
            <a:endParaRPr lang="en-US" sz="2400" b="1" dirty="0"/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SA/Vol WS 3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Find </a:t>
            </a:r>
            <a:r>
              <a:rPr lang="en-US" sz="2800" b="1" dirty="0"/>
              <a:t>volumes of spheres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Find </a:t>
            </a:r>
            <a:r>
              <a:rPr lang="en-US" sz="2800" b="1" dirty="0"/>
              <a:t>volumes of hemi-spheres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Solve </a:t>
            </a:r>
            <a:r>
              <a:rPr lang="en-US" sz="2800" b="1" dirty="0"/>
              <a:t>real-life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60170"/>
            <a:ext cx="8229600" cy="516636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FFFF00"/>
                </a:solidFill>
              </a:rPr>
              <a:t>None new</a:t>
            </a:r>
            <a:endParaRPr lang="en-US" sz="2400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dirty="0"/>
              <a:t> </a:t>
            </a:r>
            <a:endParaRPr lang="en-US" sz="2400" b="1" dirty="0" smtClean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400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118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Volume of a </a:t>
            </a:r>
            <a:r>
              <a:rPr lang="en-US" altLang="en-US" sz="3600" b="1" dirty="0" smtClean="0"/>
              <a:t>Sphere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797877" y="4377690"/>
            <a:ext cx="7648893" cy="1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>
                <a:solidFill>
                  <a:srgbClr val="FFFF00"/>
                </a:solidFill>
              </a:rPr>
              <a:t>Note: </a:t>
            </a:r>
            <a:r>
              <a:rPr lang="en-US" sz="2400" b="1" dirty="0" smtClean="0">
                <a:solidFill>
                  <a:srgbClr val="FFFF00"/>
                </a:solidFill>
              </a:rPr>
              <a:t>Volume of a hemi-sphere is just half the volume of a sphere (unlike the surface area)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569" y="1317306"/>
            <a:ext cx="5701508" cy="2486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Volumes of Similar Solids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512127" y="4422850"/>
            <a:ext cx="7957143" cy="1840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Volume is a cubic relationship and therefore the ratio of the volumes of similar figures is equal to the </a:t>
            </a:r>
            <a:r>
              <a:rPr lang="en-US" altLang="en-US" sz="2400" b="1" i="1" u="sng" dirty="0" smtClean="0">
                <a:solidFill>
                  <a:srgbClr val="FFFF00"/>
                </a:solidFill>
              </a:rPr>
              <a:t>cube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of the scaling 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factor</a:t>
            </a:r>
          </a:p>
          <a:p>
            <a:pPr eaLnBrk="1" hangingPunct="1"/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400" b="1" dirty="0" smtClean="0">
                <a:solidFill>
                  <a:srgbClr val="FFCCCC"/>
                </a:solidFill>
                <a:latin typeface="Times New Roman" pitchFamily="18" charset="0"/>
              </a:rPr>
              <a:t>Spheres are the common SOL similar 3-d figure.</a:t>
            </a:r>
            <a:endParaRPr lang="en-US" altLang="en-US" sz="2400" b="1" dirty="0">
              <a:solidFill>
                <a:srgbClr val="FFCCCC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523047"/>
            <a:ext cx="7687748" cy="2229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80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1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017" y="1149350"/>
            <a:ext cx="59026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volume of the ball.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21017" y="2621794"/>
            <a:ext cx="3422333" cy="5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436692" y="4511040"/>
                <a:ext cx="7735758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𝟏𝟓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𝟏𝟒𝟏𝟑𝟕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𝟏𝟕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𝒊𝒏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692" y="4511040"/>
                <a:ext cx="7735758" cy="17526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530" y="1149350"/>
            <a:ext cx="2962688" cy="2809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742336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2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017" y="1149350"/>
            <a:ext cx="59026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</a:t>
            </a:r>
            <a:r>
              <a:rPr lang="en-US" sz="2400" b="1" dirty="0" smtClean="0"/>
              <a:t>volume of </a:t>
            </a:r>
            <a:r>
              <a:rPr lang="en-US" sz="2400" b="1" dirty="0" smtClean="0"/>
              <a:t>the sphere.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21017" y="1780299"/>
            <a:ext cx="3422333" cy="391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527" y="1149350"/>
            <a:ext cx="2407143" cy="237142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20"/>
              <p:cNvSpPr txBox="1">
                <a:spLocks noChangeArrowheads="1"/>
              </p:cNvSpPr>
              <p:nvPr/>
            </p:nvSpPr>
            <p:spPr bwMode="auto">
              <a:xfrm>
                <a:off x="616772" y="3825240"/>
                <a:ext cx="7735758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𝒇𝒕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772" y="3825240"/>
                <a:ext cx="7735758" cy="17526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27485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6" y="1149350"/>
            <a:ext cx="83762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The surface area of a sphere is 144π square meters.  Find the volume of the sphere.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84836" y="2802064"/>
            <a:ext cx="7767693" cy="476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 </a:t>
            </a:r>
            <a:r>
              <a:rPr lang="en-US" altLang="en-US" sz="2400" b="1" dirty="0" smtClean="0">
                <a:solidFill>
                  <a:srgbClr val="FFCCCC"/>
                </a:solidFill>
              </a:rPr>
              <a:t>Need to find radius first</a:t>
            </a:r>
            <a:endParaRPr lang="en-US" altLang="en-US" sz="2400" dirty="0">
              <a:solidFill>
                <a:srgbClr val="FFCC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20"/>
              <p:cNvSpPr txBox="1">
                <a:spLocks noChangeArrowheads="1"/>
              </p:cNvSpPr>
              <p:nvPr/>
            </p:nvSpPr>
            <p:spPr bwMode="auto">
              <a:xfrm>
                <a:off x="616772" y="3825240"/>
                <a:ext cx="7735758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𝑺𝑨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𝟏𝟒𝟒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   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𝟑𝟔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  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𝟔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𝒓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𝟔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𝟐𝟖𝟖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𝟗𝟎𝟒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𝟕𝟖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772" y="3825240"/>
                <a:ext cx="7735758" cy="17526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39" y="1149350"/>
            <a:ext cx="382905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volume of the hemi-sphere.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00050" y="2254112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149350"/>
            <a:ext cx="3095238" cy="220952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20"/>
              <p:cNvSpPr txBox="1">
                <a:spLocks noChangeArrowheads="1"/>
              </p:cNvSpPr>
              <p:nvPr/>
            </p:nvSpPr>
            <p:spPr bwMode="auto">
              <a:xfrm>
                <a:off x="616772" y="3825240"/>
                <a:ext cx="7735758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en-US" alt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alt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alt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𝟒𝟐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𝟔𝟕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𝒐𝒓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𝟏𝟑𝟒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𝟎𝟒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772" y="3825240"/>
                <a:ext cx="7735758" cy="17526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614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Lesson 12-4</vt:lpstr>
      <vt:lpstr>Objectives</vt:lpstr>
      <vt:lpstr>Vocabulary</vt:lpstr>
      <vt:lpstr>Volume of a Sphere</vt:lpstr>
      <vt:lpstr>Volumes of Similar Solids</vt:lpstr>
      <vt:lpstr>Example 1</vt:lpstr>
      <vt:lpstr>Example 2</vt:lpstr>
      <vt:lpstr>Example 3</vt:lpstr>
      <vt:lpstr>Example 4</vt:lpstr>
      <vt:lpstr>Example 5</vt:lpstr>
      <vt:lpstr>Example 6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89</cp:revision>
  <dcterms:created xsi:type="dcterms:W3CDTF">2008-01-23T14:30:53Z</dcterms:created>
  <dcterms:modified xsi:type="dcterms:W3CDTF">2018-11-15T22:18:56Z</dcterms:modified>
</cp:coreProperties>
</file>