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7" r:id="rId2"/>
    <p:sldId id="283" r:id="rId3"/>
    <p:sldId id="281" r:id="rId4"/>
    <p:sldId id="371" r:id="rId5"/>
    <p:sldId id="370" r:id="rId6"/>
    <p:sldId id="282" r:id="rId7"/>
    <p:sldId id="298" r:id="rId8"/>
    <p:sldId id="372" r:id="rId9"/>
    <p:sldId id="373" r:id="rId10"/>
    <p:sldId id="375" r:id="rId11"/>
    <p:sldId id="363" r:id="rId12"/>
    <p:sldId id="346" r:id="rId13"/>
    <p:sldId id="347" r:id="rId14"/>
    <p:sldId id="348" r:id="rId15"/>
    <p:sldId id="349" r:id="rId16"/>
    <p:sldId id="358" r:id="rId17"/>
    <p:sldId id="364" r:id="rId18"/>
    <p:sldId id="365" r:id="rId19"/>
    <p:sldId id="367" r:id="rId20"/>
    <p:sldId id="362" r:id="rId21"/>
    <p:sldId id="352" r:id="rId22"/>
    <p:sldId id="377" r:id="rId23"/>
    <p:sldId id="376" r:id="rId24"/>
    <p:sldId id="378" r:id="rId25"/>
    <p:sldId id="354" r:id="rId26"/>
    <p:sldId id="355" r:id="rId27"/>
    <p:sldId id="379" r:id="rId28"/>
    <p:sldId id="368" r:id="rId29"/>
    <p:sldId id="369" r:id="rId30"/>
    <p:sldId id="361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ECFF"/>
    <a:srgbClr val="FF99FF"/>
    <a:srgbClr val="FF99CC"/>
    <a:srgbClr val="66FF99"/>
    <a:srgbClr val="6699FF"/>
    <a:srgbClr val="660066"/>
    <a:srgbClr val="0033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6CDD56-550B-49D9-B57D-EDCEBEF44130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C7E8C7-48E5-46BD-9B83-0E7B412BE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C707-3E99-4251-92F0-2A633198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ADEE-7BD6-4E6F-B47E-DC7539E3D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3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4769-9487-4C9A-A334-EA05E462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2F8C-647E-4597-85B5-FA1C9C793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9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0DA1-9762-4E3E-8B57-8D623DA2C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CCA4-E275-4A2E-B13B-E07F1F765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A3C1-D4A6-40CE-9A31-D45FF2C41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584B-2790-441F-BBE0-C718CACD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DBC3-3567-45E1-A6F3-307A6215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4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1CE79-399B-4550-8B70-A50C0084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4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94FF-E900-4F65-94E9-29F69B34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92D1B31-00C5-4BA3-8D8D-384F3D16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41" r:id="rId2"/>
    <p:sldLayoutId id="2147483833" r:id="rId3"/>
    <p:sldLayoutId id="2147483834" r:id="rId4"/>
    <p:sldLayoutId id="2147483835" r:id="rId5"/>
    <p:sldLayoutId id="2147483842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Opening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296988"/>
            <a:ext cx="8521700" cy="482917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 A _____________________ has six sides</a:t>
            </a:r>
            <a:r>
              <a:rPr lang="en-US" sz="2400" b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If two lines form a _________________ angle, they are perpendicular</a:t>
            </a:r>
            <a:r>
              <a:rPr lang="en-US" sz="2400" b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Two angles that form a right angle are ___________________________ angles</a:t>
            </a:r>
            <a:r>
              <a:rPr lang="en-US" sz="2400" b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b="1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A ___________________ angle has measure of 180°.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7455" y="12192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hexagon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10" y="2119745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right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7583" y="376843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complementary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3756" y="458585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straight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03275"/>
          </a:xfrm>
        </p:spPr>
        <p:txBody>
          <a:bodyPr/>
          <a:lstStyle/>
          <a:p>
            <a:r>
              <a:rPr lang="en-US" altLang="en-US" sz="3600" b="1" smtClean="0"/>
              <a:t>Key Concept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57200" y="4793672"/>
            <a:ext cx="8229600" cy="1496291"/>
          </a:xfrm>
        </p:spPr>
        <p:txBody>
          <a:bodyPr/>
          <a:lstStyle/>
          <a:p>
            <a:r>
              <a:rPr lang="en-US" altLang="en-US" sz="2400" b="1" dirty="0" smtClean="0"/>
              <a:t>Note:  all definitions are </a:t>
            </a:r>
            <a:r>
              <a:rPr lang="en-US" altLang="en-US" sz="2400" b="1" dirty="0" err="1" smtClean="0"/>
              <a:t>biconditional</a:t>
            </a:r>
            <a:r>
              <a:rPr lang="en-US" altLang="en-US" sz="2400" b="1" dirty="0" smtClean="0"/>
              <a:t> statements</a:t>
            </a:r>
            <a:endParaRPr lang="en-US" alt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0" y="1139167"/>
            <a:ext cx="7622857" cy="259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776288"/>
          </a:xfrm>
        </p:spPr>
        <p:txBody>
          <a:bodyPr/>
          <a:lstStyle/>
          <a:p>
            <a:r>
              <a:rPr lang="en-US" altLang="en-US" sz="3600" b="1" smtClean="0"/>
              <a:t>Key Concept Illustrated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52450" y="1381125"/>
            <a:ext cx="8229600" cy="8842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If we get a blizzard, then we miss school.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5625" y="13843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If</a:t>
            </a:r>
            <a:r>
              <a:rPr lang="en-US" sz="3200" kern="0" dirty="0">
                <a:latin typeface="+mn-lt"/>
                <a:cs typeface="+mn-cs"/>
              </a:rPr>
              <a:t> we get a blizzard</a:t>
            </a: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, then </a:t>
            </a:r>
            <a:r>
              <a:rPr lang="en-US" sz="3200" kern="0" dirty="0">
                <a:latin typeface="+mn-lt"/>
                <a:cs typeface="+mn-cs"/>
              </a:rPr>
              <a:t>we miss school.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0525" y="3281363"/>
            <a:ext cx="25844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66FFFF"/>
                </a:solidFill>
                <a:latin typeface="+mn-lt"/>
                <a:cs typeface="+mn-cs"/>
              </a:rPr>
              <a:t>Hypothesis: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0525" y="4413250"/>
            <a:ext cx="28844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99FF"/>
                </a:solidFill>
                <a:latin typeface="+mn-lt"/>
                <a:cs typeface="+mn-cs"/>
              </a:rPr>
              <a:t>Conclusion: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60950" y="1385888"/>
            <a:ext cx="33464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99CC"/>
                </a:solidFill>
                <a:latin typeface="+mn-lt"/>
                <a:cs typeface="+mn-cs"/>
              </a:rPr>
              <a:t>we miss school.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4238" y="1385888"/>
            <a:ext cx="3536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66FFFF"/>
                </a:solidFill>
                <a:latin typeface="+mn-lt"/>
                <a:cs typeface="+mn-cs"/>
              </a:rPr>
              <a:t>we get a blizzard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973E-6 L 0.2441 0.267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0611E-6 L 1.66667E-6 0.21994 C 1.66667E-6 0.31846 -0.05382 0.44057 -0.09688 0.44057 L -0.19323 0.44057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22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smtClean="0"/>
              <a:t>Example 1A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783"/>
              <p:cNvSpPr>
                <a:spLocks noChangeArrowheads="1"/>
              </p:cNvSpPr>
              <p:nvPr/>
            </p:nvSpPr>
            <p:spPr bwMode="auto">
              <a:xfrm>
                <a:off x="465138" y="1288215"/>
                <a:ext cx="82296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 b="1" dirty="0"/>
                  <a:t>Use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</a:rPr>
                      <m:t>𝑯</m:t>
                    </m:r>
                    <m:r>
                      <a:rPr lang="en-US" sz="2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/>
                  <a:t> to identify the hypothesis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</a:rPr>
                      <m:t>𝑪</m:t>
                    </m:r>
                    <m:r>
                      <a:rPr lang="en-US" sz="2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/>
                  <a:t> to identify the conclusion</a:t>
                </a:r>
                <a:r>
                  <a:rPr lang="en-US" sz="2400" b="1" dirty="0"/>
                  <a:t>.  Then </a:t>
                </a:r>
                <a:r>
                  <a:rPr lang="en-US" sz="2400" b="1" dirty="0"/>
                  <a:t>write each conditional in if-then form.</a:t>
                </a:r>
              </a:p>
            </p:txBody>
          </p:sp>
        </mc:Choice>
        <mc:Fallback>
          <p:sp>
            <p:nvSpPr>
              <p:cNvPr id="5" name="Rectangle 7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138" y="1288215"/>
                <a:ext cx="8229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11" t="-3553" b="-11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784"/>
          <p:cNvSpPr>
            <a:spLocks noChangeArrowheads="1"/>
          </p:cNvSpPr>
          <p:nvPr/>
        </p:nvSpPr>
        <p:spPr bwMode="auto">
          <a:xfrm>
            <a:off x="465138" y="4015380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Answer:</a:t>
            </a:r>
            <a:r>
              <a:rPr lang="en-US" sz="2400" b="1" dirty="0">
                <a:cs typeface="+mn-cs"/>
              </a:rPr>
              <a:t>	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Hypothesis: </a:t>
            </a:r>
            <a:r>
              <a:rPr lang="en-US" sz="2400" b="1" dirty="0" smtClean="0">
                <a:cs typeface="+mn-cs"/>
              </a:rPr>
              <a:t>x &gt; 3.</a:t>
            </a:r>
            <a:r>
              <a:rPr lang="en-US" sz="2400" b="1" dirty="0">
                <a:cs typeface="+mn-cs"/>
              </a:rPr>
              <a:t/>
            </a:r>
            <a:br>
              <a:rPr lang="en-US" sz="2400" b="1" dirty="0">
                <a:cs typeface="+mn-cs"/>
              </a:rPr>
            </a:b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Conclusion: </a:t>
            </a:r>
            <a:r>
              <a:rPr lang="en-US" sz="2400" b="1" dirty="0" smtClean="0">
                <a:cs typeface="+mn-cs"/>
              </a:rPr>
              <a:t>x &gt; 5.</a:t>
            </a:r>
            <a:endParaRPr lang="en-US" sz="2400" b="1" dirty="0">
              <a:cs typeface="+mn-cs"/>
            </a:endParaRPr>
          </a:p>
        </p:txBody>
      </p:sp>
      <p:sp>
        <p:nvSpPr>
          <p:cNvPr id="7" name="Text Box 785"/>
          <p:cNvSpPr txBox="1">
            <a:spLocks noChangeArrowheads="1"/>
          </p:cNvSpPr>
          <p:nvPr/>
        </p:nvSpPr>
        <p:spPr bwMode="auto">
          <a:xfrm>
            <a:off x="642938" y="5049058"/>
            <a:ext cx="78311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dirty="0"/>
              <a:t>If </a:t>
            </a:r>
            <a:r>
              <a:rPr lang="en-US" altLang="en-US" sz="2400" b="1" dirty="0" smtClean="0"/>
              <a:t>x &gt; 3, </a:t>
            </a:r>
            <a:r>
              <a:rPr lang="en-US" altLang="en-US" sz="2400" b="1" dirty="0"/>
              <a:t>then </a:t>
            </a:r>
            <a:r>
              <a:rPr lang="en-US" altLang="en-US" sz="2400" b="1" dirty="0" smtClean="0"/>
              <a:t>x &gt; 5.</a:t>
            </a:r>
            <a:endParaRPr lang="en-US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86"/>
              <p:cNvSpPr txBox="1">
                <a:spLocks noChangeArrowheads="1"/>
              </p:cNvSpPr>
              <p:nvPr/>
            </p:nvSpPr>
            <p:spPr bwMode="auto">
              <a:xfrm>
                <a:off x="628650" y="2620963"/>
                <a:ext cx="7831138" cy="47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  <a:defRPr/>
                </a:pPr>
                <a:r>
                  <a:rPr lang="en-US" sz="2400" b="1" dirty="0" smtClean="0"/>
                  <a:t>A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.  </m:t>
                    </m:r>
                    <m:r>
                      <a:rPr lang="en-US" sz="2400" b="1" i="1"/>
                      <m:t>𝒙</m:t>
                    </m:r>
                    <m:r>
                      <a:rPr lang="en-US" sz="2400" b="1" i="1"/>
                      <m:t>&gt;</m:t>
                    </m:r>
                    <m:r>
                      <a:rPr lang="en-US" sz="2400" b="1" i="1"/>
                      <m:t>𝟓</m:t>
                    </m:r>
                  </m:oMath>
                </a14:m>
                <a:r>
                  <a:rPr lang="en-US" sz="2400" b="1" dirty="0"/>
                  <a:t> if </a:t>
                </a:r>
                <a14:m>
                  <m:oMath xmlns:m="http://schemas.openxmlformats.org/officeDocument/2006/math">
                    <m:r>
                      <a:rPr lang="en-US" sz="2400" b="1" i="1"/>
                      <m:t>𝒙</m:t>
                    </m:r>
                    <m:r>
                      <a:rPr lang="en-US" sz="2400" b="1" i="1"/>
                      <m:t>&gt;</m:t>
                    </m:r>
                    <m:r>
                      <a:rPr lang="en-US" sz="2400" b="1" i="1"/>
                      <m:t>𝟑</m:t>
                    </m:r>
                  </m:oMath>
                </a14:m>
                <a:r>
                  <a:rPr lang="en-US" sz="2400" b="1" dirty="0"/>
                  <a:t>.</a:t>
                </a:r>
              </a:p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  <a:defRPr/>
                </a:pPr>
                <a:endParaRPr lang="en-US" sz="2400" b="1" dirty="0">
                  <a:solidFill>
                    <a:schemeClr val="tx2">
                      <a:lumMod val="90000"/>
                    </a:schemeClr>
                  </a:solidFill>
                  <a:cs typeface="+mn-cs"/>
                </a:endParaRPr>
              </a:p>
            </p:txBody>
          </p:sp>
        </mc:Choice>
        <mc:Fallback>
          <p:sp>
            <p:nvSpPr>
              <p:cNvPr id="8" name="Text Box 7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2620963"/>
                <a:ext cx="7831138" cy="473075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1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787"/>
          <p:cNvGrpSpPr>
            <a:grpSpLocks/>
          </p:cNvGrpSpPr>
          <p:nvPr/>
        </p:nvGrpSpPr>
        <p:grpSpPr bwMode="auto">
          <a:xfrm>
            <a:off x="1342134" y="5464983"/>
            <a:ext cx="917577" cy="577850"/>
            <a:chOff x="1567" y="2324"/>
            <a:chExt cx="578" cy="364"/>
          </a:xfrm>
        </p:grpSpPr>
        <p:sp>
          <p:nvSpPr>
            <p:cNvPr id="10" name="Text Box 788"/>
            <p:cNvSpPr txBox="1">
              <a:spLocks noChangeArrowheads="1"/>
            </p:cNvSpPr>
            <p:nvPr/>
          </p:nvSpPr>
          <p:spPr bwMode="auto">
            <a:xfrm>
              <a:off x="1607" y="2423"/>
              <a:ext cx="53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  <a:defRPr/>
              </a:pPr>
              <a:r>
                <a:rPr lang="en-US" sz="2400" dirty="0" smtClean="0">
                  <a:solidFill>
                    <a:schemeClr val="tx2">
                      <a:lumMod val="90000"/>
                    </a:schemeClr>
                  </a:solidFill>
                  <a:cs typeface="+mn-cs"/>
                  <a:sym typeface="Symbol" pitchFamily="18" charset="2"/>
                </a:rPr>
                <a:t>H</a:t>
              </a:r>
              <a:endParaRPr lang="en-US" sz="2400" dirty="0">
                <a:solidFill>
                  <a:schemeClr val="tx2">
                    <a:lumMod val="90000"/>
                  </a:schemeClr>
                </a:solidFill>
                <a:cs typeface="+mn-cs"/>
              </a:endParaRPr>
            </a:p>
          </p:txBody>
        </p:sp>
        <p:sp>
          <p:nvSpPr>
            <p:cNvPr id="11" name="AutoShape 789"/>
            <p:cNvSpPr>
              <a:spLocks/>
            </p:cNvSpPr>
            <p:nvPr/>
          </p:nvSpPr>
          <p:spPr bwMode="auto">
            <a:xfrm rot="5400000">
              <a:off x="1690" y="2201"/>
              <a:ext cx="73" cy="320"/>
            </a:xfrm>
            <a:prstGeom prst="rightBracket">
              <a:avLst>
                <a:gd name="adj" fmla="val 207192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2">
                    <a:lumMod val="90000"/>
                  </a:schemeClr>
                </a:solidFill>
                <a:cs typeface="+mn-cs"/>
              </a:endParaRPr>
            </a:p>
          </p:txBody>
        </p:sp>
      </p:grpSp>
      <p:grpSp>
        <p:nvGrpSpPr>
          <p:cNvPr id="3" name="Group 790"/>
          <p:cNvGrpSpPr>
            <a:grpSpLocks/>
          </p:cNvGrpSpPr>
          <p:nvPr/>
        </p:nvGrpSpPr>
        <p:grpSpPr bwMode="auto">
          <a:xfrm>
            <a:off x="2918661" y="5428470"/>
            <a:ext cx="628652" cy="614363"/>
            <a:chOff x="3633" y="2301"/>
            <a:chExt cx="396" cy="387"/>
          </a:xfrm>
        </p:grpSpPr>
        <p:sp>
          <p:nvSpPr>
            <p:cNvPr id="13" name="Text Box 791"/>
            <p:cNvSpPr txBox="1">
              <a:spLocks noChangeArrowheads="1"/>
            </p:cNvSpPr>
            <p:nvPr/>
          </p:nvSpPr>
          <p:spPr bwMode="auto">
            <a:xfrm>
              <a:off x="3660" y="2423"/>
              <a:ext cx="36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  <a:defRPr/>
              </a:pPr>
              <a:r>
                <a:rPr lang="en-US" sz="2400" dirty="0" smtClean="0">
                  <a:solidFill>
                    <a:schemeClr val="tx2">
                      <a:lumMod val="90000"/>
                    </a:schemeClr>
                  </a:solidFill>
                  <a:cs typeface="+mn-cs"/>
                  <a:sym typeface="Symbol" pitchFamily="18" charset="2"/>
                </a:rPr>
                <a:t>C</a:t>
              </a:r>
              <a:endParaRPr lang="en-US" sz="2400" dirty="0">
                <a:solidFill>
                  <a:schemeClr val="tx2">
                    <a:lumMod val="90000"/>
                  </a:schemeClr>
                </a:solidFill>
                <a:cs typeface="+mn-cs"/>
              </a:endParaRPr>
            </a:p>
          </p:txBody>
        </p:sp>
        <p:sp>
          <p:nvSpPr>
            <p:cNvPr id="14" name="AutoShape 792"/>
            <p:cNvSpPr>
              <a:spLocks/>
            </p:cNvSpPr>
            <p:nvPr/>
          </p:nvSpPr>
          <p:spPr bwMode="auto">
            <a:xfrm rot="5400000">
              <a:off x="3730" y="2204"/>
              <a:ext cx="97" cy="291"/>
            </a:xfrm>
            <a:prstGeom prst="rightBracket">
              <a:avLst>
                <a:gd name="adj" fmla="val 105069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2">
                    <a:lumMod val="90000"/>
                  </a:schemeClr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6" grpId="0" build="p" autoUpdateAnimBg="0"/>
      <p:bldP spid="7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smtClean="0"/>
              <a:t>Example 1B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450850" y="1146273"/>
                <a:ext cx="82296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 b="1" dirty="0" smtClean="0"/>
                  <a:t>Use </a:t>
                </a:r>
                <a14:m>
                  <m:oMath xmlns:m="http://schemas.openxmlformats.org/officeDocument/2006/math">
                    <m:r>
                      <a:rPr lang="en-US" sz="2400" b="1" i="1"/>
                      <m:t>(</m:t>
                    </m:r>
                    <m:r>
                      <a:rPr lang="en-US" sz="2400" b="1" i="1"/>
                      <m:t>𝑯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/>
                  <a:t> to identify the hypothesis and </a:t>
                </a:r>
                <a14:m>
                  <m:oMath xmlns:m="http://schemas.openxmlformats.org/officeDocument/2006/math">
                    <m:r>
                      <a:rPr lang="en-US" sz="2400" b="1" i="1"/>
                      <m:t>(</m:t>
                    </m:r>
                    <m:r>
                      <a:rPr lang="en-US" sz="2400" b="1" i="1"/>
                      <m:t>𝑪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/>
                  <a:t> to identify the conclusion</a:t>
                </a:r>
                <a:r>
                  <a:rPr lang="en-US" sz="2400" b="1" dirty="0" smtClean="0"/>
                  <a:t>.  Then </a:t>
                </a:r>
                <a:r>
                  <a:rPr lang="en-US" sz="2400" b="1" dirty="0"/>
                  <a:t>write each conditional in if-then form.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850" y="1146273"/>
                <a:ext cx="8229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85" t="-3553" b="-11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399" y="2495550"/>
            <a:ext cx="8323729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 dirty="0" smtClean="0"/>
              <a:t>B.  All </a:t>
            </a:r>
            <a:r>
              <a:rPr lang="en-US" sz="2400" b="1" dirty="0"/>
              <a:t>members of the soccer team have practice today.</a:t>
            </a:r>
            <a:endParaRPr lang="en-US" sz="2400" b="1" dirty="0">
              <a:solidFill>
                <a:schemeClr val="tx2">
                  <a:lumMod val="90000"/>
                </a:schemeClr>
              </a:solidFill>
              <a:ea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0850" y="3895182"/>
            <a:ext cx="82296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Answer:</a:t>
            </a:r>
            <a:r>
              <a:rPr lang="en-US" sz="2400" b="1" dirty="0">
                <a:solidFill>
                  <a:srgbClr val="00539D"/>
                </a:solidFill>
                <a:cs typeface="+mn-cs"/>
              </a:rPr>
              <a:t>	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Hypothesis: </a:t>
            </a:r>
            <a:r>
              <a:rPr lang="en-US" sz="2400" b="1" dirty="0" smtClean="0">
                <a:cs typeface="+mn-cs"/>
              </a:rPr>
              <a:t>you are a member of the soccer team.</a:t>
            </a:r>
            <a:r>
              <a:rPr lang="en-US" sz="2400" b="1" dirty="0">
                <a:cs typeface="+mn-cs"/>
              </a:rPr>
              <a:t/>
            </a:r>
            <a:br>
              <a:rPr lang="en-US" sz="2400" b="1" dirty="0">
                <a:cs typeface="+mn-cs"/>
              </a:rPr>
            </a:b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Conclusion: </a:t>
            </a:r>
            <a:r>
              <a:rPr lang="en-US" sz="2400" b="1" dirty="0" smtClean="0">
                <a:cs typeface="+mn-cs"/>
              </a:rPr>
              <a:t>you have practice today</a:t>
            </a:r>
          </a:p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  <a:defRPr/>
            </a:pPr>
            <a:endParaRPr lang="en-US" sz="2400" b="1" dirty="0">
              <a:cs typeface="+mn-cs"/>
            </a:endParaRPr>
          </a:p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  <a:defRPr/>
            </a:pPr>
            <a:r>
              <a:rPr lang="en-US" sz="2400" b="1" dirty="0" smtClean="0">
                <a:cs typeface="+mn-cs"/>
              </a:rPr>
              <a:t>If you are a member of the soccer team, then you have practice today.</a:t>
            </a:r>
            <a:endParaRPr lang="en-US" sz="2400" b="1" dirty="0"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8" grpId="0" build="p" autoUpdateAnimBg="0"/>
      <p:bldP spid="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smtClean="0"/>
              <a:t>Example 2A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9275" y="1339850"/>
            <a:ext cx="8001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Write the negation of each statement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2982913"/>
            <a:ext cx="8077200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cs typeface="+mn-cs"/>
              </a:rPr>
              <a:t>A.  The car is white.</a:t>
            </a:r>
            <a:endParaRPr lang="en-US" sz="2400" b="1" dirty="0">
              <a:solidFill>
                <a:schemeClr val="tx2">
                  <a:lumMod val="90000"/>
                </a:schemeClr>
              </a:solidFill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9425" y="4524375"/>
            <a:ext cx="8229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Answer:</a:t>
            </a:r>
            <a:r>
              <a:rPr lang="en-US" sz="2400" b="1" dirty="0">
                <a:solidFill>
                  <a:srgbClr val="00539D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cs typeface="+mn-cs"/>
              </a:rPr>
              <a:t>The car is not white</a:t>
            </a:r>
            <a:r>
              <a:rPr lang="en-US" sz="2400" b="1" dirty="0" smtClean="0">
                <a:solidFill>
                  <a:srgbClr val="FF99FF"/>
                </a:solidFill>
                <a:cs typeface="+mn-cs"/>
              </a:rPr>
              <a:t>.</a:t>
            </a:r>
            <a:endParaRPr lang="en-US" sz="2400" b="1" dirty="0">
              <a:solidFill>
                <a:srgbClr val="FF99FF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8" grpId="0" build="p" autoUpdateAnimBg="0" advAuto="0"/>
      <p:bldP spid="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smtClean="0"/>
              <a:t>Example 2B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1975" y="1271588"/>
            <a:ext cx="8001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>
                <a:cs typeface="Times New Roman" pitchFamily="18" charset="0"/>
              </a:rPr>
              <a:t>Write the negation of each statement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4675" y="2846388"/>
            <a:ext cx="807720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defRPr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ea typeface="Times New Roman" pitchFamily="18" charset="0"/>
              </a:rPr>
              <a:t>B.  It is not snowing.</a:t>
            </a:r>
            <a:endParaRPr lang="en-US" sz="2400" b="1" dirty="0">
              <a:solidFill>
                <a:schemeClr val="tx2">
                  <a:lumMod val="90000"/>
                </a:schemeClr>
              </a:solidFill>
              <a:ea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138" y="4267200"/>
            <a:ext cx="8229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Answer:</a:t>
            </a:r>
            <a:r>
              <a:rPr lang="en-US" sz="2400" b="1" dirty="0">
                <a:cs typeface="+mn-cs"/>
              </a:rPr>
              <a:t>	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cs typeface="+mn-cs"/>
              </a:rPr>
              <a:t>It is snowing.</a:t>
            </a:r>
            <a:endParaRPr lang="en-US" sz="2400" b="1" dirty="0">
              <a:solidFill>
                <a:srgbClr val="FF99FF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  <p:bldP spid="8" grpId="0" build="p" autoUpdateAnimBg="0" advAuto="0"/>
      <p:bldP spid="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03275"/>
          </a:xfrm>
        </p:spPr>
        <p:txBody>
          <a:bodyPr/>
          <a:lstStyle/>
          <a:p>
            <a:r>
              <a:rPr lang="en-US" altLang="en-US" sz="3600" b="1" smtClean="0"/>
              <a:t>Key Concept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39118"/>
              </p:ext>
            </p:extLst>
          </p:nvPr>
        </p:nvGraphicFramePr>
        <p:xfrm>
          <a:off x="220485" y="953714"/>
          <a:ext cx="8754740" cy="49597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94510"/>
                <a:gridCol w="2210637"/>
                <a:gridCol w="1177641"/>
                <a:gridCol w="3571952"/>
              </a:tblGrid>
              <a:tr h="30125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Example:  </a:t>
                      </a:r>
                      <a:r>
                        <a:rPr lang="en-US" sz="1800" dirty="0">
                          <a:effectLst/>
                        </a:rPr>
                        <a:t>If two segments have the same measure, then they are congruent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CECFF"/>
                          </a:solidFill>
                          <a:effectLst/>
                        </a:rPr>
                        <a:t>Hypothesis</a:t>
                      </a:r>
                      <a:endParaRPr lang="en-US" sz="2800" dirty="0">
                        <a:solidFill>
                          <a:srgbClr val="CCEC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99FF"/>
                          </a:solidFill>
                          <a:effectLst/>
                        </a:rPr>
                        <a:t>p</a:t>
                      </a:r>
                      <a:endParaRPr lang="en-US" sz="280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two segments have the same measure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12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CECFF"/>
                          </a:solidFill>
                          <a:effectLst/>
                        </a:rPr>
                        <a:t>Conclusion</a:t>
                      </a:r>
                      <a:endParaRPr lang="en-US" sz="2800" dirty="0">
                        <a:solidFill>
                          <a:srgbClr val="CCEC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99FF"/>
                          </a:solidFill>
                          <a:effectLst/>
                        </a:rPr>
                        <a:t>q</a:t>
                      </a:r>
                      <a:endParaRPr lang="en-US" sz="2800" dirty="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they are congruent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12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Statement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Formed by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99FF"/>
                          </a:solidFill>
                          <a:effectLst/>
                        </a:rPr>
                        <a:t>Symbols</a:t>
                      </a:r>
                      <a:endParaRPr lang="en-US" sz="280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Examples</a:t>
                      </a:r>
                      <a:endParaRPr lang="en-US" sz="28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0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Conditional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FFFF"/>
                          </a:solidFill>
                          <a:effectLst/>
                        </a:rPr>
                        <a:t>Given hypothesis and conclusion</a:t>
                      </a:r>
                      <a:endParaRPr lang="en-US" sz="2800" dirty="0">
                        <a:solidFill>
                          <a:srgbClr val="66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99FF"/>
                          </a:solidFill>
                          <a:effectLst/>
                        </a:rPr>
                        <a:t>p → q</a:t>
                      </a:r>
                      <a:endParaRPr lang="en-US" sz="280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If two segments have the same measure, then they are congruent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02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solidFill>
                            <a:srgbClr val="FFFF00"/>
                          </a:solidFill>
                          <a:effectLst/>
                        </a:rPr>
                        <a:t>Co</a:t>
                      </a: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nverse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66FFFF"/>
                          </a:solidFill>
                          <a:effectLst/>
                        </a:rPr>
                        <a:t>Co</a:t>
                      </a:r>
                      <a:r>
                        <a:rPr lang="en-US" sz="1800" dirty="0">
                          <a:solidFill>
                            <a:srgbClr val="66FFFF"/>
                          </a:solidFill>
                          <a:effectLst/>
                        </a:rPr>
                        <a:t> – changing the order</a:t>
                      </a:r>
                      <a:endParaRPr lang="en-US" sz="2800" dirty="0">
                        <a:solidFill>
                          <a:srgbClr val="66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99FF"/>
                          </a:solidFill>
                          <a:effectLst/>
                        </a:rPr>
                        <a:t>q → p</a:t>
                      </a:r>
                      <a:endParaRPr lang="en-US" sz="2800" dirty="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If two segments are congruent, then they have the same measure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903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solidFill>
                            <a:srgbClr val="FFFF00"/>
                          </a:solidFill>
                          <a:effectLst/>
                        </a:rPr>
                        <a:t>In</a:t>
                      </a: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verse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solidFill>
                            <a:srgbClr val="66FFFF"/>
                          </a:solidFill>
                          <a:effectLst/>
                        </a:rPr>
                        <a:t>In</a:t>
                      </a:r>
                      <a:r>
                        <a:rPr lang="en-US" sz="1800">
                          <a:solidFill>
                            <a:srgbClr val="66FFFF"/>
                          </a:solidFill>
                          <a:effectLst/>
                        </a:rPr>
                        <a:t> – insert nots into both parts</a:t>
                      </a:r>
                      <a:endParaRPr lang="en-US" sz="2800">
                        <a:solidFill>
                          <a:srgbClr val="66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99FF"/>
                          </a:solidFill>
                          <a:effectLst/>
                        </a:rPr>
                        <a:t>~p → ~q</a:t>
                      </a:r>
                      <a:endParaRPr lang="en-US" sz="280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If two segments do not have the same measure, then they are not congruent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903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</a:rPr>
                        <a:t>Cont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rapositive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66FFFF"/>
                          </a:solidFill>
                          <a:effectLst/>
                        </a:rPr>
                        <a:t>Cont</a:t>
                      </a:r>
                      <a:r>
                        <a:rPr lang="en-US" sz="1800" dirty="0">
                          <a:solidFill>
                            <a:srgbClr val="66FFFF"/>
                          </a:solidFill>
                          <a:effectLst/>
                        </a:rPr>
                        <a:t> – change order and add nots</a:t>
                      </a:r>
                      <a:endParaRPr lang="en-US" sz="2800" dirty="0">
                        <a:solidFill>
                          <a:srgbClr val="66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99FF"/>
                          </a:solidFill>
                          <a:effectLst/>
                        </a:rPr>
                        <a:t>~q → ~p</a:t>
                      </a:r>
                      <a:endParaRPr lang="en-US" sz="2800" dirty="0">
                        <a:solidFill>
                          <a:srgbClr val="FF99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If two segments are not congruent, then they do not have the same measure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58838"/>
          </a:xfrm>
        </p:spPr>
        <p:txBody>
          <a:bodyPr/>
          <a:lstStyle/>
          <a:p>
            <a:r>
              <a:rPr lang="en-US" altLang="en-US" sz="3600" b="1" smtClean="0"/>
              <a:t>Key Concept - Converse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2450" y="1381125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>
                <a:latin typeface="+mn-lt"/>
                <a:cs typeface="+mn-cs"/>
              </a:rPr>
              <a:t>If we get a blizzard, then we miss school.</a:t>
            </a:r>
            <a:endParaRPr lang="en-US" sz="3200" kern="0" dirty="0"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5625" y="13843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If</a:t>
            </a:r>
            <a:r>
              <a:rPr lang="en-US" sz="3200" kern="0" dirty="0">
                <a:latin typeface="+mn-lt"/>
                <a:cs typeface="+mn-cs"/>
              </a:rPr>
              <a:t> we get a blizzard</a:t>
            </a: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, then </a:t>
            </a:r>
            <a:r>
              <a:rPr lang="en-US" sz="3200" kern="0" dirty="0">
                <a:latin typeface="+mn-lt"/>
                <a:cs typeface="+mn-cs"/>
              </a:rPr>
              <a:t>we miss school.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60950" y="1385888"/>
            <a:ext cx="33464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99CC"/>
                </a:solidFill>
                <a:latin typeface="+mn-lt"/>
                <a:cs typeface="+mn-cs"/>
              </a:rPr>
              <a:t>we miss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84238" y="1385888"/>
            <a:ext cx="3536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66FFFF"/>
                </a:solidFill>
                <a:latin typeface="+mn-lt"/>
                <a:cs typeface="+mn-cs"/>
              </a:rPr>
              <a:t>we get a blizzard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4033838"/>
            <a:ext cx="8229600" cy="8842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  <a:cs typeface="+mn-cs"/>
              </a:rPr>
              <a:t>If                            , then                               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2925" y="5287963"/>
            <a:ext cx="8229600" cy="1284287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latin typeface="+mn-lt"/>
                <a:cs typeface="+mn-cs"/>
              </a:rPr>
              <a:t>Converse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600" b="1" kern="0" dirty="0">
                <a:latin typeface="+mn-lt"/>
                <a:cs typeface="+mn-cs"/>
              </a:rPr>
              <a:t>If we miss school, then we got a blizzard.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0638" y="2884488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FF99"/>
                </a:solidFill>
              </a:rPr>
              <a:t>FLIP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7275" y="2265363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FFFF"/>
                </a:solidFill>
              </a:rPr>
              <a:t>P:  hypothesis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64138" y="2265363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CC"/>
                </a:solidFill>
              </a:rPr>
              <a:t>Q: 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5708E-6 L 0.45018 0.38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0611E-6 L 1.66667E-6 0.19103 C 1.66667E-6 0.2766 -0.12413 0.38275 -0.22344 0.38275 L -0.44549 0.3827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19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0" grpId="0"/>
      <p:bldP spid="9" grpId="0"/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58838"/>
          </a:xfrm>
        </p:spPr>
        <p:txBody>
          <a:bodyPr/>
          <a:lstStyle/>
          <a:p>
            <a:r>
              <a:rPr lang="en-US" altLang="en-US" sz="3600" b="1" smtClean="0"/>
              <a:t>Key Concept - Inverse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2450" y="1381125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>
                <a:latin typeface="+mn-lt"/>
                <a:cs typeface="+mn-cs"/>
              </a:rPr>
              <a:t>If we get a blizzard, then we miss school.</a:t>
            </a:r>
            <a:endParaRPr lang="en-US" sz="3200" kern="0" dirty="0"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5625" y="13843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If</a:t>
            </a:r>
            <a:r>
              <a:rPr lang="en-US" sz="3200" kern="0" dirty="0">
                <a:latin typeface="+mn-lt"/>
                <a:cs typeface="+mn-cs"/>
              </a:rPr>
              <a:t> we get a blizzard</a:t>
            </a: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, then </a:t>
            </a:r>
            <a:r>
              <a:rPr lang="en-US" sz="3200" kern="0" dirty="0">
                <a:latin typeface="+mn-lt"/>
                <a:cs typeface="+mn-cs"/>
              </a:rPr>
              <a:t>we miss school.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60950" y="1385888"/>
            <a:ext cx="33464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99CC"/>
                </a:solidFill>
                <a:latin typeface="+mn-lt"/>
                <a:cs typeface="+mn-cs"/>
              </a:rPr>
              <a:t>we miss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84238" y="1385888"/>
            <a:ext cx="3536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66FFFF"/>
                </a:solidFill>
                <a:latin typeface="+mn-lt"/>
                <a:cs typeface="+mn-cs"/>
              </a:rPr>
              <a:t>we get a blizzard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9713" y="4033838"/>
            <a:ext cx="8532812" cy="8842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  <a:cs typeface="+mn-cs"/>
              </a:rPr>
              <a:t>If                               , then                              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9725" y="5260975"/>
            <a:ext cx="8599488" cy="88423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latin typeface="+mn-lt"/>
                <a:cs typeface="+mn-cs"/>
              </a:rPr>
              <a:t>Inverse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600" b="1" kern="0" dirty="0">
                <a:latin typeface="+mn-lt"/>
                <a:cs typeface="+mn-cs"/>
              </a:rPr>
              <a:t>If we don’t get a blizzard, then we don’t miss school.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71913" y="2994025"/>
            <a:ext cx="1384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FF99"/>
                </a:solidFill>
              </a:rPr>
              <a:t>Negate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7275" y="2265363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FFFF"/>
                </a:solidFill>
              </a:rPr>
              <a:t>P:  hypothesis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64138" y="2265363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CC"/>
                </a:solidFill>
              </a:rPr>
              <a:t>Q:  conclusion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5613" y="4105275"/>
            <a:ext cx="8169275" cy="701675"/>
            <a:chOff x="455085" y="4104487"/>
            <a:chExt cx="8170298" cy="702204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55085" y="4104487"/>
              <a:ext cx="4362996" cy="55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b="1" kern="0" dirty="0">
                  <a:solidFill>
                    <a:srgbClr val="66FFFF"/>
                  </a:solidFill>
                  <a:latin typeface="+mn-lt"/>
                  <a:cs typeface="+mn-cs"/>
                </a:rPr>
                <a:t>we don’t get a blizzard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022894" y="4117197"/>
              <a:ext cx="3602489" cy="68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b="1" kern="0" dirty="0">
                  <a:solidFill>
                    <a:srgbClr val="FF99CC"/>
                  </a:solidFill>
                  <a:latin typeface="+mn-lt"/>
                  <a:cs typeface="+mn-cs"/>
                </a:rPr>
                <a:t>we don’t miss school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973E-6 L -0.03802 0.374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0.03492 L 0.01667 0.15703 C 0.01719 0.21277 0.01667 0.3321 0.01285 0.3691 " pathEditMode="relative" rAng="0" ptsTypes="FfF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8" grpId="0"/>
      <p:bldP spid="8" grpId="1"/>
      <p:bldP spid="8" grpId="2"/>
      <p:bldP spid="10" grpId="0"/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58838"/>
          </a:xfrm>
        </p:spPr>
        <p:txBody>
          <a:bodyPr/>
          <a:lstStyle/>
          <a:p>
            <a:r>
              <a:rPr lang="en-US" altLang="en-US" sz="3600" b="1" smtClean="0"/>
              <a:t>Key Concept - Contrapositive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2450" y="1381125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>
                <a:latin typeface="+mn-lt"/>
                <a:cs typeface="+mn-cs"/>
              </a:rPr>
              <a:t>If we get a blizzard, then we miss school.</a:t>
            </a:r>
            <a:endParaRPr lang="en-US" sz="3200" kern="0" dirty="0"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5625" y="13843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If</a:t>
            </a:r>
            <a:r>
              <a:rPr lang="en-US" sz="3200" kern="0" dirty="0">
                <a:latin typeface="+mn-lt"/>
                <a:cs typeface="+mn-cs"/>
              </a:rPr>
              <a:t> we get a blizzard</a:t>
            </a:r>
            <a:r>
              <a:rPr lang="en-US" sz="3200" kern="0" dirty="0">
                <a:solidFill>
                  <a:srgbClr val="FFFF00"/>
                </a:solidFill>
                <a:latin typeface="+mn-lt"/>
                <a:cs typeface="+mn-cs"/>
              </a:rPr>
              <a:t>, then </a:t>
            </a:r>
            <a:r>
              <a:rPr lang="en-US" sz="3200" kern="0" dirty="0">
                <a:latin typeface="+mn-lt"/>
                <a:cs typeface="+mn-cs"/>
              </a:rPr>
              <a:t>we miss school.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60950" y="1385888"/>
            <a:ext cx="33464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99CC"/>
                </a:solidFill>
                <a:latin typeface="+mn-lt"/>
                <a:cs typeface="+mn-cs"/>
              </a:rPr>
              <a:t>we miss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84238" y="1385888"/>
            <a:ext cx="3536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66FFFF"/>
                </a:solidFill>
                <a:latin typeface="+mn-lt"/>
                <a:cs typeface="+mn-cs"/>
              </a:rPr>
              <a:t>we get a blizzard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9713" y="4033838"/>
            <a:ext cx="8532812" cy="8842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  <a:cs typeface="+mn-cs"/>
              </a:rPr>
              <a:t>If                              , then                                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4788" y="5260975"/>
            <a:ext cx="8545512" cy="108585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latin typeface="+mn-lt"/>
                <a:cs typeface="+mn-cs"/>
              </a:rPr>
              <a:t>Contrapositive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600" b="1" kern="0" dirty="0">
                <a:latin typeface="+mn-lt"/>
                <a:cs typeface="+mn-cs"/>
              </a:rPr>
              <a:t>If we don’t miss school, then we don’t get a blizzard.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48013" y="2994025"/>
            <a:ext cx="286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FF99"/>
                </a:solidFill>
              </a:rPr>
              <a:t>Flip and Negate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7275" y="2265363"/>
            <a:ext cx="264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FFFF"/>
                </a:solidFill>
              </a:rPr>
              <a:t>P:  hypothesis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64138" y="2265363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CC"/>
                </a:solidFill>
              </a:rPr>
              <a:t>Q:  conclusion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4825" y="4105275"/>
            <a:ext cx="8775700" cy="701675"/>
            <a:chOff x="504868" y="4104488"/>
            <a:chExt cx="8775608" cy="702206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918072" y="4104488"/>
              <a:ext cx="4362404" cy="55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b="1" kern="0" dirty="0">
                  <a:solidFill>
                    <a:srgbClr val="66FFFF"/>
                  </a:solidFill>
                  <a:latin typeface="+mn-lt"/>
                  <a:cs typeface="+mn-cs"/>
                </a:rPr>
                <a:t>we don’t get a blizzard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04868" y="4117198"/>
              <a:ext cx="3562313" cy="68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2600" b="1" kern="0" dirty="0">
                  <a:solidFill>
                    <a:srgbClr val="FF99CC"/>
                  </a:solidFill>
                  <a:latin typeface="+mn-lt"/>
                  <a:cs typeface="+mn-cs"/>
                </a:rPr>
                <a:t>we don’t miss school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3.08973E-6 L 0.44723 0.386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0611E-6 L -0.01424 0.20768 L -0.16806 0.30157 C -0.24479 0.33002 -0.41146 0.36355 -0.47535 0.37997 " pathEditMode="relative" rAng="0" ptsTypes="FAaF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18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8" grpId="0"/>
      <p:bldP spid="8" grpId="1"/>
      <p:bldP spid="8" grpId="2"/>
      <p:bldP spid="10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Lesson 2-1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207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Times New Roman" pitchFamily="18" charset="0"/>
              </a:rPr>
              <a:t>Conditional Statements</a:t>
            </a:r>
            <a:endParaRPr lang="el-GR" altLang="en-US" b="1" smtClean="0">
              <a:solidFill>
                <a:srgbClr val="FFFF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730250"/>
          </a:xfrm>
        </p:spPr>
        <p:txBody>
          <a:bodyPr/>
          <a:lstStyle/>
          <a:p>
            <a:r>
              <a:rPr lang="en-US" altLang="en-US" sz="3600" b="1" smtClean="0"/>
              <a:t>Conditionals in Symbols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82800" y="1716088"/>
          <a:ext cx="43084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4"/>
                <a:gridCol w="19082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Statements</a:t>
                      </a:r>
                      <a:endParaRPr lang="en-US" sz="2400" b="1" dirty="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Symbology</a:t>
                      </a:r>
                      <a:endParaRPr lang="en-US" sz="2400" b="1" dirty="0"/>
                    </a:p>
                  </a:txBody>
                  <a:tcPr marL="91427" marR="914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Conditional</a:t>
                      </a:r>
                      <a:endParaRPr lang="en-US" sz="2400" b="1" dirty="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 →Q</a:t>
                      </a:r>
                      <a:endParaRPr lang="en-US" sz="2400" b="1" dirty="0"/>
                    </a:p>
                  </a:txBody>
                  <a:tcPr marL="91427" marR="914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Converse</a:t>
                      </a:r>
                      <a:endParaRPr lang="en-US" sz="2400" b="1" dirty="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Q→P</a:t>
                      </a:r>
                      <a:endParaRPr lang="en-US" sz="2400" b="1" dirty="0"/>
                    </a:p>
                  </a:txBody>
                  <a:tcPr marL="91427" marR="914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Inverse</a:t>
                      </a:r>
                      <a:endParaRPr lang="en-US" sz="2400" b="1" dirty="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~P →~Q</a:t>
                      </a:r>
                    </a:p>
                  </a:txBody>
                  <a:tcPr marL="91427" marR="914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Contrapositive</a:t>
                      </a:r>
                      <a:endParaRPr lang="en-US" sz="2400" b="1" dirty="0"/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~Q→~P</a:t>
                      </a:r>
                    </a:p>
                  </a:txBody>
                  <a:tcPr marL="91427" marR="914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smtClean="0"/>
              <a:t>Example 3A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𝒑</m:t>
                    </m:r>
                  </m:oMath>
                </a14:m>
                <a:r>
                  <a:rPr lang="en-US" sz="2400" b="1" dirty="0"/>
                  <a:t> be “you are in New York City”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and </a:t>
                </a: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𝒒</m:t>
                    </m:r>
                  </m:oMath>
                </a14:m>
                <a:r>
                  <a:rPr lang="en-US" sz="2400" b="1" dirty="0"/>
                  <a:t> be “you are in the United States.”</a:t>
                </a:r>
              </a:p>
              <a:p>
                <a:r>
                  <a:rPr lang="en-US" sz="2400" b="1" dirty="0"/>
                  <a:t>Write each statement using symbols and decide whether it is true or false</a:t>
                </a:r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A.  If </a:t>
                </a:r>
                <a:r>
                  <a:rPr lang="en-US" sz="2400" b="1" dirty="0"/>
                  <a:t>you are in New York City, then you are in the United States</a:t>
                </a:r>
                <a:r>
                  <a:rPr lang="en-US" sz="2400" dirty="0"/>
                  <a:t>.</a:t>
                </a:r>
                <a:endParaRPr lang="en-US" sz="2400" b="1" dirty="0"/>
              </a:p>
            </p:txBody>
          </p:sp>
        </mc:Choice>
        <mc:Fallback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142" t="-1595" b="-4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8150" y="5629275"/>
            <a:ext cx="8229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en-US" sz="2400" b="1" dirty="0">
                <a:solidFill>
                  <a:srgbClr val="FFFF00"/>
                </a:solidFill>
              </a:rPr>
              <a:t>Answer:</a:t>
            </a:r>
            <a:r>
              <a:rPr lang="en-US" altLang="en-US" sz="2400" b="1" dirty="0"/>
              <a:t>	</a:t>
            </a:r>
            <a:r>
              <a:rPr lang="en-US" altLang="en-US" sz="2400" b="1" dirty="0" smtClean="0"/>
              <a:t>p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 q and it is true               conditional </a:t>
            </a:r>
            <a:endParaRPr lang="en-US" altLang="en-US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  <p:bldP spid="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3B</a:t>
            </a:r>
            <a:endParaRPr lang="en-US" altLang="en-US" sz="3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𝒑</m:t>
                    </m:r>
                  </m:oMath>
                </a14:m>
                <a:r>
                  <a:rPr lang="en-US" sz="2400" b="1" dirty="0"/>
                  <a:t> be “you are in New York City”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and </a:t>
                </a: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𝒒</m:t>
                    </m:r>
                  </m:oMath>
                </a14:m>
                <a:r>
                  <a:rPr lang="en-US" sz="2400" b="1" dirty="0"/>
                  <a:t> be “you are in the United States.”</a:t>
                </a:r>
              </a:p>
              <a:p>
                <a:r>
                  <a:rPr lang="en-US" sz="2400" b="1" dirty="0"/>
                  <a:t>Write each statement using symbols and decide whether it is true or false</a:t>
                </a:r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B.  </a:t>
                </a:r>
                <a:r>
                  <a:rPr lang="en-US" sz="2400" b="1" dirty="0"/>
                  <a:t>If you are in the United States, then you are in New York City.</a:t>
                </a:r>
              </a:p>
            </p:txBody>
          </p:sp>
        </mc:Choice>
        <mc:Fallback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142" t="-1595" r="-1826" b="-4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8150" y="5629275"/>
            <a:ext cx="8229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en-US" sz="2400" b="1" dirty="0">
                <a:solidFill>
                  <a:srgbClr val="FFFF00"/>
                </a:solidFill>
              </a:rPr>
              <a:t>Answer:</a:t>
            </a:r>
            <a:r>
              <a:rPr lang="en-US" altLang="en-US" sz="2400" b="1" dirty="0"/>
              <a:t>	</a:t>
            </a:r>
            <a:r>
              <a:rPr lang="en-US" altLang="en-US" sz="2400" b="1" dirty="0" smtClean="0"/>
              <a:t>q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 p and it is false                      converse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23150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  <p:bldP spid="1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3C</a:t>
            </a:r>
            <a:endParaRPr lang="en-US" altLang="en-US" sz="3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𝒑</m:t>
                    </m:r>
                  </m:oMath>
                </a14:m>
                <a:r>
                  <a:rPr lang="en-US" sz="2400" b="1" dirty="0"/>
                  <a:t> be “you are in New York City”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and </a:t>
                </a: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𝒒</m:t>
                    </m:r>
                  </m:oMath>
                </a14:m>
                <a:r>
                  <a:rPr lang="en-US" sz="2400" b="1" dirty="0"/>
                  <a:t> be “you are in the United States.”</a:t>
                </a:r>
              </a:p>
              <a:p>
                <a:r>
                  <a:rPr lang="en-US" sz="2400" b="1" dirty="0"/>
                  <a:t>Write each statement using symbols and decide whether it is true or false</a:t>
                </a:r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C.  </a:t>
                </a:r>
                <a:r>
                  <a:rPr lang="en-US" sz="2400" b="1" dirty="0"/>
                  <a:t>If you are not in New York City, then you are not in the United States</a:t>
                </a:r>
              </a:p>
            </p:txBody>
          </p:sp>
        </mc:Choice>
        <mc:Fallback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142" t="-1595" r="-837" b="-4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8150" y="5629275"/>
            <a:ext cx="82296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en-US" sz="2400" b="1" dirty="0">
                <a:solidFill>
                  <a:srgbClr val="FFFF00"/>
                </a:solidFill>
              </a:rPr>
              <a:t>Answer:</a:t>
            </a:r>
            <a:r>
              <a:rPr lang="en-US" altLang="en-US" sz="2400" b="1" dirty="0"/>
              <a:t>	</a:t>
            </a:r>
            <a:r>
              <a:rPr lang="en-US" altLang="en-US" sz="2400" b="1" dirty="0" smtClean="0"/>
              <a:t>~p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 ~q and it is false                       inverse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67904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  <p:bldP spid="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3D</a:t>
            </a:r>
            <a:endParaRPr lang="en-US" altLang="en-US" sz="3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𝒑</m:t>
                    </m:r>
                  </m:oMath>
                </a14:m>
                <a:r>
                  <a:rPr lang="en-US" sz="2400" b="1" dirty="0"/>
                  <a:t> be “you are in New York City” </a:t>
                </a:r>
                <a:endParaRPr lang="en-US" sz="2400" b="1" dirty="0" smtClean="0"/>
              </a:p>
              <a:p>
                <a:r>
                  <a:rPr lang="en-US" sz="2400" b="1" dirty="0" smtClean="0"/>
                  <a:t>and </a:t>
                </a: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/>
                      <m:t>𝒒</m:t>
                    </m:r>
                  </m:oMath>
                </a14:m>
                <a:r>
                  <a:rPr lang="en-US" sz="2400" b="1" dirty="0"/>
                  <a:t> be “you are in the United States.”</a:t>
                </a:r>
              </a:p>
              <a:p>
                <a:r>
                  <a:rPr lang="en-US" sz="2400" b="1" dirty="0"/>
                  <a:t>Write each statement using symbols and decide whether it is true or false</a:t>
                </a:r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D.  If </a:t>
                </a:r>
                <a:r>
                  <a:rPr lang="en-US" sz="2400" b="1" dirty="0"/>
                  <a:t>you are </a:t>
                </a:r>
                <a:r>
                  <a:rPr lang="en-US" sz="2400" b="1" dirty="0" smtClean="0"/>
                  <a:t>not in the United States, then you are not in New York City.</a:t>
                </a:r>
                <a:endParaRPr lang="en-US" sz="2400" b="1" dirty="0"/>
              </a:p>
            </p:txBody>
          </p:sp>
        </mc:Choice>
        <mc:Fallback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1244600"/>
                <a:ext cx="8010525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142" t="-1595" b="-4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8149" y="5629275"/>
            <a:ext cx="83831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en-US" sz="2400" b="1" dirty="0">
                <a:solidFill>
                  <a:srgbClr val="FFFF00"/>
                </a:solidFill>
              </a:rPr>
              <a:t>Answer:</a:t>
            </a:r>
            <a:r>
              <a:rPr lang="en-US" altLang="en-US" sz="2400" b="1" dirty="0"/>
              <a:t>	</a:t>
            </a:r>
            <a:r>
              <a:rPr lang="en-US" altLang="en-US" sz="2400" b="1" dirty="0" smtClean="0"/>
              <a:t>~q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 ~p and it is true               contrapositive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86082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  <p:bldP spid="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4</a:t>
            </a:r>
            <a:endParaRPr lang="en-US" altLang="en-US" sz="3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395288" y="1232555"/>
                <a:ext cx="5376846" cy="457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Decide </a:t>
                </a:r>
                <a:r>
                  <a:rPr lang="en-US" sz="2400" b="1" dirty="0"/>
                  <a:t>whether each statement about the diagram is true.  </a:t>
                </a:r>
              </a:p>
              <a:p>
                <a:r>
                  <a:rPr lang="en-US" sz="2400" b="1" dirty="0"/>
                  <a:t>Explain your answer using the definitions you have learned.</a:t>
                </a:r>
              </a:p>
              <a:p>
                <a:r>
                  <a:rPr lang="en-US" sz="2400" b="1" dirty="0"/>
                  <a:t> </a:t>
                </a:r>
              </a:p>
              <a:p>
                <a:r>
                  <a:rPr lang="en-US" sz="2400" b="1" dirty="0"/>
                  <a:t>a. </a:t>
                </a:r>
                <a14:m>
                  <m:oMath xmlns:m="http://schemas.openxmlformats.org/officeDocument/2006/math">
                    <m:r>
                      <a:rPr lang="en-US" sz="2400" b="1" i="1"/>
                      <m:t>𝒎</m:t>
                    </m:r>
                    <m:r>
                      <a:rPr lang="en-US" sz="2400" b="1" i="1"/>
                      <m:t>∠</m:t>
                    </m:r>
                    <m:r>
                      <a:rPr lang="en-US" sz="2400" b="1" i="1"/>
                      <m:t>𝑨𝑬𝑩</m:t>
                    </m:r>
                    <m:r>
                      <a:rPr lang="en-US" sz="2400" b="1" i="1"/>
                      <m:t>=</m:t>
                    </m:r>
                    <m:r>
                      <a:rPr lang="en-US" sz="2400" b="1" i="1"/>
                      <m:t>𝟗𝟎</m:t>
                    </m:r>
                    <m:r>
                      <a:rPr lang="en-US" sz="2400" b="1" i="1"/>
                      <m:t>°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 </a:t>
                </a:r>
              </a:p>
              <a:p>
                <a:r>
                  <a:rPr lang="en-US" sz="2400" b="1" dirty="0"/>
                  <a:t>  </a:t>
                </a:r>
              </a:p>
              <a:p>
                <a:r>
                  <a:rPr lang="en-US" sz="2400" b="1" dirty="0"/>
                  <a:t>b.  Points </a:t>
                </a:r>
                <a14:m>
                  <m:oMath xmlns:m="http://schemas.openxmlformats.org/officeDocument/2006/math">
                    <m:r>
                      <a:rPr lang="en-US" sz="2400" b="1" i="1"/>
                      <m:t>𝑨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/>
                      <m:t>𝑪</m:t>
                    </m:r>
                  </m:oMath>
                </a14:m>
                <a:r>
                  <a:rPr lang="en-US" sz="2400" b="1" dirty="0"/>
                  <a:t>, and </a:t>
                </a:r>
                <a14:m>
                  <m:oMath xmlns:m="http://schemas.openxmlformats.org/officeDocument/2006/math">
                    <m:r>
                      <a:rPr lang="en-US" sz="2400" b="1" i="1"/>
                      <m:t>𝑫</m:t>
                    </m:r>
                  </m:oMath>
                </a14:m>
                <a:r>
                  <a:rPr lang="en-US" sz="2400" b="1" dirty="0"/>
                  <a:t> are collinear.</a:t>
                </a:r>
              </a:p>
              <a:p>
                <a:r>
                  <a:rPr lang="en-US" sz="2400" b="1" dirty="0"/>
                  <a:t> </a:t>
                </a:r>
              </a:p>
              <a:p>
                <a:r>
                  <a:rPr lang="en-US" sz="2400" b="1" dirty="0"/>
                  <a:t>  </a:t>
                </a:r>
              </a:p>
              <a:p>
                <a:r>
                  <a:rPr lang="en-US" sz="2400" b="1" dirty="0"/>
                  <a:t>c.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𝑨𝑪</m:t>
                        </m:r>
                      </m:e>
                    </m:acc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𝑪𝑨</m:t>
                        </m:r>
                      </m:e>
                    </m:acc>
                  </m:oMath>
                </a14:m>
                <a:r>
                  <a:rPr lang="en-US" sz="2400" b="1" dirty="0"/>
                  <a:t> are opposite rays.</a:t>
                </a:r>
              </a:p>
            </p:txBody>
          </p:sp>
        </mc:Choice>
        <mc:Fallback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232555"/>
                <a:ext cx="5376846" cy="4571508"/>
              </a:xfrm>
              <a:prstGeom prst="rect">
                <a:avLst/>
              </a:prstGeom>
              <a:blipFill rotWithShape="1">
                <a:blip r:embed="rId2"/>
                <a:stretch>
                  <a:fillRect l="-1814" t="-933" b="-21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34" y="1268405"/>
            <a:ext cx="3192399" cy="2305622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1318" y="3580101"/>
            <a:ext cx="47871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43200" indent="-2400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1313" indent="15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i="1" dirty="0" smtClean="0">
                <a:solidFill>
                  <a:srgbClr val="FFFF00"/>
                </a:solidFill>
              </a:rPr>
              <a:t>True;  right angle symbol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8569" y="4691517"/>
            <a:ext cx="81308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43200" indent="-2400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1313" indent="15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i="1" dirty="0" smtClean="0">
                <a:solidFill>
                  <a:srgbClr val="FFFF00"/>
                </a:solidFill>
              </a:rPr>
              <a:t>False;  they form a triangle; not on the same line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1318" y="5967603"/>
            <a:ext cx="81308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43200" indent="-2400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1313" indent="15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i="1" dirty="0" smtClean="0">
                <a:solidFill>
                  <a:srgbClr val="FFFF00"/>
                </a:solidFill>
              </a:rPr>
              <a:t>False;  they overlap between A and 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  <p:bldP spid="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5</a:t>
            </a:r>
            <a:endParaRPr lang="en-US" altLang="en-US" sz="3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96875" y="1136650"/>
                <a:ext cx="8347075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743200" indent="-24003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400" b="1" dirty="0"/>
                  <a:t>Rewrite the definition of complementary angles as a </a:t>
                </a:r>
                <a:r>
                  <a:rPr lang="en-US" sz="2400" b="1" dirty="0" err="1"/>
                  <a:t>biconditional</a:t>
                </a:r>
                <a:r>
                  <a:rPr lang="en-US" sz="2400" b="1" dirty="0"/>
                  <a:t> statement</a:t>
                </a:r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err="1"/>
                  <a:t>Dfn</a:t>
                </a:r>
                <a:r>
                  <a:rPr lang="en-US" sz="2400" b="1" dirty="0"/>
                  <a:t>:  If two angles are complementary, then the sum of the measures of the angles is </a:t>
                </a:r>
                <a14:m>
                  <m:oMath xmlns:m="http://schemas.openxmlformats.org/officeDocument/2006/math">
                    <m:r>
                      <a:rPr lang="en-US" sz="2400" b="1" i="1"/>
                      <m:t>𝟗𝟎</m:t>
                    </m:r>
                    <m:r>
                      <a:rPr lang="en-US" sz="2400" b="1" i="1"/>
                      <m:t>°</m:t>
                    </m:r>
                  </m:oMath>
                </a14:m>
                <a:r>
                  <a:rPr lang="en-US" sz="2400" b="1" dirty="0"/>
                  <a:t>.</a:t>
                </a:r>
              </a:p>
            </p:txBody>
          </p:sp>
        </mc:Choice>
        <mc:Fallback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5" y="1136650"/>
                <a:ext cx="8347075" cy="1938992"/>
              </a:xfrm>
              <a:prstGeom prst="rect">
                <a:avLst/>
              </a:prstGeom>
              <a:blipFill rotWithShape="1">
                <a:blip r:embed="rId2"/>
                <a:stretch>
                  <a:fillRect t="-2194" b="-62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8150" y="4068644"/>
            <a:ext cx="79248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400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i="1" dirty="0" err="1" smtClean="0">
                <a:solidFill>
                  <a:srgbClr val="FFFF00"/>
                </a:solidFill>
              </a:rPr>
              <a:t>Biconditional</a:t>
            </a:r>
            <a:r>
              <a:rPr lang="en-US" altLang="en-US" sz="2400" b="1" i="1" dirty="0" smtClean="0">
                <a:solidFill>
                  <a:srgbClr val="FFFF00"/>
                </a:solidFill>
              </a:rPr>
              <a:t>:</a:t>
            </a:r>
            <a:r>
              <a:rPr lang="en-US" altLang="en-US" sz="2400" b="1" i="1" dirty="0"/>
              <a:t>	</a:t>
            </a:r>
            <a:r>
              <a:rPr lang="en-US" altLang="en-US" sz="2400" b="1" dirty="0" smtClean="0"/>
              <a:t>Two angles are complementary if and only if the sum of their measures is 90°</a:t>
            </a:r>
            <a:endParaRPr lang="en-US" altLang="en-US" sz="24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6</a:t>
            </a:r>
            <a:endParaRPr lang="en-US" altLang="en-US" sz="3600" b="1" dirty="0" smtClean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6875" y="1136650"/>
            <a:ext cx="8347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400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/>
              <a:t>Make a truth table for the conditional statement</a:t>
            </a:r>
          </a:p>
          <a:p>
            <a:r>
              <a:rPr lang="en-US" sz="2400" b="1" dirty="0" smtClean="0"/>
              <a:t>~(~p </a:t>
            </a:r>
            <a:r>
              <a:rPr lang="en-US" sz="2400" b="1" dirty="0" smtClean="0">
                <a:sym typeface="Wingdings" panose="05000000000000000000" pitchFamily="2" charset="2"/>
              </a:rPr>
              <a:t> q)</a:t>
            </a:r>
            <a:endParaRPr lang="en-US" sz="24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8150" y="2239844"/>
            <a:ext cx="7924800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400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i="1" dirty="0" smtClean="0">
                <a:solidFill>
                  <a:srgbClr val="FFFF00"/>
                </a:solidFill>
              </a:rPr>
              <a:t>Truth table:</a:t>
            </a: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altLang="en-US" sz="2400" b="1" i="1" dirty="0">
              <a:solidFill>
                <a:srgbClr val="FFFF00"/>
              </a:solidFill>
            </a:endParaRP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altLang="en-US" sz="2400" b="1" i="1" dirty="0" smtClean="0">
              <a:solidFill>
                <a:srgbClr val="FFFF00"/>
              </a:solidFill>
            </a:endParaRP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altLang="en-US" sz="2400" b="1" i="1" dirty="0">
              <a:solidFill>
                <a:srgbClr val="FFFF00"/>
              </a:solidFill>
            </a:endParaRP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altLang="en-US" sz="2400" b="1" i="1" dirty="0" smtClean="0">
              <a:solidFill>
                <a:srgbClr val="FFFF00"/>
              </a:solidFill>
            </a:endParaRP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altLang="en-US" sz="2400" b="1" i="1" dirty="0">
              <a:solidFill>
                <a:srgbClr val="FFFF00"/>
              </a:solidFill>
            </a:endParaRP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altLang="en-US" sz="2400" b="1" i="1" dirty="0" smtClean="0">
              <a:solidFill>
                <a:srgbClr val="FFFF00"/>
              </a:solidFill>
            </a:endParaRPr>
          </a:p>
          <a:p>
            <a:pPr marL="860425" indent="-517525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 b="1" i="1" dirty="0" smtClean="0">
                <a:solidFill>
                  <a:srgbClr val="FFFF00"/>
                </a:solidFill>
              </a:rPr>
              <a:t>A conditional statement is only false if a true hypothesis gives a false conclusion</a:t>
            </a:r>
            <a:r>
              <a:rPr lang="en-US" altLang="en-US" sz="2400" b="1" i="1" dirty="0"/>
              <a:t>.</a:t>
            </a:r>
            <a:endParaRPr lang="en-US" altLang="en-US" sz="2400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19324"/>
              </p:ext>
            </p:extLst>
          </p:nvPr>
        </p:nvGraphicFramePr>
        <p:xfrm>
          <a:off x="868455" y="2929554"/>
          <a:ext cx="70641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2"/>
                <a:gridCol w="753036"/>
                <a:gridCol w="878541"/>
                <a:gridCol w="2008094"/>
                <a:gridCol w="28149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~p </a:t>
                      </a:r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 q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~(</a:t>
                      </a:r>
                      <a:r>
                        <a:rPr lang="en-US" sz="2400" dirty="0" smtClean="0"/>
                        <a:t>~p </a:t>
                      </a:r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 q 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9079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7A</a:t>
            </a:r>
            <a:endParaRPr lang="en-US" altLang="en-US" sz="3600" b="1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500" y="1031875"/>
            <a:ext cx="7705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ea typeface="Times New Roman" pitchFamily="18" charset="0"/>
                <a:cs typeface="Arial" charset="0"/>
              </a:rPr>
              <a:t>A.  Construct a truth table for ~</a:t>
            </a:r>
            <a:r>
              <a:rPr lang="en-US" altLang="en-US" sz="2400" b="1" i="1">
                <a:ea typeface="Times New Roman" pitchFamily="18" charset="0"/>
                <a:cs typeface="Arial" charset="0"/>
              </a:rPr>
              <a:t>p</a:t>
            </a:r>
            <a:r>
              <a:rPr lang="en-US" altLang="en-US" sz="2400" b="1"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ea typeface="Times New Roman" pitchFamily="18" charset="0"/>
                <a:cs typeface="Arial" charset="0"/>
                <a:sym typeface="Symbol" pitchFamily="18" charset="2"/>
              </a:rPr>
              <a:t> </a:t>
            </a:r>
            <a:r>
              <a:rPr lang="en-US" altLang="en-US" sz="2400" b="1" i="1">
                <a:ea typeface="Times New Roman" pitchFamily="18" charset="0"/>
                <a:cs typeface="Arial" charset="0"/>
                <a:sym typeface="Symbol" pitchFamily="18" charset="2"/>
              </a:rPr>
              <a:t>q</a:t>
            </a:r>
            <a:r>
              <a:rPr lang="en-US" altLang="en-US" sz="2400" b="1"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2088" y="1817688"/>
            <a:ext cx="47894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1</a:t>
            </a:r>
            <a:r>
              <a:rPr lang="en-US" altLang="en-US" sz="2400" b="1"/>
              <a:t>	</a:t>
            </a:r>
            <a:r>
              <a:rPr lang="en-US" altLang="en-US" sz="2400"/>
              <a:t>Make columns with the heading </a:t>
            </a:r>
            <a:r>
              <a:rPr lang="en-US" altLang="en-US" sz="2400" i="1"/>
              <a:t>p</a:t>
            </a:r>
            <a:r>
              <a:rPr lang="en-US" altLang="en-US" sz="2400"/>
              <a:t>, </a:t>
            </a:r>
            <a:r>
              <a:rPr lang="en-US" altLang="en-US" sz="2400" i="1"/>
              <a:t>q</a:t>
            </a:r>
            <a:r>
              <a:rPr lang="en-US" altLang="en-US" sz="2400"/>
              <a:t>, ~</a:t>
            </a:r>
            <a:r>
              <a:rPr lang="en-US" altLang="en-US" sz="2400" i="1"/>
              <a:t>p</a:t>
            </a:r>
            <a:r>
              <a:rPr lang="en-US" altLang="en-US" sz="2400"/>
              <a:t>, and ~</a:t>
            </a:r>
            <a:r>
              <a:rPr lang="en-US" altLang="en-US" sz="2400" i="1"/>
              <a:t>p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 </a:t>
            </a:r>
            <a:r>
              <a:rPr lang="en-US" altLang="en-US" sz="2400" i="1">
                <a:sym typeface="Symbol" pitchFamily="18" charset="2"/>
              </a:rPr>
              <a:t>q</a:t>
            </a:r>
            <a:r>
              <a:rPr lang="en-US" altLang="en-US" sz="2400">
                <a:sym typeface="Symbol" pitchFamily="18" charset="2"/>
              </a:rPr>
              <a:t>.</a:t>
            </a:r>
          </a:p>
        </p:txBody>
      </p:sp>
      <p:pic>
        <p:nvPicPr>
          <p:cNvPr id="11" name="Picture 7" descr="GEO02-02-04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570038"/>
            <a:ext cx="33829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0500" y="3036888"/>
            <a:ext cx="55149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2</a:t>
            </a:r>
            <a:r>
              <a:rPr lang="en-US" altLang="en-US" sz="2400" b="1"/>
              <a:t>	</a:t>
            </a:r>
            <a:r>
              <a:rPr lang="en-US" altLang="en-US" sz="2400"/>
              <a:t>List the possible combinations of truth values for </a:t>
            </a:r>
            <a:r>
              <a:rPr lang="en-US" altLang="en-US" sz="2400" i="1"/>
              <a:t>p</a:t>
            </a:r>
            <a:r>
              <a:rPr lang="en-US" altLang="en-US" sz="2400"/>
              <a:t> and </a:t>
            </a:r>
            <a:r>
              <a:rPr lang="en-US" altLang="en-US" sz="2400" i="1">
                <a:sym typeface="Symbol" pitchFamily="18" charset="2"/>
              </a:rPr>
              <a:t>q</a:t>
            </a:r>
            <a:r>
              <a:rPr lang="en-US" altLang="en-US" sz="2400">
                <a:sym typeface="Symbol" pitchFamily="18" charset="2"/>
              </a:rPr>
              <a:t>.</a:t>
            </a:r>
          </a:p>
        </p:txBody>
      </p:sp>
      <p:pic>
        <p:nvPicPr>
          <p:cNvPr id="16" name="Picture 7" descr="GEO02-02-04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570038"/>
            <a:ext cx="33829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2088" y="4256088"/>
            <a:ext cx="52800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3</a:t>
            </a:r>
            <a:r>
              <a:rPr lang="en-US" altLang="en-US" sz="2400" b="1"/>
              <a:t>	</a:t>
            </a:r>
            <a:r>
              <a:rPr lang="en-US" altLang="en-US" sz="2400"/>
              <a:t>Use the truth values of </a:t>
            </a:r>
            <a:r>
              <a:rPr lang="en-US" altLang="en-US" sz="2400" i="1"/>
              <a:t>p</a:t>
            </a:r>
            <a:r>
              <a:rPr lang="en-US" altLang="en-US" sz="2400"/>
              <a:t> to determine the truth 	values of ~</a:t>
            </a:r>
            <a:r>
              <a:rPr lang="en-US" altLang="en-US" sz="2400" i="1"/>
              <a:t>p</a:t>
            </a:r>
            <a:r>
              <a:rPr lang="en-US" altLang="en-US" sz="2400"/>
              <a:t>.</a:t>
            </a:r>
            <a:endParaRPr lang="en-US" altLang="en-US" sz="2400">
              <a:sym typeface="Symbol" pitchFamily="18" charset="2"/>
            </a:endParaRPr>
          </a:p>
        </p:txBody>
      </p:sp>
      <p:pic>
        <p:nvPicPr>
          <p:cNvPr id="18" name="Picture 6" descr="GEO02-02-04a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570038"/>
            <a:ext cx="33829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92088" y="5475288"/>
            <a:ext cx="54578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4</a:t>
            </a:r>
            <a:r>
              <a:rPr lang="en-US" altLang="en-US" sz="2400" b="1"/>
              <a:t>	</a:t>
            </a:r>
            <a:r>
              <a:rPr lang="en-US" altLang="en-US" sz="2400"/>
              <a:t>Use the truth values of ~</a:t>
            </a:r>
            <a:r>
              <a:rPr lang="en-US" altLang="en-US" sz="2400" i="1"/>
              <a:t>p</a:t>
            </a:r>
            <a:r>
              <a:rPr lang="en-US" altLang="en-US" sz="2400"/>
              <a:t> and </a:t>
            </a:r>
            <a:r>
              <a:rPr lang="en-US" altLang="en-US" sz="2400" i="1"/>
              <a:t>q</a:t>
            </a:r>
            <a:r>
              <a:rPr lang="en-US" altLang="en-US" sz="2400"/>
              <a:t> to write the truth values for ~</a:t>
            </a:r>
            <a:r>
              <a:rPr lang="en-US" altLang="en-US" sz="2400" i="1"/>
              <a:t>p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 </a:t>
            </a:r>
            <a:r>
              <a:rPr lang="en-US" altLang="en-US" sz="2400" i="1">
                <a:sym typeface="Symbol" pitchFamily="18" charset="2"/>
              </a:rPr>
              <a:t>q</a:t>
            </a:r>
            <a:r>
              <a:rPr lang="en-US" altLang="en-US" sz="2400">
                <a:sym typeface="Symbol" pitchFamily="18" charset="2"/>
              </a:rPr>
              <a:t>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292850" y="4333875"/>
            <a:ext cx="22510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en-US" sz="2400" b="1">
                <a:solidFill>
                  <a:srgbClr val="FFFF00"/>
                </a:solidFill>
              </a:rPr>
              <a:t>Answer:</a:t>
            </a: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21" name="Picture 7" descr="GEO02-02-04a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570038"/>
            <a:ext cx="33829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4938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  <p:bldP spid="10" grpId="0" build="p" autoUpdateAnimBg="0"/>
      <p:bldP spid="13" grpId="0" build="p" autoUpdateAnimBg="0" advAuto="0"/>
      <p:bldP spid="17" grpId="0" build="p" autoUpdateAnimBg="0" advAuto="0"/>
      <p:bldP spid="19" grpId="0" build="p" autoUpdateAnimBg="0" advAuto="0"/>
      <p:bldP spid="2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900"/>
          </a:xfrm>
        </p:spPr>
        <p:txBody>
          <a:bodyPr/>
          <a:lstStyle/>
          <a:p>
            <a:r>
              <a:rPr lang="en-US" altLang="en-US" sz="3600" b="1" dirty="0" smtClean="0"/>
              <a:t>Example </a:t>
            </a:r>
            <a:r>
              <a:rPr lang="en-US" altLang="en-US" sz="3600" b="1" dirty="0" smtClean="0"/>
              <a:t>7B</a:t>
            </a:r>
            <a:endParaRPr lang="en-US" altLang="en-US" sz="3600" b="1" dirty="0" smtClean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12788" y="990600"/>
            <a:ext cx="7705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ea typeface="Times New Roman" pitchFamily="18" charset="0"/>
                <a:cs typeface="Arial" charset="0"/>
              </a:rPr>
              <a:t>B.</a:t>
            </a:r>
            <a:r>
              <a:rPr lang="en-US" altLang="en-US" sz="2400">
                <a:ea typeface="Times New Roman" pitchFamily="18" charset="0"/>
                <a:cs typeface="Arial" charset="0"/>
              </a:rPr>
              <a:t>  </a:t>
            </a:r>
            <a:r>
              <a:rPr lang="en-US" altLang="en-US" sz="2400" b="1">
                <a:ea typeface="Times New Roman" pitchFamily="18" charset="0"/>
                <a:cs typeface="Arial" charset="0"/>
              </a:rPr>
              <a:t>Construct a truth table for </a:t>
            </a:r>
            <a:r>
              <a:rPr lang="en-US" altLang="en-US" sz="2400" b="1" i="1">
                <a:ea typeface="Times New Roman" pitchFamily="18" charset="0"/>
                <a:cs typeface="Arial" charset="0"/>
              </a:rPr>
              <a:t>p</a:t>
            </a:r>
            <a:r>
              <a:rPr lang="en-US" altLang="en-US" sz="2400" b="1">
                <a:ea typeface="Times New Roman" pitchFamily="18" charset="0"/>
                <a:cs typeface="Arial" charset="0"/>
              </a:rPr>
              <a:t> </a:t>
            </a:r>
            <a:r>
              <a:rPr lang="en-US" altLang="en-US" sz="2400" b="1">
                <a:ea typeface="Times New Roman" pitchFamily="18" charset="0"/>
                <a:cs typeface="Arial" charset="0"/>
                <a:sym typeface="Symbol" pitchFamily="18" charset="2"/>
              </a:rPr>
              <a:t> (</a:t>
            </a:r>
            <a:r>
              <a:rPr lang="en-US" altLang="en-US" sz="2400" b="1" i="1">
                <a:ea typeface="Times New Roman" pitchFamily="18" charset="0"/>
                <a:cs typeface="Arial" charset="0"/>
                <a:sym typeface="Symbol" pitchFamily="18" charset="2"/>
              </a:rPr>
              <a:t>~q</a:t>
            </a:r>
            <a:r>
              <a:rPr lang="en-US" altLang="en-US" sz="2400" b="1">
                <a:ea typeface="Times New Roman" pitchFamily="18" charset="0"/>
                <a:cs typeface="Arial" charset="0"/>
                <a:sym typeface="Symbol" pitchFamily="18" charset="2"/>
              </a:rPr>
              <a:t>  </a:t>
            </a:r>
            <a:r>
              <a:rPr lang="en-US" altLang="en-US" sz="2400" b="1" i="1">
                <a:ea typeface="Times New Roman" pitchFamily="18" charset="0"/>
                <a:cs typeface="Arial" charset="0"/>
                <a:sym typeface="Symbol" pitchFamily="18" charset="2"/>
              </a:rPr>
              <a:t>r)</a:t>
            </a:r>
            <a:r>
              <a:rPr lang="en-US" altLang="en-US" sz="2400" b="1"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6063" y="1616075"/>
            <a:ext cx="44767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1</a:t>
            </a:r>
            <a:r>
              <a:rPr lang="en-US" altLang="en-US" sz="2400" b="1"/>
              <a:t>	</a:t>
            </a:r>
            <a:r>
              <a:rPr lang="en-US" altLang="en-US" sz="2400"/>
              <a:t>Make columns with the headings </a:t>
            </a:r>
            <a:r>
              <a:rPr lang="en-US" altLang="en-US" sz="2400" i="1"/>
              <a:t>p</a:t>
            </a:r>
            <a:r>
              <a:rPr lang="en-US" altLang="en-US" sz="2400"/>
              <a:t>, </a:t>
            </a:r>
            <a:r>
              <a:rPr lang="en-US" altLang="en-US" sz="2400" i="1"/>
              <a:t>q</a:t>
            </a:r>
            <a:r>
              <a:rPr lang="en-US" altLang="en-US" sz="2400"/>
              <a:t>, </a:t>
            </a:r>
            <a:r>
              <a:rPr lang="en-US" altLang="en-US" sz="2400" i="1"/>
              <a:t>r</a:t>
            </a:r>
            <a:r>
              <a:rPr lang="en-US" altLang="en-US" sz="2400"/>
              <a:t>, ~</a:t>
            </a:r>
            <a:r>
              <a:rPr lang="en-US" altLang="en-US" sz="2400" i="1"/>
              <a:t>q</a:t>
            </a:r>
            <a:r>
              <a:rPr lang="en-US" altLang="en-US" sz="2400"/>
              <a:t>, </a:t>
            </a:r>
            <a:r>
              <a:rPr lang="en-US" altLang="en-US" sz="2400">
                <a:ea typeface="Times New Roman" pitchFamily="18" charset="0"/>
                <a:cs typeface="Arial" charset="0"/>
              </a:rPr>
              <a:t>~</a:t>
            </a:r>
            <a:r>
              <a:rPr lang="en-US" altLang="en-US" sz="2400" i="1">
                <a:ea typeface="Times New Roman" pitchFamily="18" charset="0"/>
                <a:cs typeface="Arial" charset="0"/>
              </a:rPr>
              <a:t>q</a:t>
            </a:r>
            <a:r>
              <a:rPr lang="en-US" altLang="en-US" sz="2400"/>
              <a:t> </a:t>
            </a:r>
            <a:r>
              <a:rPr lang="en-US" altLang="en-US" sz="2400">
                <a:cs typeface="Times New Roman" pitchFamily="18" charset="0"/>
                <a:sym typeface="Symbol" pitchFamily="18" charset="2"/>
              </a:rPr>
              <a:t></a:t>
            </a:r>
            <a:r>
              <a:rPr lang="en-US" altLang="en-US" sz="2400">
                <a:sym typeface="Symbol" pitchFamily="18" charset="2"/>
              </a:rPr>
              <a:t> </a:t>
            </a:r>
            <a:r>
              <a:rPr lang="en-US" altLang="en-US" sz="2400" i="1">
                <a:sym typeface="Symbol" pitchFamily="18" charset="2"/>
              </a:rPr>
              <a:t>r</a:t>
            </a:r>
            <a:r>
              <a:rPr lang="en-US" altLang="en-US" sz="2400">
                <a:sym typeface="Symbol" pitchFamily="18" charset="2"/>
              </a:rPr>
              <a:t>, and </a:t>
            </a:r>
            <a:r>
              <a:rPr lang="en-US" altLang="en-US" sz="2400" i="1">
                <a:sym typeface="Symbol" pitchFamily="18" charset="2"/>
              </a:rPr>
              <a:t>p</a:t>
            </a:r>
            <a:r>
              <a:rPr lang="en-US" altLang="en-US" sz="2400">
                <a:sym typeface="Symbol" pitchFamily="18" charset="2"/>
              </a:rPr>
              <a:t>  (~</a:t>
            </a:r>
            <a:r>
              <a:rPr lang="en-US" altLang="en-US" sz="2400" i="1">
                <a:sym typeface="Symbol" pitchFamily="18" charset="2"/>
              </a:rPr>
              <a:t>q</a:t>
            </a:r>
            <a:r>
              <a:rPr lang="en-US" altLang="en-US" sz="2400">
                <a:sym typeface="Symbol" pitchFamily="18" charset="2"/>
              </a:rPr>
              <a:t>  </a:t>
            </a:r>
            <a:r>
              <a:rPr lang="en-US" altLang="en-US" sz="2400" i="1">
                <a:sym typeface="Symbol" pitchFamily="18" charset="2"/>
              </a:rPr>
              <a:t>r).</a:t>
            </a:r>
          </a:p>
        </p:txBody>
      </p:sp>
      <p:pic>
        <p:nvPicPr>
          <p:cNvPr id="22" name="Picture 6" descr="GEO02-02-04b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14475"/>
            <a:ext cx="38385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58763" y="2854325"/>
            <a:ext cx="457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2</a:t>
            </a:r>
            <a:r>
              <a:rPr lang="en-US" altLang="en-US" sz="2400" b="1"/>
              <a:t>	</a:t>
            </a:r>
            <a:r>
              <a:rPr lang="en-US" altLang="en-US" sz="2400"/>
              <a:t>List the possible combinations of truth values for </a:t>
            </a:r>
            <a:r>
              <a:rPr lang="en-US" altLang="en-US" sz="2400" i="1"/>
              <a:t>p</a:t>
            </a:r>
            <a:r>
              <a:rPr lang="en-US" altLang="en-US" sz="2400"/>
              <a:t>, </a:t>
            </a:r>
            <a:r>
              <a:rPr lang="en-US" altLang="en-US" sz="2400" i="1"/>
              <a:t>q</a:t>
            </a:r>
            <a:r>
              <a:rPr lang="en-US" altLang="en-US" sz="2400"/>
              <a:t>, and </a:t>
            </a:r>
            <a:r>
              <a:rPr lang="en-US" altLang="en-US" sz="2400" i="1"/>
              <a:t>r</a:t>
            </a:r>
            <a:r>
              <a:rPr lang="en-US" altLang="en-US" sz="2400" i="1">
                <a:sym typeface="Symbol" pitchFamily="18" charset="2"/>
              </a:rPr>
              <a:t>.</a:t>
            </a:r>
            <a:endParaRPr lang="en-US" altLang="en-US" sz="2400">
              <a:sym typeface="Symbol" pitchFamily="18" charset="2"/>
            </a:endParaRPr>
          </a:p>
        </p:txBody>
      </p:sp>
      <p:pic>
        <p:nvPicPr>
          <p:cNvPr id="24" name="Picture 6" descr="GEO02-02-04b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14475"/>
            <a:ext cx="38385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60350" y="4090988"/>
            <a:ext cx="49672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1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3</a:t>
            </a:r>
            <a:r>
              <a:rPr lang="en-US" altLang="en-US" sz="2400" b="1"/>
              <a:t>	</a:t>
            </a:r>
            <a:r>
              <a:rPr lang="en-US" altLang="en-US" sz="2400"/>
              <a:t>Use the truth values of </a:t>
            </a:r>
            <a:r>
              <a:rPr lang="en-US" altLang="en-US" sz="2400" i="1"/>
              <a:t>q</a:t>
            </a:r>
            <a:r>
              <a:rPr lang="en-US" altLang="en-US" sz="2400"/>
              <a:t> to determine the truth values of ~</a:t>
            </a:r>
            <a:r>
              <a:rPr lang="en-US" altLang="en-US" sz="2400" i="1"/>
              <a:t>q</a:t>
            </a:r>
            <a:r>
              <a:rPr lang="en-US" altLang="en-US" sz="2400" i="1">
                <a:sym typeface="Symbol" pitchFamily="18" charset="2"/>
              </a:rPr>
              <a:t>.</a:t>
            </a:r>
          </a:p>
        </p:txBody>
      </p:sp>
      <p:pic>
        <p:nvPicPr>
          <p:cNvPr id="26" name="Picture 6" descr="GEO02-02-04b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14475"/>
            <a:ext cx="38385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8763" y="4997450"/>
            <a:ext cx="80772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4	</a:t>
            </a:r>
            <a:r>
              <a:rPr lang="en-US" altLang="en-US" sz="2400"/>
              <a:t>Use the truth values for </a:t>
            </a:r>
            <a:r>
              <a:rPr lang="en-US" altLang="en-US" sz="2400" i="1"/>
              <a:t>~q</a:t>
            </a:r>
            <a:r>
              <a:rPr lang="en-US" altLang="en-US" sz="2400"/>
              <a:t> and </a:t>
            </a:r>
            <a:r>
              <a:rPr lang="en-US" altLang="en-US" sz="2400" i="1"/>
              <a:t>r</a:t>
            </a:r>
            <a:r>
              <a:rPr lang="en-US" altLang="en-US" sz="2400"/>
              <a:t> to write the truth values for </a:t>
            </a:r>
            <a:r>
              <a:rPr lang="en-US" altLang="en-US" sz="2400" i="1"/>
              <a:t>~q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 </a:t>
            </a:r>
            <a:r>
              <a:rPr lang="en-US" altLang="en-US" sz="2400" i="1">
                <a:sym typeface="Symbol" pitchFamily="18" charset="2"/>
              </a:rPr>
              <a:t>r</a:t>
            </a:r>
            <a:r>
              <a:rPr lang="en-US" altLang="en-US" sz="2400">
                <a:sym typeface="Symbol" pitchFamily="18" charset="2"/>
              </a:rPr>
              <a:t>.</a:t>
            </a:r>
          </a:p>
        </p:txBody>
      </p:sp>
      <p:pic>
        <p:nvPicPr>
          <p:cNvPr id="28" name="Picture 6" descr="GEO02-02-04b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14475"/>
            <a:ext cx="38385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58763" y="5902325"/>
            <a:ext cx="80772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6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00"/>
                </a:solidFill>
              </a:rPr>
              <a:t>Step 5	</a:t>
            </a:r>
            <a:r>
              <a:rPr lang="en-US" altLang="en-US" sz="2400"/>
              <a:t>Use the truth values for </a:t>
            </a:r>
            <a:r>
              <a:rPr lang="en-US" altLang="en-US" sz="2400" i="1"/>
              <a:t>~q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 </a:t>
            </a:r>
            <a:r>
              <a:rPr lang="en-US" altLang="en-US" sz="2400" i="1">
                <a:sym typeface="Symbol" pitchFamily="18" charset="2"/>
              </a:rPr>
              <a:t>r</a:t>
            </a:r>
            <a:r>
              <a:rPr lang="en-US" altLang="en-US" sz="2400">
                <a:sym typeface="Symbol" pitchFamily="18" charset="2"/>
              </a:rPr>
              <a:t> </a:t>
            </a:r>
            <a:r>
              <a:rPr lang="en-US" altLang="en-US" sz="2400"/>
              <a:t>and </a:t>
            </a:r>
            <a:r>
              <a:rPr lang="en-US" altLang="en-US" sz="2400" i="1"/>
              <a:t>p</a:t>
            </a:r>
            <a:r>
              <a:rPr lang="en-US" altLang="en-US" sz="2400"/>
              <a:t> to write the truth values for </a:t>
            </a:r>
            <a:r>
              <a:rPr lang="en-US" altLang="en-US" sz="2400" i="1"/>
              <a:t>p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 </a:t>
            </a:r>
            <a:r>
              <a:rPr lang="en-US" altLang="en-US" sz="2400"/>
              <a:t>(</a:t>
            </a:r>
            <a:r>
              <a:rPr lang="en-US" altLang="en-US" sz="2400" i="1"/>
              <a:t>~q</a:t>
            </a:r>
            <a:r>
              <a:rPr lang="en-US" altLang="en-US" sz="2400"/>
              <a:t> </a:t>
            </a:r>
            <a:r>
              <a:rPr lang="en-US" altLang="en-US" sz="2400">
                <a:sym typeface="Symbol" pitchFamily="18" charset="2"/>
              </a:rPr>
              <a:t> </a:t>
            </a:r>
            <a:r>
              <a:rPr lang="en-US" altLang="en-US" sz="2400" i="1">
                <a:sym typeface="Symbol" pitchFamily="18" charset="2"/>
              </a:rPr>
              <a:t>r</a:t>
            </a:r>
            <a:r>
              <a:rPr lang="en-US" altLang="en-US" sz="2400">
                <a:sym typeface="Symbol" pitchFamily="18" charset="2"/>
              </a:rPr>
              <a:t>).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5897563" y="4189413"/>
            <a:ext cx="23463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2913" indent="-1368425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en-US" sz="2400" b="1">
                <a:solidFill>
                  <a:srgbClr val="FFFF00"/>
                </a:solidFill>
              </a:rPr>
              <a:t>Answer:</a:t>
            </a: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31" name="Picture 10" descr="GEO02-02-04b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14475"/>
            <a:ext cx="38385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38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  <p:bldP spid="15" grpId="0" build="p" autoUpdateAnimBg="0"/>
      <p:bldP spid="23" grpId="0" build="p" autoUpdateAnimBg="0" advAuto="0"/>
      <p:bldP spid="25" grpId="0" build="p" autoUpdateAnimBg="0" advAuto="0"/>
      <p:bldP spid="27" grpId="0" build="p" autoUpdateAnimBg="0" advAuto="0"/>
      <p:bldP spid="29" grpId="0" build="p" autoUpdateAnimBg="0" advAuto="0"/>
      <p:bldP spid="3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Lesson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388" y="1341438"/>
            <a:ext cx="8229600" cy="4525962"/>
          </a:xfrm>
        </p:spPr>
        <p:txBody>
          <a:bodyPr/>
          <a:lstStyle/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Opening</a:t>
            </a:r>
          </a:p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Five Minute Review</a:t>
            </a:r>
          </a:p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Objectives</a:t>
            </a:r>
            <a:endParaRPr lang="en-US" sz="2400" b="1" dirty="0" smtClean="0"/>
          </a:p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Vocabulary</a:t>
            </a:r>
          </a:p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Key Concept</a:t>
            </a:r>
          </a:p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Examples</a:t>
            </a:r>
          </a:p>
          <a:p>
            <a:pPr marL="914400" indent="-914400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Summary and Homework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0" name="Group 182"/>
          <p:cNvGraphicFramePr>
            <a:graphicFrameLocks noGrp="1"/>
          </p:cNvGraphicFramePr>
          <p:nvPr/>
        </p:nvGraphicFramePr>
        <p:xfrm>
          <a:off x="57150" y="381000"/>
          <a:ext cx="8953500" cy="6096000"/>
        </p:xfrm>
        <a:graphic>
          <a:graphicData uri="http://schemas.openxmlformats.org/drawingml/2006/table">
            <a:tbl>
              <a:tblPr/>
              <a:tblGrid>
                <a:gridCol w="1784350"/>
                <a:gridCol w="716915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charset="0"/>
                        </a:rPr>
                        <a:t>Conditional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If two lines are perpendicular, then their angle is right.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charset="0"/>
                        </a:rPr>
                        <a:t>Converse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If two angles are supplementary, then they sum to 180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º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charset="0"/>
                        </a:rPr>
                        <a:t>Inverse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If today is not Friday, then we do not have a quiz.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charset="0"/>
                        </a:rPr>
                        <a:t>Contrapositive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If two angles aren’t a linear pair, then they aren’t supplementary.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"/>
            <a:ext cx="8229600" cy="9064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&amp; Homework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266825"/>
            <a:ext cx="8542338" cy="520858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FFFF00"/>
                </a:solidFill>
              </a:rPr>
              <a:t>Summary:</a:t>
            </a:r>
          </a:p>
          <a:p>
            <a:pPr lvl="1" eaLnBrk="1" hangingPunct="1"/>
            <a:r>
              <a:rPr lang="en-US" altLang="en-US" sz="2400" b="1" dirty="0" smtClean="0"/>
              <a:t>A conditional statement is usually in the form of an If …, then …; in symbols P </a:t>
            </a:r>
            <a:r>
              <a:rPr lang="en-US" altLang="en-US" sz="2400" b="1" dirty="0" smtClean="0">
                <a:sym typeface="Wingdings" panose="05000000000000000000" pitchFamily="2" charset="2"/>
              </a:rPr>
              <a:t> Q</a:t>
            </a:r>
            <a:endParaRPr lang="en-US" altLang="en-US" sz="2400" b="1" dirty="0" smtClean="0"/>
          </a:p>
          <a:p>
            <a:pPr lvl="2" eaLnBrk="1" hangingPunct="1"/>
            <a:r>
              <a:rPr lang="en-US" altLang="en-US" sz="2000" b="1" dirty="0" smtClean="0">
                <a:solidFill>
                  <a:srgbClr val="66FFFF"/>
                </a:solidFill>
              </a:rPr>
              <a:t>Hypothesis follows If </a:t>
            </a:r>
          </a:p>
          <a:p>
            <a:pPr lvl="2" eaLnBrk="1" hangingPunct="1"/>
            <a:r>
              <a:rPr lang="en-US" altLang="en-US" sz="2000" b="1" dirty="0" smtClean="0">
                <a:solidFill>
                  <a:srgbClr val="66FFFF"/>
                </a:solidFill>
              </a:rPr>
              <a:t>Conclusion follows then</a:t>
            </a:r>
            <a:r>
              <a:rPr lang="en-US" altLang="en-US" sz="1600" b="1" dirty="0" smtClean="0">
                <a:solidFill>
                  <a:srgbClr val="66FFFF"/>
                </a:solidFill>
              </a:rPr>
              <a:t/>
            </a:r>
            <a:br>
              <a:rPr lang="en-US" altLang="en-US" sz="1600" b="1" dirty="0" smtClean="0">
                <a:solidFill>
                  <a:srgbClr val="66FFFF"/>
                </a:solidFill>
              </a:rPr>
            </a:br>
            <a:endParaRPr lang="en-US" altLang="en-US" sz="800" b="1" dirty="0" smtClean="0">
              <a:solidFill>
                <a:srgbClr val="66FFFF"/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rgbClr val="FFC000"/>
                </a:solidFill>
              </a:rPr>
              <a:t>Converse: </a:t>
            </a:r>
            <a:r>
              <a:rPr lang="en-US" altLang="en-US" sz="2400" b="1" dirty="0" smtClean="0"/>
              <a:t>change order (or flip); in symbols </a:t>
            </a:r>
            <a:r>
              <a:rPr lang="en-US" altLang="en-US" sz="2400" b="1" dirty="0" smtClean="0">
                <a:solidFill>
                  <a:srgbClr val="92D050"/>
                </a:solidFill>
              </a:rPr>
              <a:t>Q </a:t>
            </a:r>
            <a:r>
              <a:rPr lang="en-US" altLang="en-US" sz="24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P</a:t>
            </a:r>
            <a:endParaRPr lang="en-US" altLang="en-US" sz="2400" b="1" dirty="0" smtClean="0">
              <a:solidFill>
                <a:srgbClr val="92D050"/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rgbClr val="FFC000"/>
                </a:solidFill>
              </a:rPr>
              <a:t>Inverse: </a:t>
            </a:r>
            <a:r>
              <a:rPr lang="en-US" altLang="en-US" sz="2400" b="1" dirty="0" smtClean="0"/>
              <a:t>insert nots (negate); in symbols </a:t>
            </a:r>
            <a:r>
              <a:rPr lang="en-US" altLang="en-US" sz="2400" b="1" dirty="0" smtClean="0">
                <a:solidFill>
                  <a:srgbClr val="92D050"/>
                </a:solidFill>
              </a:rPr>
              <a:t>~P </a:t>
            </a:r>
            <a:r>
              <a:rPr lang="en-US" altLang="en-US" sz="24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~Q</a:t>
            </a:r>
            <a:endParaRPr lang="en-US" altLang="en-US" sz="2400" b="1" dirty="0" smtClean="0">
              <a:solidFill>
                <a:srgbClr val="92D050"/>
              </a:solidFill>
            </a:endParaRPr>
          </a:p>
          <a:p>
            <a:pPr lvl="1" eaLnBrk="1" hangingPunct="1"/>
            <a:r>
              <a:rPr lang="en-US" altLang="en-US" sz="2400" b="1" dirty="0" smtClean="0">
                <a:solidFill>
                  <a:srgbClr val="FFC000"/>
                </a:solidFill>
              </a:rPr>
              <a:t>Contrapositive:</a:t>
            </a:r>
            <a:r>
              <a:rPr lang="en-US" altLang="en-US" sz="2400" b="1" dirty="0" smtClean="0"/>
              <a:t> change order, nots (both); in symbols </a:t>
            </a:r>
            <a:r>
              <a:rPr lang="en-US" altLang="en-US" sz="2400" b="1" dirty="0" smtClean="0">
                <a:solidFill>
                  <a:srgbClr val="92D050"/>
                </a:solidFill>
              </a:rPr>
              <a:t>~Q </a:t>
            </a:r>
            <a:r>
              <a:rPr lang="en-US" altLang="en-US" sz="24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~P</a:t>
            </a:r>
            <a:endParaRPr lang="en-US" altLang="en-US" sz="2400" b="1" dirty="0" smtClean="0">
              <a:solidFill>
                <a:srgbClr val="92D050"/>
              </a:solidFill>
            </a:endParaRPr>
          </a:p>
          <a:p>
            <a:pPr lvl="1" eaLnBrk="1" hangingPunct="1"/>
            <a:endParaRPr lang="en-US" altLang="en-US" sz="1800" b="1" dirty="0" smtClean="0"/>
          </a:p>
          <a:p>
            <a:pPr eaLnBrk="1" hangingPunct="1"/>
            <a:r>
              <a:rPr lang="en-US" altLang="en-US" sz="2800" b="1" dirty="0" smtClean="0">
                <a:solidFill>
                  <a:srgbClr val="FFFF00"/>
                </a:solidFill>
              </a:rPr>
              <a:t>Homework:</a:t>
            </a:r>
            <a:r>
              <a:rPr lang="en-US" altLang="en-US" sz="2800" b="1" dirty="0" smtClean="0"/>
              <a:t>  </a:t>
            </a:r>
          </a:p>
          <a:p>
            <a:pPr lvl="1" eaLnBrk="1" hangingPunct="1"/>
            <a:r>
              <a:rPr lang="en-US" altLang="en-US" sz="2400" b="1" dirty="0" smtClean="0"/>
              <a:t>Conditional </a:t>
            </a:r>
            <a:r>
              <a:rPr lang="en-US" altLang="en-US" sz="2400" b="1" dirty="0" smtClean="0"/>
              <a:t>WS and Truth Table WS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0"/>
            <a:ext cx="9220200" cy="6096000"/>
          </a:xfrm>
          <a:prstGeom prst="rect">
            <a:avLst/>
          </a:prstGeom>
          <a:pattFill prst="dotGrid">
            <a:fgClr>
              <a:srgbClr val="CC00CC"/>
            </a:fgClr>
            <a:bgClr>
              <a:srgbClr val="80008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99563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5141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5-Minute Check on </a:t>
            </a:r>
            <a:r>
              <a:rPr lang="en-US" sz="2800" b="1" dirty="0" smtClean="0">
                <a:effectLst>
                  <a:outerShdw blurRad="38100" dist="38100" dir="2700000" algn="tl">
                    <a:srgbClr val="336699"/>
                  </a:outerShdw>
                </a:effectLst>
              </a:rPr>
              <a:t>Chapter 1</a:t>
            </a:r>
            <a:endParaRPr lang="en-US" sz="2800" b="1" dirty="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white">
          <a:xfrm>
            <a:off x="1652588" y="6427788"/>
            <a:ext cx="57229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336699"/>
                  </a:outerShdw>
                </a:effectLst>
              </a:rPr>
              <a:t>Click the mouse button or press the </a:t>
            </a:r>
            <a:br>
              <a:rPr lang="en-US" sz="1200" b="1">
                <a:effectLst>
                  <a:outerShdw blurRad="38100" dist="38100" dir="2700000" algn="tl">
                    <a:srgbClr val="336699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336699"/>
                  </a:outerShdw>
                </a:effectLst>
              </a:rPr>
              <a:t>Space Bar to display the answers.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230188" y="762000"/>
            <a:ext cx="8761412" cy="5649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latin typeface="Times New Roman" pitchFamily="18" charset="0"/>
              </a:rPr>
              <a:t>Identify the line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latin typeface="Times New Roman" pitchFamily="18" charset="0"/>
              </a:rPr>
              <a:t>Find the distance between A and C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latin typeface="Times New Roman" pitchFamily="18" charset="0"/>
              </a:rPr>
              <a:t>Name three collinear points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latin typeface="Times New Roman" pitchFamily="18" charset="0"/>
              </a:rPr>
              <a:t>Find the midpoint betwee</a:t>
            </a:r>
            <a:r>
              <a:rPr lang="en-US" altLang="en-US" sz="2400" b="1" dirty="0" smtClean="0">
                <a:latin typeface="Times New Roman" pitchFamily="18" charset="0"/>
              </a:rPr>
              <a:t>n C and D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latin typeface="Times New Roman" pitchFamily="18" charset="0"/>
              </a:rPr>
              <a:t>If A is a midpoint and C is the endpoint,</a:t>
            </a:r>
            <a:br>
              <a:rPr lang="en-US" altLang="en-US" sz="2400" b="1" dirty="0" smtClean="0">
                <a:latin typeface="Times New Roman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find the other endpoint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b="1" dirty="0" smtClean="0">
                <a:latin typeface="Times New Roman" pitchFamily="18" charset="0"/>
              </a:rPr>
              <a:t>Name an obtuse angle with a vertex of D</a:t>
            </a:r>
            <a:endParaRPr lang="el-GR" altLang="en-US" sz="2000" b="1" dirty="0">
              <a:cs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7" name="Text Box 82"/>
              <p:cNvSpPr txBox="1">
                <a:spLocks noChangeArrowheads="1"/>
              </p:cNvSpPr>
              <p:nvPr/>
            </p:nvSpPr>
            <p:spPr bwMode="auto">
              <a:xfrm>
                <a:off x="2975610" y="898208"/>
                <a:ext cx="801823" cy="439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altLang="en-US" sz="2000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, </a:t>
                </a:r>
                <a:r>
                  <a:rPr lang="en-US" alt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k</a:t>
                </a:r>
                <a:endParaRPr lang="en-US" altLang="en-US" sz="2000" b="1" i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4107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5610" y="898208"/>
                <a:ext cx="801823" cy="439479"/>
              </a:xfrm>
              <a:prstGeom prst="rect">
                <a:avLst/>
              </a:prstGeom>
              <a:blipFill rotWithShape="1">
                <a:blip r:embed="rId2"/>
                <a:stretch>
                  <a:fillRect r="-530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20" name="Group 103"/>
          <p:cNvGrpSpPr>
            <a:grpSpLocks/>
          </p:cNvGrpSpPr>
          <p:nvPr/>
        </p:nvGrpSpPr>
        <p:grpSpPr bwMode="auto">
          <a:xfrm>
            <a:off x="6440488" y="3736975"/>
            <a:ext cx="2446337" cy="2517775"/>
            <a:chOff x="4057" y="2354"/>
            <a:chExt cx="1541" cy="1586"/>
          </a:xfrm>
        </p:grpSpPr>
        <p:grpSp>
          <p:nvGrpSpPr>
            <p:cNvPr id="4124" name="Group 104"/>
            <p:cNvGrpSpPr>
              <a:grpSpLocks/>
            </p:cNvGrpSpPr>
            <p:nvPr/>
          </p:nvGrpSpPr>
          <p:grpSpPr bwMode="auto">
            <a:xfrm>
              <a:off x="4057" y="2354"/>
              <a:ext cx="1541" cy="1586"/>
              <a:chOff x="428" y="1453"/>
              <a:chExt cx="1541" cy="1586"/>
            </a:xfrm>
          </p:grpSpPr>
          <p:grpSp>
            <p:nvGrpSpPr>
              <p:cNvPr id="4136" name="Group 105"/>
              <p:cNvGrpSpPr>
                <a:grpSpLocks/>
              </p:cNvGrpSpPr>
              <p:nvPr/>
            </p:nvGrpSpPr>
            <p:grpSpPr bwMode="auto">
              <a:xfrm>
                <a:off x="432" y="1533"/>
                <a:ext cx="1485" cy="1506"/>
                <a:chOff x="2016" y="1521"/>
                <a:chExt cx="1383" cy="1506"/>
              </a:xfrm>
            </p:grpSpPr>
            <p:sp>
              <p:nvSpPr>
                <p:cNvPr id="4163" name="Line 106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2259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4" name="Line 107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958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5" name="Line 108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657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Line 109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356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" name="Line 110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054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" name="Line 111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829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Line 112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2109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0" name="Line 113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807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1" name="Line 114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506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Line 115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205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3" name="Line 116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904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Line 117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2033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Line 118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732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431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Line 120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130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Line 121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2184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Line 122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883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Line 123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582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Line 124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1280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Line 125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979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Line 126"/>
                <p:cNvSpPr>
                  <a:spLocks noChangeShapeType="1"/>
                </p:cNvSpPr>
                <p:nvPr/>
              </p:nvSpPr>
              <p:spPr bwMode="auto">
                <a:xfrm rot="-5400000">
                  <a:off x="2708" y="2335"/>
                  <a:ext cx="0" cy="13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7" name="Line 127"/>
              <p:cNvSpPr>
                <a:spLocks noChangeShapeType="1"/>
              </p:cNvSpPr>
              <p:nvPr/>
            </p:nvSpPr>
            <p:spPr bwMode="auto">
              <a:xfrm flipV="1">
                <a:off x="1176" y="1526"/>
                <a:ext cx="1" cy="1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Text Box 128"/>
              <p:cNvSpPr txBox="1">
                <a:spLocks noChangeArrowheads="1"/>
              </p:cNvSpPr>
              <p:nvPr/>
            </p:nvSpPr>
            <p:spPr bwMode="auto">
              <a:xfrm>
                <a:off x="1196" y="1453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4139" name="Text Box 129"/>
              <p:cNvSpPr txBox="1">
                <a:spLocks noChangeArrowheads="1"/>
              </p:cNvSpPr>
              <p:nvPr/>
            </p:nvSpPr>
            <p:spPr bwMode="auto">
              <a:xfrm>
                <a:off x="1789" y="205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4140" name="Line 130"/>
              <p:cNvSpPr>
                <a:spLocks noChangeShapeType="1"/>
              </p:cNvSpPr>
              <p:nvPr/>
            </p:nvSpPr>
            <p:spPr bwMode="auto">
              <a:xfrm>
                <a:off x="428" y="2282"/>
                <a:ext cx="14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41" name="Group 131"/>
              <p:cNvGrpSpPr>
                <a:grpSpLocks/>
              </p:cNvGrpSpPr>
              <p:nvPr/>
            </p:nvGrpSpPr>
            <p:grpSpPr bwMode="auto">
              <a:xfrm>
                <a:off x="432" y="1530"/>
                <a:ext cx="1488" cy="1508"/>
                <a:chOff x="96" y="288"/>
                <a:chExt cx="1488" cy="1409"/>
              </a:xfrm>
            </p:grpSpPr>
            <p:sp>
              <p:nvSpPr>
                <p:cNvPr id="4142" name="Line 132"/>
                <p:cNvSpPr>
                  <a:spLocks noChangeShapeType="1"/>
                </p:cNvSpPr>
                <p:nvPr/>
              </p:nvSpPr>
              <p:spPr bwMode="auto">
                <a:xfrm>
                  <a:off x="1584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Line 133"/>
                <p:cNvSpPr>
                  <a:spLocks noChangeShapeType="1"/>
                </p:cNvSpPr>
                <p:nvPr/>
              </p:nvSpPr>
              <p:spPr bwMode="auto">
                <a:xfrm>
                  <a:off x="170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Line 134"/>
                <p:cNvSpPr>
                  <a:spLocks noChangeShapeType="1"/>
                </p:cNvSpPr>
                <p:nvPr/>
              </p:nvSpPr>
              <p:spPr bwMode="auto">
                <a:xfrm>
                  <a:off x="1137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Line 135"/>
                <p:cNvSpPr>
                  <a:spLocks noChangeShapeType="1"/>
                </p:cNvSpPr>
                <p:nvPr/>
              </p:nvSpPr>
              <p:spPr bwMode="auto">
                <a:xfrm>
                  <a:off x="1435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Line 136"/>
                <p:cNvSpPr>
                  <a:spLocks noChangeShapeType="1"/>
                </p:cNvSpPr>
                <p:nvPr/>
              </p:nvSpPr>
              <p:spPr bwMode="auto">
                <a:xfrm>
                  <a:off x="691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Line 137"/>
                <p:cNvSpPr>
                  <a:spLocks noChangeShapeType="1"/>
                </p:cNvSpPr>
                <p:nvPr/>
              </p:nvSpPr>
              <p:spPr bwMode="auto">
                <a:xfrm>
                  <a:off x="988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Line 138"/>
                <p:cNvSpPr>
                  <a:spLocks noChangeShapeType="1"/>
                </p:cNvSpPr>
                <p:nvPr/>
              </p:nvSpPr>
              <p:spPr bwMode="auto">
                <a:xfrm>
                  <a:off x="1286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Line 139"/>
                <p:cNvSpPr>
                  <a:spLocks noChangeShapeType="1"/>
                </p:cNvSpPr>
                <p:nvPr/>
              </p:nvSpPr>
              <p:spPr bwMode="auto">
                <a:xfrm>
                  <a:off x="244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Line 140"/>
                <p:cNvSpPr>
                  <a:spLocks noChangeShapeType="1"/>
                </p:cNvSpPr>
                <p:nvPr/>
              </p:nvSpPr>
              <p:spPr bwMode="auto">
                <a:xfrm>
                  <a:off x="393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Line 141"/>
                <p:cNvSpPr>
                  <a:spLocks noChangeShapeType="1"/>
                </p:cNvSpPr>
                <p:nvPr/>
              </p:nvSpPr>
              <p:spPr bwMode="auto">
                <a:xfrm>
                  <a:off x="542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Line 142"/>
                <p:cNvSpPr>
                  <a:spLocks noChangeShapeType="1"/>
                </p:cNvSpPr>
                <p:nvPr/>
              </p:nvSpPr>
              <p:spPr bwMode="auto">
                <a:xfrm>
                  <a:off x="840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Line 143"/>
                <p:cNvSpPr>
                  <a:spLocks noChangeShapeType="1"/>
                </p:cNvSpPr>
                <p:nvPr/>
              </p:nvSpPr>
              <p:spPr bwMode="auto">
                <a:xfrm>
                  <a:off x="1212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Line 144"/>
                <p:cNvSpPr>
                  <a:spLocks noChangeShapeType="1"/>
                </p:cNvSpPr>
                <p:nvPr/>
              </p:nvSpPr>
              <p:spPr bwMode="auto">
                <a:xfrm>
                  <a:off x="1509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" name="Line 145"/>
                <p:cNvSpPr>
                  <a:spLocks noChangeShapeType="1"/>
                </p:cNvSpPr>
                <p:nvPr/>
              </p:nvSpPr>
              <p:spPr bwMode="auto">
                <a:xfrm>
                  <a:off x="765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" name="Line 146"/>
                <p:cNvSpPr>
                  <a:spLocks noChangeShapeType="1"/>
                </p:cNvSpPr>
                <p:nvPr/>
              </p:nvSpPr>
              <p:spPr bwMode="auto">
                <a:xfrm>
                  <a:off x="1063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Line 147"/>
                <p:cNvSpPr>
                  <a:spLocks noChangeShapeType="1"/>
                </p:cNvSpPr>
                <p:nvPr/>
              </p:nvSpPr>
              <p:spPr bwMode="auto">
                <a:xfrm>
                  <a:off x="1360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Line 148"/>
                <p:cNvSpPr>
                  <a:spLocks noChangeShapeType="1"/>
                </p:cNvSpPr>
                <p:nvPr/>
              </p:nvSpPr>
              <p:spPr bwMode="auto">
                <a:xfrm>
                  <a:off x="319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Line 149"/>
                <p:cNvSpPr>
                  <a:spLocks noChangeShapeType="1"/>
                </p:cNvSpPr>
                <p:nvPr/>
              </p:nvSpPr>
              <p:spPr bwMode="auto">
                <a:xfrm>
                  <a:off x="468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Line 150"/>
                <p:cNvSpPr>
                  <a:spLocks noChangeShapeType="1"/>
                </p:cNvSpPr>
                <p:nvPr/>
              </p:nvSpPr>
              <p:spPr bwMode="auto">
                <a:xfrm>
                  <a:off x="616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Line 151"/>
                <p:cNvSpPr>
                  <a:spLocks noChangeShapeType="1"/>
                </p:cNvSpPr>
                <p:nvPr/>
              </p:nvSpPr>
              <p:spPr bwMode="auto">
                <a:xfrm>
                  <a:off x="914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Line 152"/>
                <p:cNvSpPr>
                  <a:spLocks noChangeShapeType="1"/>
                </p:cNvSpPr>
                <p:nvPr/>
              </p:nvSpPr>
              <p:spPr bwMode="auto">
                <a:xfrm>
                  <a:off x="96" y="288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25" name="Text Box 153"/>
            <p:cNvSpPr txBox="1">
              <a:spLocks noChangeArrowheads="1"/>
            </p:cNvSpPr>
            <p:nvPr/>
          </p:nvSpPr>
          <p:spPr bwMode="auto">
            <a:xfrm>
              <a:off x="5453" y="2566"/>
              <a:ext cx="64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i="1">
                  <a:solidFill>
                    <a:srgbClr val="FFFF00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4126" name="Text Box 154"/>
            <p:cNvSpPr txBox="1">
              <a:spLocks noChangeArrowheads="1"/>
            </p:cNvSpPr>
            <p:nvPr/>
          </p:nvSpPr>
          <p:spPr bwMode="auto">
            <a:xfrm>
              <a:off x="4747" y="3186"/>
              <a:ext cx="9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27" name="Text Box 155"/>
            <p:cNvSpPr txBox="1">
              <a:spLocks noChangeArrowheads="1"/>
            </p:cNvSpPr>
            <p:nvPr/>
          </p:nvSpPr>
          <p:spPr bwMode="auto">
            <a:xfrm>
              <a:off x="4692" y="2882"/>
              <a:ext cx="24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(0,1)</a:t>
              </a:r>
            </a:p>
          </p:txBody>
        </p:sp>
        <p:sp>
          <p:nvSpPr>
            <p:cNvPr id="4128" name="Text Box 156"/>
            <p:cNvSpPr txBox="1">
              <a:spLocks noChangeArrowheads="1"/>
            </p:cNvSpPr>
            <p:nvPr/>
          </p:nvSpPr>
          <p:spPr bwMode="auto">
            <a:xfrm>
              <a:off x="4104" y="3135"/>
              <a:ext cx="33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(-6,-2)</a:t>
              </a:r>
            </a:p>
          </p:txBody>
        </p:sp>
        <p:sp>
          <p:nvSpPr>
            <p:cNvPr id="4129" name="Text Box 157"/>
            <p:cNvSpPr txBox="1">
              <a:spLocks noChangeArrowheads="1"/>
            </p:cNvSpPr>
            <p:nvPr/>
          </p:nvSpPr>
          <p:spPr bwMode="auto">
            <a:xfrm>
              <a:off x="4311" y="3400"/>
              <a:ext cx="8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130" name="Text Box 158"/>
            <p:cNvSpPr txBox="1">
              <a:spLocks noChangeArrowheads="1"/>
            </p:cNvSpPr>
            <p:nvPr/>
          </p:nvSpPr>
          <p:spPr bwMode="auto">
            <a:xfrm>
              <a:off x="5051" y="2695"/>
              <a:ext cx="24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FF00"/>
                  </a:solidFill>
                  <a:latin typeface="Times New Roman" pitchFamily="18" charset="0"/>
                </a:rPr>
                <a:t>(6,4)</a:t>
              </a:r>
            </a:p>
          </p:txBody>
        </p:sp>
        <p:sp>
          <p:nvSpPr>
            <p:cNvPr id="4131" name="Text Box 159"/>
            <p:cNvSpPr txBox="1">
              <a:spLocks noChangeArrowheads="1"/>
            </p:cNvSpPr>
            <p:nvPr/>
          </p:nvSpPr>
          <p:spPr bwMode="auto">
            <a:xfrm>
              <a:off x="5352" y="2837"/>
              <a:ext cx="9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FF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132" name="Line 160"/>
            <p:cNvSpPr>
              <a:spLocks noChangeShapeType="1"/>
            </p:cNvSpPr>
            <p:nvPr/>
          </p:nvSpPr>
          <p:spPr bwMode="auto">
            <a:xfrm flipV="1">
              <a:off x="4179" y="2744"/>
              <a:ext cx="1344" cy="6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Oval 161"/>
            <p:cNvSpPr>
              <a:spLocks noChangeAspect="1" noChangeArrowheads="1"/>
            </p:cNvSpPr>
            <p:nvPr/>
          </p:nvSpPr>
          <p:spPr bwMode="auto">
            <a:xfrm>
              <a:off x="4777" y="3082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4" name="Oval 162"/>
            <p:cNvSpPr>
              <a:spLocks noChangeAspect="1" noChangeArrowheads="1"/>
            </p:cNvSpPr>
            <p:nvPr/>
          </p:nvSpPr>
          <p:spPr bwMode="auto">
            <a:xfrm>
              <a:off x="4328" y="3308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5" name="Oval 163"/>
            <p:cNvSpPr>
              <a:spLocks noChangeAspect="1" noChangeArrowheads="1"/>
            </p:cNvSpPr>
            <p:nvPr/>
          </p:nvSpPr>
          <p:spPr bwMode="auto">
            <a:xfrm>
              <a:off x="5222" y="2861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7" name="Oval 163"/>
          <p:cNvSpPr>
            <a:spLocks noChangeAspect="1" noChangeArrowheads="1"/>
          </p:cNvSpPr>
          <p:nvPr/>
        </p:nvSpPr>
        <p:spPr bwMode="auto">
          <a:xfrm>
            <a:off x="8053388" y="5251450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Text Box 159"/>
          <p:cNvSpPr txBox="1">
            <a:spLocks noChangeArrowheads="1"/>
          </p:cNvSpPr>
          <p:nvPr/>
        </p:nvSpPr>
        <p:spPr bwMode="auto">
          <a:xfrm>
            <a:off x="8026401" y="5392738"/>
            <a:ext cx="1460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latin typeface="Times New Roman" pitchFamily="18" charset="0"/>
              </a:rPr>
              <a:t>D</a:t>
            </a:r>
            <a:endParaRPr lang="en-US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0" name="Text Box 158"/>
          <p:cNvSpPr txBox="1">
            <a:spLocks noChangeArrowheads="1"/>
          </p:cNvSpPr>
          <p:nvPr/>
        </p:nvSpPr>
        <p:spPr bwMode="auto">
          <a:xfrm>
            <a:off x="8289925" y="5171281"/>
            <a:ext cx="4632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latin typeface="Times New Roman" pitchFamily="18" charset="0"/>
              </a:rPr>
              <a:t>(4,-2)</a:t>
            </a:r>
            <a:endParaRPr lang="en-US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 Box 82"/>
              <p:cNvSpPr txBox="1">
                <a:spLocks noChangeArrowheads="1"/>
              </p:cNvSpPr>
              <p:nvPr/>
            </p:nvSpPr>
            <p:spPr bwMode="auto">
              <a:xfrm>
                <a:off x="5379720" y="1587818"/>
                <a:ext cx="2610138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alt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alt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alt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altLang="en-US" sz="2000" b="1" i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91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9720" y="1587818"/>
                <a:ext cx="2610138" cy="4775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4396770" y="2380298"/>
            <a:ext cx="955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A, B, C</a:t>
            </a:r>
            <a:endParaRPr lang="en-US" altLang="en-US" sz="2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 Box 82"/>
              <p:cNvSpPr txBox="1">
                <a:spLocks noChangeArrowheads="1"/>
              </p:cNvSpPr>
              <p:nvPr/>
            </p:nvSpPr>
            <p:spPr bwMode="auto">
              <a:xfrm>
                <a:off x="845850" y="3459103"/>
                <a:ext cx="3264227" cy="552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𝒎𝒅𝒑𝒕</m:t>
                    </m:r>
                    <m:r>
                      <a:rPr lang="en-US" alt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num>
                          <m:den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+−</m:t>
                            </m:r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000" b="1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= (5, 1)</a:t>
                </a:r>
                <a:endParaRPr lang="en-US" altLang="en-US" sz="20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93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850" y="3459103"/>
                <a:ext cx="3264227" cy="552972"/>
              </a:xfrm>
              <a:prstGeom prst="rect">
                <a:avLst/>
              </a:prstGeom>
              <a:blipFill rotWithShape="1">
                <a:blip r:embed="rId4"/>
                <a:stretch>
                  <a:fillRect r="-1121" b="-4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 Box 82"/>
          <p:cNvSpPr txBox="1">
            <a:spLocks noChangeArrowheads="1"/>
          </p:cNvSpPr>
          <p:nvPr/>
        </p:nvSpPr>
        <p:spPr bwMode="auto">
          <a:xfrm>
            <a:off x="571147" y="4880768"/>
            <a:ext cx="55210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solidFill>
                  <a:srgbClr val="FFFF00"/>
                </a:solidFill>
                <a:latin typeface="Times New Roman" pitchFamily="18" charset="0"/>
              </a:rPr>
              <a:t>C to A is down 3, left 6.  So down 3 and left 6 from A (0,1) is B(-6, -2)</a:t>
            </a:r>
            <a:endParaRPr lang="en-US" altLang="en-US" sz="2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726405" y="5910640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solidFill>
                  <a:srgbClr val="FFFF00"/>
                </a:solidFill>
                <a:latin typeface="Times New Roman" pitchFamily="18" charset="0"/>
                <a:sym typeface="Symbol"/>
              </a:rPr>
              <a:t>BDC</a:t>
            </a:r>
            <a:endParaRPr lang="en-US" altLang="en-US" sz="2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91" grpId="0"/>
      <p:bldP spid="92" grpId="0"/>
      <p:bldP spid="93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296988"/>
            <a:ext cx="8521700" cy="4829175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Analyze statements in if-then form </a:t>
            </a:r>
          </a:p>
          <a:p>
            <a:pPr eaLnBrk="1" hangingPunct="1"/>
            <a:endParaRPr lang="en-US" altLang="en-US" sz="2800" b="1" smtClean="0"/>
          </a:p>
          <a:p>
            <a:pPr eaLnBrk="1" hangingPunct="1"/>
            <a:r>
              <a:rPr lang="en-US" altLang="en-US" sz="2800" b="1" smtClean="0"/>
              <a:t>Write the converse, inverse and contrapositive of if-then statements </a:t>
            </a:r>
            <a:endParaRPr lang="el-GR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4343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960437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Vocabulary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957263"/>
            <a:ext cx="8686800" cy="5634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Implies </a:t>
            </a:r>
            <a:r>
              <a:rPr lang="en-US" altLang="en-US" sz="2400" b="1" smtClean="0">
                <a:solidFill>
                  <a:srgbClr val="FFFF00"/>
                </a:solidFill>
              </a:rPr>
              <a:t>symbol</a:t>
            </a:r>
            <a:r>
              <a:rPr lang="en-US" altLang="en-US" sz="2400" b="1" i="1" smtClean="0">
                <a:solidFill>
                  <a:srgbClr val="FFFF00"/>
                </a:solidFill>
              </a:rPr>
              <a:t> </a:t>
            </a:r>
            <a:r>
              <a:rPr lang="en-US" altLang="en-US" sz="2400" b="1" i="1" smtClean="0"/>
              <a:t> </a:t>
            </a:r>
            <a:r>
              <a:rPr lang="en-US" altLang="en-US" sz="2400" b="1" smtClean="0"/>
              <a:t>(</a:t>
            </a:r>
            <a:r>
              <a:rPr lang="en-US" altLang="en-US" sz="2400" b="1" smtClean="0">
                <a:cs typeface="Arial" charset="0"/>
              </a:rPr>
              <a:t>→)</a:t>
            </a:r>
            <a:endParaRPr lang="en-US" altLang="en-US" sz="2400" b="1" i="1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Conditional statement</a:t>
            </a:r>
            <a:r>
              <a:rPr lang="en-US" altLang="en-US" sz="2400" b="1" i="1" smtClean="0"/>
              <a:t> – a statement written in if-then form</a:t>
            </a:r>
            <a:r>
              <a:rPr lang="en-US" altLang="en-US" sz="2400" b="1" smtClean="0"/>
              <a:t> </a:t>
            </a:r>
            <a:endParaRPr lang="en-US" altLang="en-US" sz="2400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Hypothesis</a:t>
            </a:r>
            <a:r>
              <a:rPr lang="en-US" altLang="en-US" sz="2400" b="1" i="1" smtClean="0"/>
              <a:t> – </a:t>
            </a:r>
            <a:r>
              <a:rPr lang="en-US" altLang="en-US" sz="2400" b="1" smtClean="0"/>
              <a:t> </a:t>
            </a:r>
            <a:r>
              <a:rPr lang="en-US" altLang="en-US" sz="2400" b="1" i="1" smtClean="0"/>
              <a:t>phrase immediately following the word “</a:t>
            </a:r>
            <a:r>
              <a:rPr lang="en-US" altLang="en-US" sz="2400" b="1" smtClean="0"/>
              <a:t>if”</a:t>
            </a:r>
            <a:r>
              <a:rPr lang="en-US" altLang="en-US" sz="2400" b="1" i="1" smtClean="0"/>
              <a:t> in a conditional statement</a:t>
            </a:r>
            <a:r>
              <a:rPr lang="en-US" altLang="en-US" sz="2400" b="1" smtClean="0"/>
              <a:t>  </a:t>
            </a:r>
            <a:endParaRPr lang="en-US" altLang="en-US" sz="2400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Conclusion</a:t>
            </a:r>
            <a:r>
              <a:rPr lang="en-US" altLang="en-US" sz="2400" b="1" i="1" smtClean="0"/>
              <a:t> – phrase immediately following the word “</a:t>
            </a:r>
            <a:r>
              <a:rPr lang="en-US" altLang="en-US" sz="2400" b="1" smtClean="0"/>
              <a:t>then”</a:t>
            </a:r>
            <a:r>
              <a:rPr lang="en-US" altLang="en-US" sz="2400" b="1" i="1" smtClean="0"/>
              <a:t> in a conditional statement</a:t>
            </a:r>
            <a:r>
              <a:rPr lang="en-US" altLang="en-US" sz="2400" b="1" smtClean="0"/>
              <a:t> </a:t>
            </a:r>
            <a:endParaRPr lang="en-US" altLang="en-US" sz="2400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Converse</a:t>
            </a:r>
            <a:r>
              <a:rPr lang="en-US" altLang="en-US" sz="2400" b="1" i="1" smtClean="0"/>
              <a:t> – exchanges the hypothesis and conclusion of the conditional statement</a:t>
            </a:r>
            <a:r>
              <a:rPr lang="en-US" altLang="en-US" sz="2400" b="1" smtClean="0"/>
              <a:t>  </a:t>
            </a:r>
            <a:endParaRPr lang="en-US" altLang="en-US" sz="2400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Inverse</a:t>
            </a:r>
            <a:r>
              <a:rPr lang="en-US" altLang="en-US" sz="2400" b="1" i="1" smtClean="0"/>
              <a:t> – negates both the hypothesis and conclusion of the conditional statement</a:t>
            </a:r>
            <a:r>
              <a:rPr lang="en-US" altLang="en-US" sz="2400" b="1" i="1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Contrapositive</a:t>
            </a:r>
            <a:r>
              <a:rPr lang="en-US" altLang="en-US" sz="2400" b="1" i="1" smtClean="0"/>
              <a:t> – negates both the hypothesis and conclusion of the converse statement</a:t>
            </a:r>
            <a:r>
              <a:rPr lang="en-US" altLang="en-US" sz="2400" b="1" i="1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Logically equivalent</a:t>
            </a:r>
            <a:r>
              <a:rPr lang="en-US" altLang="en-US" sz="2400" b="1" i="1" smtClean="0"/>
              <a:t> – multiple statements with the same truth values</a:t>
            </a:r>
            <a:r>
              <a:rPr lang="en-US" altLang="en-US" sz="2400" b="1" smtClean="0"/>
              <a:t>  </a:t>
            </a:r>
            <a:endParaRPr lang="en-US" altLang="en-US" sz="2400" b="1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 smtClean="0">
                <a:solidFill>
                  <a:srgbClr val="FFFF00"/>
                </a:solidFill>
              </a:rPr>
              <a:t>Biconditional</a:t>
            </a:r>
            <a:r>
              <a:rPr lang="en-US" altLang="en-US" sz="2400" b="1" i="1" smtClean="0"/>
              <a:t> – conjunction of the conditional and its converse</a:t>
            </a:r>
            <a:r>
              <a:rPr lang="en-US" altLang="en-US" sz="2400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03275"/>
          </a:xfrm>
        </p:spPr>
        <p:txBody>
          <a:bodyPr/>
          <a:lstStyle/>
          <a:p>
            <a:r>
              <a:rPr lang="en-US" altLang="en-US" sz="3600" b="1" smtClean="0"/>
              <a:t>Key Concept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57200" y="4793673"/>
            <a:ext cx="8229600" cy="1332490"/>
          </a:xfrm>
        </p:spPr>
        <p:txBody>
          <a:bodyPr/>
          <a:lstStyle/>
          <a:p>
            <a:r>
              <a:rPr lang="en-US" altLang="en-US" sz="2400" b="1" dirty="0" smtClean="0"/>
              <a:t>Hypothesis follows “if”</a:t>
            </a:r>
          </a:p>
          <a:p>
            <a:r>
              <a:rPr lang="en-US" altLang="en-US" sz="2400" b="1" dirty="0" smtClean="0"/>
              <a:t>Conclusion follows “, then”</a:t>
            </a:r>
            <a:endParaRPr lang="en-US" alt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" y="1297651"/>
            <a:ext cx="7512380" cy="230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03275"/>
          </a:xfrm>
        </p:spPr>
        <p:txBody>
          <a:bodyPr/>
          <a:lstStyle/>
          <a:p>
            <a:r>
              <a:rPr lang="en-US" altLang="en-US" sz="3600" b="1" smtClean="0"/>
              <a:t>Key Concept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57200" y="4793672"/>
            <a:ext cx="8229600" cy="1496291"/>
          </a:xfrm>
        </p:spPr>
        <p:txBody>
          <a:bodyPr/>
          <a:lstStyle/>
          <a:p>
            <a:r>
              <a:rPr lang="en-US" altLang="en-US" sz="2400" b="1" dirty="0" smtClean="0"/>
              <a:t>Note:  Symbol, ~, uses hint word “opposite”</a:t>
            </a:r>
          </a:p>
          <a:p>
            <a:pPr lvl="1"/>
            <a:r>
              <a:rPr lang="en-US" altLang="en-US" sz="2000" b="1" dirty="0" smtClean="0"/>
              <a:t>Not true is false</a:t>
            </a:r>
          </a:p>
          <a:p>
            <a:pPr lvl="1"/>
            <a:r>
              <a:rPr lang="en-US" altLang="en-US" sz="2000" b="1" dirty="0" smtClean="0"/>
              <a:t>Not false is true</a:t>
            </a:r>
            <a:endParaRPr lang="en-US" altLang="en-US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3" y="1214553"/>
            <a:ext cx="7691905" cy="2306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6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0668"/>
            <a:ext cx="8229600" cy="875289"/>
          </a:xfrm>
        </p:spPr>
        <p:txBody>
          <a:bodyPr/>
          <a:lstStyle/>
          <a:p>
            <a:r>
              <a:rPr lang="en-US" altLang="en-US" sz="3600" b="1" dirty="0" smtClean="0"/>
              <a:t>Key Concept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42" y="959529"/>
            <a:ext cx="6630953" cy="566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7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1404</Words>
  <Application>Microsoft Office PowerPoint</Application>
  <PresentationFormat>On-screen Show (4:3)</PresentationFormat>
  <Paragraphs>313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Opening</vt:lpstr>
      <vt:lpstr>Lesson 2-1</vt:lpstr>
      <vt:lpstr>Lesson Outline</vt:lpstr>
      <vt:lpstr>PowerPoint Presentation</vt:lpstr>
      <vt:lpstr>Objectives</vt:lpstr>
      <vt:lpstr>Vocabulary</vt:lpstr>
      <vt:lpstr>Key Concept</vt:lpstr>
      <vt:lpstr>Key Concept</vt:lpstr>
      <vt:lpstr>Key Concept</vt:lpstr>
      <vt:lpstr>Key Concept</vt:lpstr>
      <vt:lpstr>Key Concept Illustrated</vt:lpstr>
      <vt:lpstr>Example 1A</vt:lpstr>
      <vt:lpstr>Example 1B</vt:lpstr>
      <vt:lpstr>Example 2A</vt:lpstr>
      <vt:lpstr>Example 2B</vt:lpstr>
      <vt:lpstr>Key Concept</vt:lpstr>
      <vt:lpstr>Key Concept - Converse</vt:lpstr>
      <vt:lpstr>Key Concept - Inverse</vt:lpstr>
      <vt:lpstr>Key Concept - Contrapositive</vt:lpstr>
      <vt:lpstr>Conditionals in Symbols</vt:lpstr>
      <vt:lpstr>Example 3A</vt:lpstr>
      <vt:lpstr>Example 3B</vt:lpstr>
      <vt:lpstr>Example 3C</vt:lpstr>
      <vt:lpstr>Example 3D</vt:lpstr>
      <vt:lpstr>Example 4</vt:lpstr>
      <vt:lpstr>Example 5</vt:lpstr>
      <vt:lpstr>Example 6</vt:lpstr>
      <vt:lpstr>Example 7A</vt:lpstr>
      <vt:lpstr>Example 7B</vt:lpstr>
      <vt:lpstr>PowerPoint Presentation</vt:lpstr>
      <vt:lpstr>Summary &amp;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Contents</dc:title>
  <dc:creator>Chris Headlee</dc:creator>
  <cp:lastModifiedBy>Chris</cp:lastModifiedBy>
  <cp:revision>62</cp:revision>
  <dcterms:created xsi:type="dcterms:W3CDTF">2008-02-18T23:02:07Z</dcterms:created>
  <dcterms:modified xsi:type="dcterms:W3CDTF">2018-07-30T18:06:00Z</dcterms:modified>
</cp:coreProperties>
</file>