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7" r:id="rId2"/>
    <p:sldId id="283" r:id="rId3"/>
    <p:sldId id="364" r:id="rId4"/>
    <p:sldId id="363" r:id="rId5"/>
    <p:sldId id="362" r:id="rId6"/>
    <p:sldId id="282" r:id="rId7"/>
    <p:sldId id="298" r:id="rId8"/>
    <p:sldId id="359" r:id="rId9"/>
    <p:sldId id="346" r:id="rId10"/>
    <p:sldId id="347" r:id="rId11"/>
    <p:sldId id="348" r:id="rId12"/>
    <p:sldId id="349" r:id="rId13"/>
    <p:sldId id="350" r:id="rId14"/>
    <p:sldId id="360" r:id="rId15"/>
    <p:sldId id="361" r:id="rId16"/>
    <p:sldId id="351" r:id="rId17"/>
    <p:sldId id="352" r:id="rId18"/>
    <p:sldId id="353" r:id="rId19"/>
    <p:sldId id="358" r:id="rId20"/>
    <p:sldId id="354" r:id="rId21"/>
    <p:sldId id="355" r:id="rId22"/>
    <p:sldId id="356" r:id="rId23"/>
    <p:sldId id="29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66FF99"/>
    <a:srgbClr val="FF99FF"/>
    <a:srgbClr val="660066"/>
    <a:srgbClr val="003300"/>
    <a:srgbClr val="CC99FF"/>
    <a:srgbClr val="FF66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5BBF84D-A320-488B-88ED-81FC7AF909F7}" type="datetimeFigureOut">
              <a:rPr lang="en-US"/>
              <a:pPr>
                <a:defRPr/>
              </a:pPr>
              <a:t>8/18/2018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2871B79-380E-40BA-86FB-E2E33AFDD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00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99A2E-BACB-4D77-908D-23B3D8CE0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0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6375C-7A9E-49A0-B317-65B9B9B92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3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B18B7-0A1B-40AB-9543-50DDC6164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3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BD3B-77A8-47AF-B406-D31B3B64C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6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B4451-9FC1-4F1E-BC13-A2659606E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0A6DE-7269-4EC2-80AD-09475AB16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5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752CB-C8B9-40F0-BCF6-54E4E0ED0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21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C6C87-AC74-4649-9554-4EC75EB3A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0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2C229-9D4C-4BFF-9A3E-27CF27C81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3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BC334-BCEC-47C7-8264-CAE08523D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6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48CEA-6BF3-4EA8-A9D8-4A74DE47B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7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4623510-9F92-4662-A73A-2EA8EED80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0" r:id="rId1"/>
    <p:sldLayoutId id="2147483789" r:id="rId2"/>
    <p:sldLayoutId id="2147483781" r:id="rId3"/>
    <p:sldLayoutId id="2147483782" r:id="rId4"/>
    <p:sldLayoutId id="2147483783" r:id="rId5"/>
    <p:sldLayoutId id="2147483790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db.com/title/tt0064471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Find the common difference of the arithmetic sequence.  Find the next two terms.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 0.009, 0.15, 0.21,                    </a:t>
            </a:r>
            <a:r>
              <a:rPr lang="en-US" sz="2400" b="1" dirty="0" smtClean="0"/>
              <a:t>4</a:t>
            </a:r>
            <a:r>
              <a:rPr lang="en-US" sz="2400" b="1" dirty="0"/>
              <a:t>.  2.4, 2.9, 3.4, </a:t>
            </a:r>
            <a:br>
              <a:rPr lang="en-US" sz="2400" b="1" dirty="0"/>
            </a:br>
            <a:endParaRPr lang="en-US" sz="2400" b="1" dirty="0" smtClean="0"/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3.36, 1.14, -1.08,                      </a:t>
            </a:r>
            <a:r>
              <a:rPr lang="en-US" sz="2400" b="1" dirty="0" smtClean="0"/>
              <a:t>5</a:t>
            </a:r>
            <a:r>
              <a:rPr lang="en-US" sz="2400" b="1" dirty="0"/>
              <a:t>.  2, 4, 6, </a:t>
            </a:r>
            <a:br>
              <a:rPr lang="en-US" sz="2400" b="1" dirty="0"/>
            </a:br>
            <a:endParaRPr lang="en-US" sz="2400" b="1" dirty="0" smtClean="0"/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8, 3, -2,                                     </a:t>
            </a:r>
            <a:r>
              <a:rPr lang="en-US" sz="2400" b="1" dirty="0" smtClean="0"/>
              <a:t>6</a:t>
            </a:r>
            <a:r>
              <a:rPr lang="en-US" sz="2400" b="1" dirty="0"/>
              <a:t>.  16, 9, 2,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59169" y="3315977"/>
            <a:ext cx="3767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0.06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0.27, 0.33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6769" y="4521322"/>
            <a:ext cx="407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-2.22                  </a:t>
            </a:r>
            <a:r>
              <a:rPr lang="en-US" sz="2400" b="1" dirty="0" smtClean="0">
                <a:solidFill>
                  <a:srgbClr val="FFFF00"/>
                </a:solidFill>
              </a:rPr>
              <a:t>-3.40, -5.62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9169" y="5731408"/>
            <a:ext cx="3302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-5                       </a:t>
            </a:r>
            <a:r>
              <a:rPr lang="en-US" sz="2400" b="1" dirty="0" smtClean="0">
                <a:solidFill>
                  <a:srgbClr val="FFFF00"/>
                </a:solidFill>
              </a:rPr>
              <a:t>-7, -12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5792" y="3283619"/>
            <a:ext cx="2828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0.5</a:t>
            </a:r>
            <a:r>
              <a:rPr lang="en-US" sz="2400" b="1" dirty="0" smtClean="0">
                <a:solidFill>
                  <a:srgbClr val="FFFF00"/>
                </a:solidFill>
              </a:rPr>
              <a:t>              3.9, 4.4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5792" y="4521321"/>
            <a:ext cx="2739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2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8, 10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5792" y="5754376"/>
            <a:ext cx="2877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-7                </a:t>
            </a:r>
            <a:r>
              <a:rPr lang="en-US" sz="2400" b="1" dirty="0" smtClean="0">
                <a:solidFill>
                  <a:srgbClr val="FFFF00"/>
                </a:solidFill>
              </a:rPr>
              <a:t>-5, -12 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34988" y="1284288"/>
            <a:ext cx="80105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Describe how to sketch the fifth figure in the pattern.  Then sketch the fifth figure.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/>
              <a:t>Figure 1	Figure 2	Figure 3	Figure 4  </a:t>
            </a:r>
            <a:endParaRPr lang="en-US" sz="2400" b="1" dirty="0" smtClean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956" y="3024185"/>
            <a:ext cx="5572125" cy="101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026956" y="4634195"/>
            <a:ext cx="6606943" cy="1551710"/>
            <a:chOff x="1370576" y="4786595"/>
            <a:chExt cx="6606943" cy="1551710"/>
          </a:xfrm>
        </p:grpSpPr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1370576" y="4786595"/>
              <a:ext cx="4559170" cy="1163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712913" indent="-1368425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</a:pPr>
              <a:r>
                <a:rPr lang="en-US" altLang="en-US" sz="2400" b="1" dirty="0">
                  <a:solidFill>
                    <a:srgbClr val="FFFF00"/>
                  </a:solidFill>
                </a:rPr>
                <a:t>Answer</a:t>
              </a:r>
              <a:r>
                <a:rPr lang="en-US" altLang="en-US" sz="2400" b="1" dirty="0" smtClean="0">
                  <a:solidFill>
                    <a:srgbClr val="FFFF00"/>
                  </a:solidFill>
                </a:rPr>
                <a:t>:</a:t>
              </a:r>
            </a:p>
            <a:p>
              <a:pPr marL="692150" indent="-347663"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</a:pPr>
              <a:r>
                <a:rPr lang="en-US" altLang="en-US" sz="2400" b="1" dirty="0" smtClean="0"/>
                <a:t>Each figure adds a block on the left and on top</a:t>
              </a:r>
              <a:endParaRPr lang="en-US" altLang="en-US" sz="2400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599081" y="4793672"/>
              <a:ext cx="1378438" cy="1544633"/>
              <a:chOff x="3261896" y="4329694"/>
              <a:chExt cx="1378438" cy="1544633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3535927" y="5569527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813018" y="5569527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086067" y="5569527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360139" y="5569527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363200" y="5264727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63243" y="4946072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363243" y="4641272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261896" y="5567296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363243" y="4329694"/>
                <a:ext cx="277091" cy="304800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534988" y="1284288"/>
            <a:ext cx="8020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Make and test a conjecture about the product of a negative integer and a positive integer.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82563" y="3681413"/>
            <a:ext cx="83724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b="1" dirty="0"/>
              <a:t>	 </a:t>
            </a:r>
            <a:r>
              <a:rPr lang="en-US" altLang="en-US" sz="2400" b="1" i="1" dirty="0" smtClean="0">
                <a:solidFill>
                  <a:srgbClr val="FFC000"/>
                </a:solidFill>
              </a:rPr>
              <a:t>Conjecture:  </a:t>
            </a:r>
            <a:r>
              <a:rPr lang="en-US" altLang="en-US" sz="2400" b="1" i="1" dirty="0" smtClean="0"/>
              <a:t>product of a negative integer and a positive integer is a negative integer</a:t>
            </a:r>
            <a:r>
              <a:rPr lang="en-US" altLang="en-US" sz="2400" b="1" dirty="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dirty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</a:rPr>
              <a:t>Tests:  </a:t>
            </a:r>
            <a:r>
              <a:rPr lang="en-US" altLang="en-US" sz="2400" b="1" dirty="0" smtClean="0"/>
              <a:t>-2 x 3 = -6      1 x -5 = -5      4 x -3 = -12</a:t>
            </a:r>
            <a:endParaRPr lang="en-US" altLang="en-US" sz="24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5138" y="4430713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/>
              <a:t>	</a:t>
            </a:r>
            <a:endParaRPr lang="en-US" altLang="en-US" sz="2400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dirty="0" smtClean="0"/>
              <a:t>   </a:t>
            </a:r>
            <a:r>
              <a:rPr lang="en-US" altLang="en-US" sz="2400" b="1" dirty="0" smtClean="0"/>
              <a:t>Counterexample:  |-5 + 1| = 4  </a:t>
            </a:r>
            <a:r>
              <a:rPr lang="en-US" altLang="en-US" sz="2400" b="1" dirty="0" smtClean="0">
                <a:sym typeface="Symbol"/>
              </a:rPr>
              <a:t>  -4 = -5 + 1</a:t>
            </a:r>
            <a:endParaRPr lang="en-US" altLang="en-US" sz="2400" b="1" dirty="0">
              <a:sym typeface="Symbol" pitchFamily="18" charset="2"/>
            </a:endParaRPr>
          </a:p>
        </p:txBody>
      </p:sp>
      <p:sp>
        <p:nvSpPr>
          <p:cNvPr id="11268" name="Rectangle 8"/>
          <p:cNvSpPr>
            <a:spLocks noChangeArrowheads="1"/>
          </p:cNvSpPr>
          <p:nvPr/>
        </p:nvSpPr>
        <p:spPr bwMode="auto">
          <a:xfrm>
            <a:off x="520700" y="1298575"/>
            <a:ext cx="8001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student makes a conjecture about absolute values.  </a:t>
            </a:r>
          </a:p>
          <a:p>
            <a:r>
              <a:rPr lang="en-US" sz="2400" b="1" dirty="0"/>
              <a:t>Find a counterexample to disprove the student’s conjecture</a:t>
            </a:r>
            <a:r>
              <a:rPr lang="en-US" sz="2400" b="1" dirty="0" smtClean="0"/>
              <a:t>.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rgbClr val="FFC000"/>
                </a:solidFill>
              </a:rPr>
              <a:t>Conjecture:</a:t>
            </a:r>
            <a:r>
              <a:rPr lang="en-US" sz="2400" dirty="0">
                <a:solidFill>
                  <a:srgbClr val="FFC000"/>
                </a:solidFill>
              </a:rPr>
              <a:t>  </a:t>
            </a:r>
            <a:r>
              <a:rPr lang="en-US" sz="2400" b="1" i="1" dirty="0"/>
              <a:t>The absolute value of the sum of two numbers is equal to the sum of the two numbers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1" name="Rectangle 6"/>
              <p:cNvSpPr>
                <a:spLocks noChangeArrowheads="1"/>
              </p:cNvSpPr>
              <p:nvPr/>
            </p:nvSpPr>
            <p:spPr bwMode="auto">
              <a:xfrm>
                <a:off x="304800" y="979188"/>
                <a:ext cx="8534400" cy="3416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Write each logical argument symbolically.</a:t>
                </a:r>
              </a:p>
              <a:p>
                <a:r>
                  <a:rPr lang="en-US" sz="2400" b="1" dirty="0"/>
                  <a:t>Then use deductive reasoning to determine whether each argument is valid.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 smtClean="0"/>
                  <a:t>A.  </a:t>
                </a:r>
                <a:r>
                  <a:rPr lang="en-US" sz="2400" b="1" dirty="0"/>
                  <a:t>If two rectangles both have side lengths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 inches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𝟒</m:t>
                    </m:r>
                  </m:oMath>
                </a14:m>
                <a:r>
                  <a:rPr lang="en-US" sz="2400" b="1" dirty="0"/>
                  <a:t> inches, then the two rectangles are congruent.  If two rectangles are congruent, then they have the same area.  Therefore, if two rectangles both have side lengths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 inches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𝟒</m:t>
                    </m:r>
                  </m:oMath>
                </a14:m>
                <a:r>
                  <a:rPr lang="en-US" sz="2400" b="1" dirty="0"/>
                  <a:t> inches, then they have the same area.</a:t>
                </a:r>
              </a:p>
            </p:txBody>
          </p:sp>
        </mc:Choice>
        <mc:Fallback xmlns="">
          <p:sp>
            <p:nvSpPr>
              <p:cNvPr id="12291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979188"/>
                <a:ext cx="8534400" cy="3416320"/>
              </a:xfrm>
              <a:prstGeom prst="rect">
                <a:avLst/>
              </a:prstGeom>
              <a:blipFill rotWithShape="1">
                <a:blip r:embed="rId2"/>
                <a:stretch>
                  <a:fillRect l="-1071" t="-1250" r="-1786" b="-33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80109" y="4792397"/>
            <a:ext cx="8783781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Answer: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  <a:r>
              <a:rPr lang="en-US" altLang="en-US" sz="2400" dirty="0"/>
              <a:t>	</a:t>
            </a:r>
            <a:r>
              <a:rPr lang="en-US" altLang="en-US" sz="2400" b="1" i="1" dirty="0" smtClean="0"/>
              <a:t>let p = two rectangles have side lengths …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>
                <a:ea typeface="Times New Roman" pitchFamily="18" charset="0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 i="1" dirty="0" smtClean="0">
                <a:ea typeface="Times New Roman" pitchFamily="18" charset="0"/>
                <a:cs typeface="Arial" charset="0"/>
                <a:sym typeface="Symbol" pitchFamily="18" charset="2"/>
              </a:rPr>
              <a:t>                    q = the two rectangles are congruent</a:t>
            </a:r>
            <a:r>
              <a:rPr lang="en-US" altLang="en-US" sz="2400" b="1" dirty="0" smtClean="0">
                <a:ea typeface="Times New Roman" pitchFamily="18" charset="0"/>
                <a:cs typeface="Arial" charset="0"/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ea typeface="Times New Roman" pitchFamily="18" charset="0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 dirty="0" smtClean="0">
                <a:ea typeface="Times New Roman" pitchFamily="18" charset="0"/>
                <a:cs typeface="Arial" charset="0"/>
                <a:sym typeface="Symbol" pitchFamily="18" charset="2"/>
              </a:rPr>
              <a:t>                    r = they have the same area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1100" b="1" dirty="0" smtClean="0">
              <a:ea typeface="Times New Roman" pitchFamily="18" charset="0"/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>
                <a:solidFill>
                  <a:srgbClr val="FFC000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p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Wingdings" panose="05000000000000000000" pitchFamily="2" charset="2"/>
              </a:rPr>
              <a:t> q   </a:t>
            </a:r>
            <a:r>
              <a:rPr lang="en-US" altLang="en-US" sz="2400" b="1" dirty="0" err="1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Wingdings" panose="05000000000000000000" pitchFamily="2" charset="2"/>
              </a:rPr>
              <a:t>q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Wingdings" panose="05000000000000000000" pitchFamily="2" charset="2"/>
              </a:rPr>
              <a:t>  r  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Symbol"/>
              </a:rPr>
              <a:t> p 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Wingdings" panose="05000000000000000000" pitchFamily="2" charset="2"/>
              </a:rPr>
              <a:t> r          Example of Law of Syllogism</a:t>
            </a:r>
            <a:endParaRPr lang="en-US" altLang="en-US" sz="2400" b="1" dirty="0">
              <a:solidFill>
                <a:srgbClr val="FFC000"/>
              </a:solidFill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4B</a:t>
            </a:r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304800" y="979188"/>
            <a:ext cx="8534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Write each logical argument symbolically.</a:t>
            </a:r>
          </a:p>
          <a:p>
            <a:r>
              <a:rPr lang="en-US" sz="2400" b="1" dirty="0"/>
              <a:t>Then use deductive reasoning to determine whether each argument is valid.</a:t>
            </a:r>
          </a:p>
          <a:p>
            <a:r>
              <a:rPr lang="en-US" sz="2400" b="1" dirty="0"/>
              <a:t> </a:t>
            </a:r>
          </a:p>
          <a:p>
            <a:r>
              <a:rPr lang="en-US" sz="2400" b="1" dirty="0" smtClean="0"/>
              <a:t>B. </a:t>
            </a:r>
            <a:r>
              <a:rPr lang="en-US" sz="2400" b="1" dirty="0"/>
              <a:t>If two rectangles are congruent, then the two rectangles have the same area.  Two rectangles do not have the same area.  Therefore, the two rectangles are congruent.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52400" y="4580960"/>
            <a:ext cx="8686800" cy="197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/>
              <a:t>	</a:t>
            </a:r>
            <a:r>
              <a:rPr lang="en-US" altLang="en-US" sz="2400" b="1" i="1" dirty="0" smtClean="0"/>
              <a:t>let p = </a:t>
            </a:r>
            <a:r>
              <a:rPr lang="en-US" altLang="en-US" sz="2400" b="1" i="1" dirty="0" smtClean="0">
                <a:ea typeface="Times New Roman" pitchFamily="18" charset="0"/>
                <a:cs typeface="Arial" charset="0"/>
                <a:sym typeface="Symbol" pitchFamily="18" charset="2"/>
              </a:rPr>
              <a:t>two rectangles are congruent</a:t>
            </a:r>
            <a:r>
              <a:rPr lang="en-US" altLang="en-US" sz="2400" b="1" dirty="0" smtClean="0">
                <a:ea typeface="Times New Roman" pitchFamily="18" charset="0"/>
                <a:cs typeface="Arial" charset="0"/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 smtClean="0">
                <a:ea typeface="Times New Roman" pitchFamily="18" charset="0"/>
                <a:cs typeface="Arial" charset="0"/>
                <a:sym typeface="Symbol" pitchFamily="18" charset="2"/>
              </a:rPr>
              <a:t>                     q = the</a:t>
            </a:r>
            <a:r>
              <a:rPr lang="en-US" altLang="en-US" sz="2400" b="1" dirty="0">
                <a:ea typeface="Times New Roman" pitchFamily="18" charset="0"/>
                <a:cs typeface="Arial" charset="0"/>
                <a:sym typeface="Symbol" pitchFamily="18" charset="2"/>
              </a:rPr>
              <a:t> </a:t>
            </a:r>
            <a:r>
              <a:rPr lang="en-US" altLang="en-US" sz="2400" b="1" dirty="0" smtClean="0">
                <a:ea typeface="Times New Roman" pitchFamily="18" charset="0"/>
                <a:cs typeface="Arial" charset="0"/>
                <a:sym typeface="Symbol" pitchFamily="18" charset="2"/>
              </a:rPr>
              <a:t>two rectangles have the same area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2400" b="1" dirty="0" smtClean="0">
              <a:solidFill>
                <a:srgbClr val="FFC000"/>
              </a:solidFill>
              <a:ea typeface="Times New Roman" pitchFamily="18" charset="0"/>
              <a:cs typeface="Arial" charset="0"/>
              <a:sym typeface="Symbol" pitchFamily="18" charset="2"/>
            </a:endParaRPr>
          </a:p>
          <a:p>
            <a:pPr marL="4862513" indent="-4518025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p 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Wingdings" panose="05000000000000000000" pitchFamily="2" charset="2"/>
              </a:rPr>
              <a:t> q   is true.  ~q  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Symbol"/>
              </a:rPr>
              <a:t> p 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Wingdings" panose="05000000000000000000" pitchFamily="2" charset="2"/>
              </a:rPr>
              <a:t>         invalid example of Law of Contrapositive</a:t>
            </a:r>
            <a:endParaRPr lang="en-US" altLang="en-US" sz="2400" b="1" dirty="0" smtClean="0">
              <a:solidFill>
                <a:srgbClr val="FFC000"/>
              </a:solidFill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4189703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91" name="Rectangle 6"/>
              <p:cNvSpPr>
                <a:spLocks noChangeArrowheads="1"/>
              </p:cNvSpPr>
              <p:nvPr/>
            </p:nvSpPr>
            <p:spPr bwMode="auto">
              <a:xfrm>
                <a:off x="304800" y="979188"/>
                <a:ext cx="8534400" cy="30469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Write each logical argument symbolically.</a:t>
                </a:r>
              </a:p>
              <a:p>
                <a:r>
                  <a:rPr lang="en-US" sz="2400" b="1" dirty="0"/>
                  <a:t>Then use deductive reasoning to determine whether each argument is valid.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 smtClean="0"/>
                  <a:t>C. </a:t>
                </a:r>
                <a:r>
                  <a:rPr lang="en-US" sz="2400" b="1" dirty="0"/>
                  <a:t>If two rectangles both have side lengths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 inches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𝟒</m:t>
                    </m:r>
                  </m:oMath>
                </a14:m>
                <a:r>
                  <a:rPr lang="en-US" sz="2400" b="1" dirty="0"/>
                  <a:t> inches, then the two rectangles are congruent.  Two rectangles both have side lengths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 inches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𝟒</m:t>
                    </m:r>
                  </m:oMath>
                </a14:m>
                <a:r>
                  <a:rPr lang="en-US" sz="2400" b="1" dirty="0"/>
                  <a:t> inches.  Therefore, the two rectangles are congruent.</a:t>
                </a:r>
              </a:p>
            </p:txBody>
          </p:sp>
        </mc:Choice>
        <mc:Fallback xmlns="">
          <p:sp>
            <p:nvSpPr>
              <p:cNvPr id="12291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979188"/>
                <a:ext cx="8534400" cy="3046988"/>
              </a:xfrm>
              <a:prstGeom prst="rect">
                <a:avLst/>
              </a:prstGeom>
              <a:blipFill rotWithShape="1">
                <a:blip r:embed="rId2"/>
                <a:stretch>
                  <a:fillRect l="-1071" t="-1403" r="-1786" b="-40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93962" y="4456262"/>
            <a:ext cx="8645237" cy="228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/>
              <a:t>	</a:t>
            </a:r>
            <a:r>
              <a:rPr lang="en-US" altLang="en-US" sz="2400" b="1" i="1" dirty="0" smtClean="0"/>
              <a:t>let p = two rectangles have side lengths …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i="1" dirty="0" smtClean="0">
                <a:ea typeface="Times New Roman" pitchFamily="18" charset="0"/>
                <a:cs typeface="Arial" charset="0"/>
                <a:sym typeface="Symbol" pitchFamily="18" charset="2"/>
              </a:rPr>
              <a:t>                     q = the two rectangles are congruent</a:t>
            </a:r>
            <a:r>
              <a:rPr lang="en-US" altLang="en-US" sz="2400" b="1" dirty="0" smtClean="0">
                <a:ea typeface="Times New Roman" pitchFamily="18" charset="0"/>
                <a:cs typeface="Arial" charset="0"/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ea typeface="Times New Roman" pitchFamily="18" charset="0"/>
                <a:cs typeface="Arial" charset="0"/>
                <a:sym typeface="Symbol" pitchFamily="18" charset="2"/>
              </a:rPr>
              <a:t>                     r = they have the same area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endParaRPr lang="en-US" altLang="en-US" sz="1400" b="1" dirty="0" smtClean="0">
              <a:ea typeface="Times New Roman" pitchFamily="18" charset="0"/>
              <a:cs typeface="Arial" charset="0"/>
              <a:sym typeface="Symbol" pitchFamily="18" charset="2"/>
            </a:endParaRPr>
          </a:p>
          <a:p>
            <a:pPr marL="6234113" indent="-5889625"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p 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Wingdings" panose="05000000000000000000" pitchFamily="2" charset="2"/>
              </a:rPr>
              <a:t> q   is true p is true 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Symbol"/>
              </a:rPr>
              <a:t> q is true</a:t>
            </a:r>
            <a:r>
              <a:rPr lang="en-US" altLang="en-US" sz="2400" b="1" dirty="0" smtClean="0">
                <a:solidFill>
                  <a:srgbClr val="FFC000"/>
                </a:solidFill>
                <a:ea typeface="Times New Roman" pitchFamily="18" charset="0"/>
                <a:cs typeface="Arial" charset="0"/>
                <a:sym typeface="Wingdings" panose="05000000000000000000" pitchFamily="2" charset="2"/>
              </a:rPr>
              <a:t>        Example of Law of Detachment</a:t>
            </a:r>
            <a:endParaRPr lang="en-US" altLang="en-US" sz="2400" b="1" dirty="0" smtClean="0">
              <a:solidFill>
                <a:srgbClr val="FFC000"/>
              </a:solidFill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195093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Rectangle 6"/>
              <p:cNvSpPr>
                <a:spLocks noChangeArrowheads="1"/>
              </p:cNvSpPr>
              <p:nvPr/>
            </p:nvSpPr>
            <p:spPr bwMode="auto">
              <a:xfrm>
                <a:off x="549275" y="1325563"/>
                <a:ext cx="8001000" cy="41549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3429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The table shows the sum of the measures of the interior angles in various polygons</a:t>
                </a:r>
                <a:r>
                  <a:rPr lang="en-US" sz="2400" b="1" dirty="0" smtClean="0"/>
                  <a:t>.</a:t>
                </a:r>
              </a:p>
              <a:p>
                <a:endParaRPr lang="en-US" sz="2400" b="1" dirty="0"/>
              </a:p>
              <a:p>
                <a:endParaRPr lang="en-US" sz="2400" b="1" dirty="0" smtClean="0"/>
              </a:p>
              <a:p>
                <a:endParaRPr lang="en-US" sz="2400" b="1" dirty="0"/>
              </a:p>
              <a:p>
                <a:endParaRPr lang="en-US" sz="2400" b="1" dirty="0" smtClean="0"/>
              </a:p>
              <a:p>
                <a:endParaRPr lang="en-US" sz="2400" b="1" dirty="0"/>
              </a:p>
              <a:p>
                <a:endParaRPr lang="en-US" sz="2400" b="1" dirty="0" smtClean="0"/>
              </a:p>
              <a:p>
                <a:endParaRPr lang="en-US" sz="2400" b="1" dirty="0"/>
              </a:p>
              <a:p>
                <a:r>
                  <a:rPr lang="en-US" sz="2400" b="1" dirty="0"/>
                  <a:t>What conclusion can you make about the sum of the interior angles in an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𝒏</m:t>
                    </m:r>
                  </m:oMath>
                </a14:m>
                <a:r>
                  <a:rPr lang="en-US" sz="2400" b="1" dirty="0"/>
                  <a:t>-sided polygon</a:t>
                </a:r>
                <a:r>
                  <a:rPr lang="en-US" sz="2400" b="1" dirty="0" smtClean="0"/>
                  <a:t>?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13315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275" y="1325563"/>
                <a:ext cx="8001000" cy="4154984"/>
              </a:xfrm>
              <a:prstGeom prst="rect">
                <a:avLst/>
              </a:prstGeom>
              <a:blipFill rotWithShape="1">
                <a:blip r:embed="rId2"/>
                <a:stretch>
                  <a:fillRect l="-1142" t="-1026" b="-249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221673" y="5834496"/>
            <a:ext cx="8742218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/>
              <a:t>	</a:t>
            </a:r>
            <a:r>
              <a:rPr lang="en-US" altLang="en-US" sz="2400" b="1" i="1" dirty="0" smtClean="0"/>
              <a:t>S (sum of interior angles) = (n-2) x 180</a:t>
            </a:r>
            <a:endParaRPr lang="en-US" altLang="en-US" sz="2400" dirty="0"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7772757"/>
                  </p:ext>
                </p:extLst>
              </p:nvPr>
            </p:nvGraphicFramePr>
            <p:xfrm>
              <a:off x="824690" y="2305775"/>
              <a:ext cx="7031368" cy="21945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92960"/>
                    <a:gridCol w="2101450"/>
                    <a:gridCol w="2836958"/>
                  </a:tblGrid>
                  <a:tr h="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+mn-lt"/>
                            </a:rPr>
                            <a:t>Polygon</a:t>
                          </a:r>
                          <a:endParaRPr lang="en-US" sz="2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Number of sides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+mn-lt"/>
                            </a:rPr>
                            <a:t>Sum of interior angles</a:t>
                          </a:r>
                          <a:endParaRPr lang="en-US" sz="2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Triangle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4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𝟏𝟖𝟎</m:t>
                                </m:r>
                                <m:r>
                                  <a:rPr lang="en-US" sz="2400" b="1">
                                    <a:effectLst/>
                                    <a:latin typeface="Cambria Math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sz="24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Quadrilateral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4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𝟑𝟔𝟎</m:t>
                                </m:r>
                                <m:r>
                                  <a:rPr lang="en-US" sz="2400" b="1">
                                    <a:effectLst/>
                                    <a:latin typeface="Cambria Math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sz="24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Pentagon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4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𝟓𝟒𝟎</m:t>
                                </m:r>
                                <m:r>
                                  <a:rPr lang="en-US" sz="2400" b="1">
                                    <a:effectLst/>
                                    <a:latin typeface="Cambria Math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sz="24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Hexagon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n-US" sz="2400" b="1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𝟕𝟐𝟎</m:t>
                                </m:r>
                                <m:r>
                                  <a:rPr lang="en-US" sz="2400" b="1">
                                    <a:effectLst/>
                                    <a:latin typeface="Cambria Math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sz="2400" b="1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7772757"/>
                  </p:ext>
                </p:extLst>
              </p:nvPr>
            </p:nvGraphicFramePr>
            <p:xfrm>
              <a:off x="824690" y="2305775"/>
              <a:ext cx="7031368" cy="21945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92960"/>
                    <a:gridCol w="2101450"/>
                    <a:gridCol w="2836958"/>
                  </a:tblGrid>
                  <a:tr h="73152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+mn-lt"/>
                            </a:rPr>
                            <a:t>Polygon</a:t>
                          </a:r>
                          <a:endParaRPr lang="en-US" sz="2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Number of sides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+mn-lt"/>
                            </a:rPr>
                            <a:t>Sum of interior angles</a:t>
                          </a:r>
                          <a:endParaRPr lang="en-US" sz="2400" dirty="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Triangle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00000" t="-223333" r="-135465" b="-3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47639" t="-223333" b="-353333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Quadrilateral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00000" t="-323333" r="-135465" b="-2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47639" t="-323333" b="-253333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Pentagon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00000" t="-423333" r="-135465" b="-1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47639" t="-423333" b="-153333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+mn-lt"/>
                            </a:rPr>
                            <a:t>Hexagon</a:t>
                          </a:r>
                          <a:endParaRPr lang="en-US" sz="2400">
                            <a:effectLst/>
                            <a:latin typeface="+mn-lt"/>
                            <a:ea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00000" t="-523333" r="-135465" b="-5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147639" t="-523333" b="-5333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6A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304800" y="1031875"/>
                <a:ext cx="8575964" cy="2677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Decide whether inductive reasoning or deductive reasoning is used to reach the conclusion.  Explain</a:t>
                </a:r>
                <a:r>
                  <a:rPr lang="en-US" sz="2400" b="1" dirty="0" smtClean="0"/>
                  <a:t>.</a:t>
                </a:r>
              </a:p>
              <a:p>
                <a:endParaRPr lang="en-US" sz="2400" b="1" dirty="0"/>
              </a:p>
              <a:p>
                <a:r>
                  <a:rPr lang="en-US" sz="2400" b="1" dirty="0" smtClean="0"/>
                  <a:t>A.  </a:t>
                </a:r>
                <a:r>
                  <a:rPr lang="en-US" sz="2400" b="1" dirty="0"/>
                  <a:t>If the sum of the digits of a number is divisible by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, then the number is divisible by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.  The sum of the digits of the number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𝟏𝟒𝟕</m:t>
                    </m:r>
                  </m:oMath>
                </a14:m>
                <a:r>
                  <a:rPr lang="en-US" sz="2400" b="1" dirty="0"/>
                  <a:t>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𝟏𝟐</m:t>
                    </m:r>
                  </m:oMath>
                </a14:m>
                <a:r>
                  <a:rPr lang="en-US" sz="2400" b="1" dirty="0"/>
                  <a:t>.  So the number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𝟏𝟒𝟕</m:t>
                    </m:r>
                  </m:oMath>
                </a14:m>
                <a:r>
                  <a:rPr lang="en-US" sz="2400" b="1" dirty="0"/>
                  <a:t> is divisible by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𝟑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9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1031875"/>
                <a:ext cx="8575964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066" t="-1591" b="-431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21673" y="5183311"/>
            <a:ext cx="8742218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/>
              <a:t>	</a:t>
            </a:r>
            <a:r>
              <a:rPr lang="en-US" altLang="en-US" sz="2400" b="1" i="1" dirty="0" smtClean="0">
                <a:solidFill>
                  <a:srgbClr val="FFC000"/>
                </a:solidFill>
              </a:rPr>
              <a:t>Deductive; </a:t>
            </a:r>
            <a:r>
              <a:rPr lang="en-US" altLang="en-US" sz="2400" b="1" i="1" dirty="0" smtClean="0"/>
              <a:t>Law of Detachment example; p </a:t>
            </a:r>
            <a:r>
              <a:rPr lang="en-US" altLang="en-US" sz="2400" b="1" i="1" dirty="0" smtClean="0">
                <a:sym typeface="Wingdings" panose="05000000000000000000" pitchFamily="2" charset="2"/>
              </a:rPr>
              <a:t>q is true and p is true; therefore q must be true</a:t>
            </a:r>
            <a:endParaRPr lang="en-US" altLang="en-US" sz="2400" dirty="0"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6B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29492" y="990599"/>
            <a:ext cx="8368144" cy="3096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/>
              <a:t>Decide whether inductive reasoning or deductive reasoning is used to reach the conclusion.  Explain.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B.  </a:t>
            </a:r>
            <a:r>
              <a:rPr lang="en-US" sz="2400" b="1" dirty="0"/>
              <a:t>Each time you forget to do your math homework, your parents take away your phone privileges for a day.  So, the next time you forget to do your math homework, you will lose your phone privileges.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21673" y="5238731"/>
            <a:ext cx="8742218" cy="1421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Answer: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smtClean="0"/>
              <a:t>	</a:t>
            </a:r>
            <a:r>
              <a:rPr lang="en-US" altLang="en-US" sz="2400" b="1" i="1" dirty="0" smtClean="0">
                <a:solidFill>
                  <a:srgbClr val="FFC000"/>
                </a:solidFill>
              </a:rPr>
              <a:t>Inductive; </a:t>
            </a:r>
            <a:r>
              <a:rPr lang="en-US" altLang="en-US" sz="2400" b="1" i="1" dirty="0" smtClean="0"/>
              <a:t>based on a pattern; unless your parents have a set of rules and this is one; then it is a Deductive Law of Detachment example.</a:t>
            </a:r>
            <a:endParaRPr lang="en-US" altLang="en-US" sz="2400" dirty="0"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18655" y="274638"/>
            <a:ext cx="8368145" cy="1803544"/>
          </a:xfrm>
        </p:spPr>
        <p:txBody>
          <a:bodyPr/>
          <a:lstStyle/>
          <a:p>
            <a:r>
              <a:rPr lang="en-US" altLang="en-US" b="1" dirty="0" smtClean="0"/>
              <a:t>Venn Diagrams </a:t>
            </a:r>
            <a:br>
              <a:rPr lang="en-US" altLang="en-US" b="1" dirty="0" smtClean="0"/>
            </a:br>
            <a:r>
              <a:rPr lang="en-US" altLang="en-US" b="1" dirty="0" smtClean="0">
                <a:solidFill>
                  <a:srgbClr val="FFFF00"/>
                </a:solidFill>
              </a:rPr>
              <a:t>(on the Fall test)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2-2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39982"/>
          </a:xfrm>
        </p:spPr>
        <p:txBody>
          <a:bodyPr/>
          <a:lstStyle/>
          <a:p>
            <a:pPr eaLnBrk="1" hangingPunct="1"/>
            <a:r>
              <a:rPr lang="en-US" b="1" dirty="0"/>
              <a:t>Inductive and Deductive Reasoning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7A</a:t>
            </a: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566738" y="1066800"/>
            <a:ext cx="7991475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 dirty="0">
                <a:solidFill>
                  <a:srgbClr val="FFFF00"/>
                </a:solidFill>
              </a:rPr>
              <a:t>DANCING</a:t>
            </a:r>
            <a:r>
              <a:rPr lang="en-US" altLang="en-US" sz="2400" b="1" dirty="0">
                <a:solidFill>
                  <a:srgbClr val="00539D"/>
                </a:solidFill>
              </a:rPr>
              <a:t>  </a:t>
            </a:r>
            <a:r>
              <a:rPr lang="en-US" altLang="en-US" sz="2400" b="1" dirty="0"/>
              <a:t>The Venn diagram shows the number of students enrolled in Monique’s Dance School for tap, jazz, and ballet classes.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11150" y="3421063"/>
            <a:ext cx="5389563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7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>
                <a:ea typeface="Times New Roman" pitchFamily="18" charset="0"/>
                <a:cs typeface="Arial" charset="0"/>
              </a:rPr>
              <a:t>The students that are enrolled in all three classes are represented by the intersection of all three sets.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477838" y="5770563"/>
            <a:ext cx="5715000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>
                <a:solidFill>
                  <a:srgbClr val="FFFF00"/>
                </a:solidFill>
              </a:rPr>
              <a:t>Answer:</a:t>
            </a:r>
            <a:r>
              <a:rPr lang="en-US" altLang="en-US" sz="2400">
                <a:solidFill>
                  <a:srgbClr val="FFFF00"/>
                </a:solidFill>
              </a:rPr>
              <a:t> </a:t>
            </a:r>
            <a:r>
              <a:rPr lang="en-US" altLang="en-US" sz="2400">
                <a:solidFill>
                  <a:srgbClr val="E01B22"/>
                </a:solidFill>
              </a:rPr>
              <a:t>	</a:t>
            </a:r>
            <a:r>
              <a:rPr lang="en-US" altLang="en-US" sz="2400"/>
              <a:t>There are 9 students enrolled in all three classes.</a:t>
            </a:r>
          </a:p>
        </p:txBody>
      </p:sp>
      <p:pic>
        <p:nvPicPr>
          <p:cNvPr id="17414" name="Picture 15" descr="TWE02-02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75" y="2855913"/>
            <a:ext cx="30734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Rectangle 20"/>
          <p:cNvSpPr>
            <a:spLocks noChangeArrowheads="1"/>
          </p:cNvSpPr>
          <p:nvPr/>
        </p:nvSpPr>
        <p:spPr bwMode="auto">
          <a:xfrm>
            <a:off x="358775" y="2317750"/>
            <a:ext cx="8377238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 dirty="0">
                <a:solidFill>
                  <a:srgbClr val="FFFFFF"/>
                </a:solidFill>
              </a:rPr>
              <a:t>A. How many students are enrolled in </a:t>
            </a:r>
            <a:r>
              <a:rPr lang="en-US" altLang="en-US" sz="2400" b="1" i="1" dirty="0">
                <a:solidFill>
                  <a:srgbClr val="FFFF00"/>
                </a:solidFill>
              </a:rPr>
              <a:t>all three classes</a:t>
            </a:r>
            <a:r>
              <a:rPr lang="en-US" altLang="en-US" sz="2400" b="1" dirty="0">
                <a:solidFill>
                  <a:srgbClr val="FFFFFF"/>
                </a:solidFill>
              </a:rPr>
              <a:t>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autoUpdateAnimBg="0"/>
      <p:bldP spid="1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7B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566738" y="1066800"/>
            <a:ext cx="7991475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>
                <a:solidFill>
                  <a:srgbClr val="FFFF00"/>
                </a:solidFill>
              </a:rPr>
              <a:t>DANCING</a:t>
            </a:r>
            <a:r>
              <a:rPr lang="en-US" altLang="en-US" sz="2400" b="1">
                <a:solidFill>
                  <a:srgbClr val="00539D"/>
                </a:solidFill>
              </a:rPr>
              <a:t>  </a:t>
            </a:r>
            <a:r>
              <a:rPr lang="en-US" altLang="en-US" sz="2400" b="1"/>
              <a:t>The Venn diagram shows the number of students enrolled in Monique’s Dance School for tap, jazz, and ballet classes.</a:t>
            </a:r>
          </a:p>
        </p:txBody>
      </p:sp>
      <p:pic>
        <p:nvPicPr>
          <p:cNvPr id="18436" name="Picture 15" descr="TWE02-02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75" y="2855913"/>
            <a:ext cx="30734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20"/>
          <p:cNvSpPr>
            <a:spLocks noChangeArrowheads="1"/>
          </p:cNvSpPr>
          <p:nvPr/>
        </p:nvSpPr>
        <p:spPr bwMode="auto">
          <a:xfrm>
            <a:off x="358775" y="2317750"/>
            <a:ext cx="8377238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 dirty="0" smtClean="0"/>
              <a:t>B. </a:t>
            </a:r>
            <a:r>
              <a:rPr lang="en-US" altLang="en-US" sz="2400" b="1" dirty="0"/>
              <a:t>How many students are enrolled in </a:t>
            </a:r>
            <a:r>
              <a:rPr lang="en-US" altLang="en-US" sz="2400" b="1" i="1" dirty="0">
                <a:solidFill>
                  <a:srgbClr val="FFFF00"/>
                </a:solidFill>
              </a:rPr>
              <a:t>tap or ballet</a:t>
            </a:r>
            <a:r>
              <a:rPr lang="en-US" altLang="en-US" sz="2400" b="1" dirty="0"/>
              <a:t>?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1625" y="3414713"/>
            <a:ext cx="52578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5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>
                <a:ea typeface="Times New Roman" pitchFamily="18" charset="0"/>
                <a:cs typeface="Arial" charset="0"/>
              </a:rPr>
              <a:t>The students that are enrolled in tap or ballet are represented by the union of these two sets.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792163" y="5740400"/>
            <a:ext cx="57912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712913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>
                <a:solidFill>
                  <a:srgbClr val="FFFF00"/>
                </a:solidFill>
              </a:rPr>
              <a:t>Answer:</a:t>
            </a:r>
            <a:r>
              <a:rPr lang="en-US" altLang="en-US" sz="2400" b="1">
                <a:solidFill>
                  <a:srgbClr val="00539D"/>
                </a:solidFill>
              </a:rPr>
              <a:t>	</a:t>
            </a:r>
            <a:r>
              <a:rPr lang="en-US" altLang="en-US" sz="2400"/>
              <a:t>There are 28 + 13 + 9 + 17 + 25 + 29 or 121 students enrolled in tap or ballet.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7C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566738" y="1066800"/>
            <a:ext cx="7991475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>
                <a:solidFill>
                  <a:srgbClr val="FFFF00"/>
                </a:solidFill>
              </a:rPr>
              <a:t>DANCING</a:t>
            </a:r>
            <a:r>
              <a:rPr lang="en-US" altLang="en-US" sz="2400" b="1">
                <a:solidFill>
                  <a:srgbClr val="00539D"/>
                </a:solidFill>
              </a:rPr>
              <a:t>  </a:t>
            </a:r>
            <a:r>
              <a:rPr lang="en-US" altLang="en-US" sz="2400" b="1"/>
              <a:t>The Venn diagram shows the number of students enrolled in Monique’s Dance School for tap, jazz, and ballet classes.</a:t>
            </a:r>
          </a:p>
        </p:txBody>
      </p:sp>
      <p:pic>
        <p:nvPicPr>
          <p:cNvPr id="19460" name="Picture 15" descr="TWE02-02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75" y="2855913"/>
            <a:ext cx="3073400" cy="288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20"/>
          <p:cNvSpPr>
            <a:spLocks noChangeArrowheads="1"/>
          </p:cNvSpPr>
          <p:nvPr/>
        </p:nvSpPr>
        <p:spPr bwMode="auto">
          <a:xfrm>
            <a:off x="358775" y="2317750"/>
            <a:ext cx="8377238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 dirty="0" smtClean="0"/>
              <a:t>C. </a:t>
            </a:r>
            <a:r>
              <a:rPr lang="en-US" altLang="en-US" sz="2400" b="1" dirty="0"/>
              <a:t>How many students are enrolled in </a:t>
            </a:r>
            <a:r>
              <a:rPr lang="en-US" altLang="en-US" sz="2400" b="1" i="1" dirty="0">
                <a:solidFill>
                  <a:srgbClr val="FFFF00"/>
                </a:solidFill>
              </a:rPr>
              <a:t>jazz and ballet, but not tap</a:t>
            </a:r>
            <a:r>
              <a:rPr lang="en-US" altLang="en-US" sz="2400" b="1" dirty="0"/>
              <a:t>?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87338" y="3413125"/>
            <a:ext cx="50355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5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dirty="0">
                <a:ea typeface="Times New Roman" pitchFamily="18" charset="0"/>
                <a:cs typeface="Arial" charset="0"/>
              </a:rPr>
              <a:t>The students that are enrolled in jazz and ballet, </a:t>
            </a:r>
            <a:r>
              <a:rPr lang="en-US" altLang="en-US" sz="2400" dirty="0" smtClean="0">
                <a:ea typeface="Times New Roman" pitchFamily="18" charset="0"/>
                <a:cs typeface="Arial" charset="0"/>
              </a:rPr>
              <a:t>but (and) </a:t>
            </a:r>
            <a:r>
              <a:rPr lang="en-US" altLang="en-US" sz="2400" dirty="0">
                <a:ea typeface="Times New Roman" pitchFamily="18" charset="0"/>
                <a:cs typeface="Arial" charset="0"/>
              </a:rPr>
              <a:t>not tap, are represented by the intersection of jazz and ballet minus any students enrolled in tap.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92163" y="5735638"/>
            <a:ext cx="56388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2913" indent="-1712913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</a:pPr>
            <a:r>
              <a:rPr lang="en-US" altLang="en-US" sz="2400" b="1">
                <a:solidFill>
                  <a:srgbClr val="FFFF00"/>
                </a:solidFill>
              </a:rPr>
              <a:t>Answer:</a:t>
            </a:r>
            <a:r>
              <a:rPr lang="en-US" altLang="en-US" sz="2400" b="1">
                <a:solidFill>
                  <a:srgbClr val="00539D"/>
                </a:solidFill>
              </a:rPr>
              <a:t>	</a:t>
            </a:r>
            <a:r>
              <a:rPr lang="en-US" altLang="en-US" sz="2400"/>
              <a:t>There are 25 + 9 – 9 or 25 students enrolled in jazz and ballet, but not tap.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266825"/>
            <a:ext cx="8542338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000" b="1" dirty="0" smtClean="0"/>
              <a:t>Venn </a:t>
            </a:r>
            <a:r>
              <a:rPr lang="en-US" sz="2000" b="1" dirty="0"/>
              <a:t>Diagrams:</a:t>
            </a:r>
          </a:p>
          <a:p>
            <a:pPr lvl="2"/>
            <a:r>
              <a:rPr lang="en-US" sz="1600" b="1" dirty="0" smtClean="0"/>
              <a:t>Overlaps </a:t>
            </a:r>
            <a:r>
              <a:rPr lang="en-US" sz="1600" b="1" dirty="0"/>
              <a:t>of the circles have the key word “some”</a:t>
            </a:r>
          </a:p>
          <a:p>
            <a:pPr lvl="2"/>
            <a:r>
              <a:rPr lang="en-US" sz="1600" b="1" dirty="0" smtClean="0"/>
              <a:t>Circle </a:t>
            </a:r>
            <a:r>
              <a:rPr lang="en-US" sz="1600" b="1" dirty="0"/>
              <a:t>that have no overlaps have the key word “none”</a:t>
            </a:r>
          </a:p>
          <a:p>
            <a:pPr lvl="1"/>
            <a:r>
              <a:rPr lang="en-US" sz="2000" b="1" dirty="0" smtClean="0"/>
              <a:t>Conjectures </a:t>
            </a:r>
            <a:r>
              <a:rPr lang="en-US" sz="2000" b="1" dirty="0"/>
              <a:t>are guesses</a:t>
            </a:r>
          </a:p>
          <a:p>
            <a:pPr lvl="1"/>
            <a:r>
              <a:rPr lang="en-US" sz="2000" b="1" dirty="0" smtClean="0"/>
              <a:t>Counter </a:t>
            </a:r>
            <a:r>
              <a:rPr lang="en-US" sz="2000" b="1" dirty="0"/>
              <a:t>examples are examples that go against the conjectures</a:t>
            </a:r>
          </a:p>
          <a:p>
            <a:pPr lvl="1"/>
            <a:r>
              <a:rPr lang="en-US" sz="2000" b="1" dirty="0" smtClean="0"/>
              <a:t>Inductive </a:t>
            </a:r>
            <a:r>
              <a:rPr lang="en-US" sz="2000" b="1" dirty="0"/>
              <a:t>reasoning uses examples and looks for patterns</a:t>
            </a:r>
          </a:p>
          <a:p>
            <a:pPr lvl="1"/>
            <a:r>
              <a:rPr lang="en-US" sz="2000" b="1" dirty="0" smtClean="0"/>
              <a:t>Deductive </a:t>
            </a:r>
            <a:r>
              <a:rPr lang="en-US" sz="2000" b="1" dirty="0"/>
              <a:t>reasoning uses facts, theorems and postulates to prove things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Venn Diagram WS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Five Minute Review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682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199563" cy="6076633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0802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Section 1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white">
          <a:xfrm>
            <a:off x="1652588" y="641635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altLang="en-US" sz="2400" b="1" dirty="0" smtClean="0">
                <a:latin typeface="Times New Roman" pitchFamily="18" charset="0"/>
              </a:rPr>
              <a:t>Given the conditional statement:  </a:t>
            </a:r>
            <a:br>
              <a:rPr lang="en-US" altLang="en-US" sz="2400" b="1" dirty="0" smtClean="0">
                <a:latin typeface="Times New Roman" pitchFamily="18" charset="0"/>
              </a:rPr>
            </a:br>
            <a:r>
              <a:rPr lang="en-US" altLang="en-US" sz="2400" b="1" dirty="0" smtClean="0">
                <a:latin typeface="Times New Roman" pitchFamily="18" charset="0"/>
              </a:rPr>
              <a:t>“</a:t>
            </a:r>
            <a:r>
              <a:rPr lang="en-US" sz="2000" b="1" dirty="0">
                <a:hlinkClick r:id="rId2"/>
              </a:rPr>
              <a:t>If It's Tuesday, This Must Be </a:t>
            </a:r>
            <a:r>
              <a:rPr lang="en-US" sz="2000" b="1" dirty="0" smtClean="0">
                <a:hlinkClick r:id="rId2"/>
              </a:rPr>
              <a:t>Belgium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”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Find the hypothesis and conclusion</a:t>
            </a: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Find the converse in words and symbols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Find the inverse </a:t>
            </a:r>
            <a:r>
              <a:rPr lang="en-US" sz="2000" b="1" dirty="0">
                <a:cs typeface="Arial" charset="0"/>
                <a:sym typeface="Symbol" pitchFamily="18" charset="2"/>
              </a:rPr>
              <a:t>in words and 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symbols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Find the contrapositive </a:t>
            </a:r>
            <a:r>
              <a:rPr lang="en-US" sz="2000" b="1" dirty="0">
                <a:cs typeface="Arial" charset="0"/>
                <a:sym typeface="Symbol" pitchFamily="18" charset="2"/>
              </a:rPr>
              <a:t>in words and 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symbols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If p is true and q is false, find the truth value of ~p </a:t>
            </a:r>
            <a:r>
              <a:rPr lang="en-US" sz="2000" b="1" dirty="0" smtClean="0">
                <a:cs typeface="Arial" charset="0"/>
                <a:sym typeface="Symbol"/>
              </a:rPr>
              <a:t> q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>
                <a:cs typeface="Arial" charset="0"/>
                <a:sym typeface="Symbol" pitchFamily="18" charset="2"/>
              </a:rPr>
              <a:t>If p is true and q is false, find the truth value of </a:t>
            </a:r>
            <a:r>
              <a:rPr lang="en-US" sz="2000" b="1" dirty="0" smtClean="0">
                <a:cs typeface="Arial" charset="0"/>
                <a:sym typeface="Symbol" pitchFamily="18" charset="2"/>
              </a:rPr>
              <a:t>p </a:t>
            </a:r>
            <a:r>
              <a:rPr lang="en-US" sz="2000" b="1" dirty="0">
                <a:cs typeface="Arial" charset="0"/>
                <a:sym typeface="Symbol"/>
              </a:rPr>
              <a:t></a:t>
            </a:r>
            <a:r>
              <a:rPr lang="en-US" sz="2000" b="1" dirty="0" smtClean="0">
                <a:cs typeface="Arial" charset="0"/>
                <a:sym typeface="Symbol"/>
              </a:rPr>
              <a:t> ~q</a:t>
            </a:r>
            <a:endParaRPr lang="en-US" sz="2000" b="1" dirty="0">
              <a:cs typeface="Arial" charset="0"/>
              <a:sym typeface="Symbol"/>
            </a:endParaRPr>
          </a:p>
        </p:txBody>
      </p:sp>
      <p:sp>
        <p:nvSpPr>
          <p:cNvPr id="4107" name="Text Box 82"/>
          <p:cNvSpPr txBox="1">
            <a:spLocks noChangeArrowheads="1"/>
          </p:cNvSpPr>
          <p:nvPr/>
        </p:nvSpPr>
        <p:spPr bwMode="auto">
          <a:xfrm>
            <a:off x="748145" y="1875993"/>
            <a:ext cx="50007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P:  it is Tuesday      Q:  this must be Belgium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1" name="Text Box 82"/>
          <p:cNvSpPr txBox="1">
            <a:spLocks noChangeArrowheads="1"/>
          </p:cNvSpPr>
          <p:nvPr/>
        </p:nvSpPr>
        <p:spPr bwMode="auto">
          <a:xfrm>
            <a:off x="748145" y="2859666"/>
            <a:ext cx="72257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If this is Belgium, then it must be Tuesday                            Q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  <a:sym typeface="Wingdings" panose="05000000000000000000" pitchFamily="2" charset="2"/>
              </a:rPr>
              <a:t> P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2" name="Text Box 82"/>
          <p:cNvSpPr txBox="1">
            <a:spLocks noChangeArrowheads="1"/>
          </p:cNvSpPr>
          <p:nvPr/>
        </p:nvSpPr>
        <p:spPr bwMode="auto">
          <a:xfrm>
            <a:off x="748145" y="3679220"/>
            <a:ext cx="750814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If it is not Tuesday, then this must not be Belgium              ~P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  <a:sym typeface="Wingdings" panose="05000000000000000000" pitchFamily="2" charset="2"/>
              </a:rPr>
              <a:t> ~Q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3" name="Text Box 82"/>
          <p:cNvSpPr txBox="1">
            <a:spLocks noChangeArrowheads="1"/>
          </p:cNvSpPr>
          <p:nvPr/>
        </p:nvSpPr>
        <p:spPr bwMode="auto">
          <a:xfrm>
            <a:off x="748145" y="4579766"/>
            <a:ext cx="74341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If this is not Belgium, then it must not be Tuesday             ~Q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  <a:sym typeface="Wingdings" panose="05000000000000000000" pitchFamily="2" charset="2"/>
              </a:rPr>
              <a:t> ~P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4" name="Text Box 82"/>
          <p:cNvSpPr txBox="1">
            <a:spLocks noChangeArrowheads="1"/>
          </p:cNvSpPr>
          <p:nvPr/>
        </p:nvSpPr>
        <p:spPr bwMode="auto">
          <a:xfrm>
            <a:off x="2204016" y="5380589"/>
            <a:ext cx="27608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Not true or false is false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5" name="Text Box 82"/>
          <p:cNvSpPr txBox="1">
            <a:spLocks noChangeArrowheads="1"/>
          </p:cNvSpPr>
          <p:nvPr/>
        </p:nvSpPr>
        <p:spPr bwMode="auto">
          <a:xfrm>
            <a:off x="2204016" y="6011803"/>
            <a:ext cx="29195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True and not false is true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7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71" grpId="0"/>
      <p:bldP spid="72" grpId="0"/>
      <p:bldP spid="73" grpId="0"/>
      <p:bldP spid="74" grpId="0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inductive </a:t>
            </a:r>
            <a:r>
              <a:rPr lang="en-US" sz="2800" b="1" dirty="0" smtClean="0"/>
              <a:t>reasoning</a:t>
            </a:r>
          </a:p>
          <a:p>
            <a:pPr lvl="1"/>
            <a:r>
              <a:rPr lang="en-US" sz="2400" b="1" dirty="0" smtClean="0"/>
              <a:t>Examples or patterns</a:t>
            </a:r>
          </a:p>
          <a:p>
            <a:pPr lvl="1"/>
            <a:endParaRPr lang="en-US" sz="24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deductive </a:t>
            </a:r>
            <a:r>
              <a:rPr lang="en-US" sz="2800" b="1" dirty="0" smtClean="0"/>
              <a:t>reasoning</a:t>
            </a:r>
          </a:p>
          <a:p>
            <a:pPr lvl="1"/>
            <a:r>
              <a:rPr lang="en-US" sz="2400" b="1" dirty="0" smtClean="0"/>
              <a:t>Steps with reasons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090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5565775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</a:rPr>
              <a:t>Conjecture</a:t>
            </a:r>
            <a:r>
              <a:rPr lang="en-US" sz="2400" b="1" dirty="0"/>
              <a:t> – an unproven statement based on </a:t>
            </a:r>
            <a:r>
              <a:rPr lang="en-US" sz="2400" b="1" dirty="0" smtClean="0"/>
              <a:t>observations</a:t>
            </a:r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FF00"/>
                </a:solidFill>
              </a:rPr>
              <a:t>Counterexampl</a:t>
            </a:r>
            <a:r>
              <a:rPr lang="en-US" sz="2400" b="1" dirty="0"/>
              <a:t>e – a specific case for which the conjecture is </a:t>
            </a:r>
            <a:r>
              <a:rPr lang="en-US" sz="2400" b="1" dirty="0" smtClean="0"/>
              <a:t>false</a:t>
            </a:r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FF00"/>
                </a:solidFill>
              </a:rPr>
              <a:t>Deductive reasoning </a:t>
            </a:r>
            <a:r>
              <a:rPr lang="en-US" sz="2400" b="1" dirty="0"/>
              <a:t>– uses facts, definitions, accepted properties, and the laws of logic to form a logical </a:t>
            </a:r>
            <a:r>
              <a:rPr lang="en-US" sz="2400" b="1" dirty="0" smtClean="0"/>
              <a:t>argument</a:t>
            </a:r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FF00"/>
                </a:solidFill>
              </a:rPr>
              <a:t>Inductive reasoning </a:t>
            </a:r>
            <a:r>
              <a:rPr lang="en-US" sz="2400" b="1" dirty="0"/>
              <a:t>– uses specific examples and patterns to make a conjecture for the general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43346" y="163801"/>
            <a:ext cx="8229600" cy="1143000"/>
          </a:xfrm>
        </p:spPr>
        <p:txBody>
          <a:bodyPr/>
          <a:lstStyle/>
          <a:p>
            <a:r>
              <a:rPr lang="en-US" altLang="en-US" sz="3600" b="1" dirty="0" smtClean="0"/>
              <a:t>Key Concept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07" y="4076682"/>
            <a:ext cx="6476190" cy="1679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07" y="1257718"/>
            <a:ext cx="6369048" cy="16666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93078" y="3077381"/>
            <a:ext cx="57262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Based on patterns, examples or observations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5478" y="5811115"/>
            <a:ext cx="40446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The exception to the conjecture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43346" y="163801"/>
            <a:ext cx="8229600" cy="1143000"/>
          </a:xfrm>
        </p:spPr>
        <p:txBody>
          <a:bodyPr/>
          <a:lstStyle/>
          <a:p>
            <a:r>
              <a:rPr lang="en-US" altLang="en-US" sz="3600" b="1" dirty="0" smtClean="0"/>
              <a:t>Key Concept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8022" y="6270019"/>
            <a:ext cx="6591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Based on facts, definitions, properties and theorems</a:t>
            </a: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27" y="1083854"/>
            <a:ext cx="6595238" cy="5047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27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03590" y="1141413"/>
            <a:ext cx="7648575" cy="526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1148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See the pattern in the following series:</a:t>
            </a:r>
          </a:p>
          <a:p>
            <a:pPr eaLnBrk="1" hangingPunct="1"/>
            <a:endParaRPr lang="en-US" altLang="en-US" sz="2400" b="1">
              <a:latin typeface="Times New Roman" pitchFamily="18" charset="0"/>
            </a:endParaRPr>
          </a:p>
          <a:p>
            <a:pPr eaLnBrk="1" hangingPunct="1"/>
            <a:r>
              <a:rPr lang="en-US" altLang="en-US" sz="2400" b="1">
                <a:latin typeface="Times New Roman" pitchFamily="18" charset="0"/>
              </a:rPr>
              <a:t>a.  1, 4, 7, 10, 13, ______ 	b.  1, -2, 4, -8, 16, ____</a:t>
            </a:r>
          </a:p>
          <a:p>
            <a:pPr eaLnBrk="1" hangingPunct="1"/>
            <a:endParaRPr lang="en-US" altLang="en-US" sz="2400" b="1">
              <a:latin typeface="Times New Roman" pitchFamily="18" charset="0"/>
            </a:endParaRPr>
          </a:p>
          <a:p>
            <a:pPr eaLnBrk="1" hangingPunct="1"/>
            <a:endParaRPr lang="en-US" altLang="en-US" sz="2400" b="1">
              <a:latin typeface="Times New Roman" pitchFamily="18" charset="0"/>
            </a:endParaRPr>
          </a:p>
          <a:p>
            <a:pPr eaLnBrk="1" hangingPunct="1"/>
            <a:endParaRPr lang="en-US" altLang="en-US" sz="2400" b="1">
              <a:latin typeface="Times New Roman" pitchFamily="18" charset="0"/>
            </a:endParaRPr>
          </a:p>
          <a:p>
            <a:pPr eaLnBrk="1" hangingPunct="1"/>
            <a:endParaRPr lang="en-US" altLang="en-US" sz="2400" b="1">
              <a:latin typeface="Times New Roman" pitchFamily="18" charset="0"/>
            </a:endParaRPr>
          </a:p>
          <a:p>
            <a:pPr eaLnBrk="1" hangingPunct="1"/>
            <a:r>
              <a:rPr lang="en-US" altLang="en-US" sz="2400" b="1">
                <a:latin typeface="Times New Roman" pitchFamily="18" charset="0"/>
              </a:rPr>
              <a:t>Find the pattern in the following series:</a:t>
            </a:r>
          </a:p>
          <a:p>
            <a:pPr eaLnBrk="1" hangingPunct="1"/>
            <a:endParaRPr lang="en-US" altLang="en-US" sz="2400" b="1">
              <a:latin typeface="Times New Roman" pitchFamily="18" charset="0"/>
            </a:endParaRPr>
          </a:p>
          <a:p>
            <a:pPr eaLnBrk="1" hangingPunct="1"/>
            <a:r>
              <a:rPr lang="en-US" altLang="en-US" sz="2400" b="1">
                <a:latin typeface="Times New Roman" pitchFamily="18" charset="0"/>
              </a:rPr>
              <a:t>a. 	 2, 4, 8, 16, 32, ____ 	b.   1, 4, 9, 16, 25, _____ 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  </a:t>
            </a:r>
          </a:p>
          <a:p>
            <a:pPr eaLnBrk="1" hangingPunct="1"/>
            <a:r>
              <a:rPr lang="en-US" altLang="en-US" sz="2400" b="1">
                <a:latin typeface="Times New Roman" pitchFamily="18" charset="0"/>
              </a:rPr>
              <a:t>c. 	 3, 1, 5, 3, 7, 5, ____ 	d.   1, 2, 3, 5, 7, 11, _____ </a:t>
            </a:r>
            <a:br>
              <a:rPr lang="en-US" altLang="en-US" sz="2400" b="1">
                <a:latin typeface="Times New Roman" pitchFamily="18" charset="0"/>
              </a:rPr>
            </a:br>
            <a:endParaRPr lang="en-US" altLang="en-US" sz="2400" b="1">
              <a:latin typeface="Times New Roman" pitchFamily="18" charset="0"/>
            </a:endParaRPr>
          </a:p>
          <a:p>
            <a:pPr eaLnBrk="1" hangingPunct="1"/>
            <a:r>
              <a:rPr lang="en-US" altLang="en-US" sz="2400" b="1">
                <a:latin typeface="Times New Roman" pitchFamily="18" charset="0"/>
              </a:rPr>
              <a:t>e.      10, 12, 6, 8, 2, 4, ____	f.    5, 3, 10, 6, 15, 9, ____</a:t>
            </a:r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1410015" y="2314575"/>
            <a:ext cx="10795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H="1">
            <a:off x="1517965" y="2303463"/>
            <a:ext cx="139700" cy="258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292540" y="2481263"/>
            <a:ext cx="458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  <a:latin typeface="Times New Roman" pitchFamily="18" charset="0"/>
              </a:rPr>
              <a:t>+3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1664015" y="2309813"/>
            <a:ext cx="10795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1771965" y="2298700"/>
            <a:ext cx="139700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027553" y="2303463"/>
            <a:ext cx="10795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2135503" y="2292350"/>
            <a:ext cx="139700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2470465" y="2297113"/>
            <a:ext cx="10795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H="1">
            <a:off x="2578415" y="2286000"/>
            <a:ext cx="139700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576703" y="2481263"/>
            <a:ext cx="458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  <a:latin typeface="Times New Roman" pitchFamily="18" charset="0"/>
              </a:rPr>
              <a:t>+3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1887853" y="2481263"/>
            <a:ext cx="458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  <a:latin typeface="Times New Roman" pitchFamily="18" charset="0"/>
              </a:rPr>
              <a:t>+3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299015" y="2481263"/>
            <a:ext cx="458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  <a:latin typeface="Times New Roman" pitchFamily="18" charset="0"/>
              </a:rPr>
              <a:t>+3</a:t>
            </a: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556565" y="2284413"/>
            <a:ext cx="10795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H="1">
            <a:off x="5664515" y="2273300"/>
            <a:ext cx="139700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5912165" y="2274888"/>
            <a:ext cx="10795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6020115" y="2263775"/>
            <a:ext cx="139700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6272528" y="2273300"/>
            <a:ext cx="10795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H="1">
            <a:off x="6380478" y="2262188"/>
            <a:ext cx="139700" cy="258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6612253" y="2276475"/>
            <a:ext cx="10795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2"/>
          <p:cNvSpPr>
            <a:spLocks noChangeShapeType="1"/>
          </p:cNvSpPr>
          <p:nvPr/>
        </p:nvSpPr>
        <p:spPr bwMode="auto">
          <a:xfrm flipH="1">
            <a:off x="6720203" y="2265363"/>
            <a:ext cx="139700" cy="258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5347015" y="2503488"/>
            <a:ext cx="657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•(-2)</a:t>
            </a:r>
            <a:endParaRPr lang="en-US" altLang="en-US" sz="20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234428" y="2501900"/>
            <a:ext cx="657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•(-2)</a:t>
            </a:r>
            <a:endParaRPr lang="en-US" altLang="en-US" sz="20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7312340" y="1868488"/>
            <a:ext cx="554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-32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3268978" y="1849438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  <a:cs typeface="Arial" charset="0"/>
              </a:rPr>
              <a:t>16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278503" y="4478338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64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7299640" y="4478338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36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367403" y="5099050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574278" y="5121275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13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696015" y="5854700"/>
            <a:ext cx="41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-2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7667940" y="5867400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</a:rPr>
              <a:t>20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912</Words>
  <Application>Microsoft Office PowerPoint</Application>
  <PresentationFormat>On-screen Show (4:3)</PresentationFormat>
  <Paragraphs>205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Opening</vt:lpstr>
      <vt:lpstr>Lesson 2-2</vt:lpstr>
      <vt:lpstr>Lesson Outline</vt:lpstr>
      <vt:lpstr>PowerPoint Presentation</vt:lpstr>
      <vt:lpstr>Objectives</vt:lpstr>
      <vt:lpstr>Vocabulary</vt:lpstr>
      <vt:lpstr>Key Concept</vt:lpstr>
      <vt:lpstr>Key Concept</vt:lpstr>
      <vt:lpstr>Example 0</vt:lpstr>
      <vt:lpstr>Example 1</vt:lpstr>
      <vt:lpstr>Example 2</vt:lpstr>
      <vt:lpstr>Example 3</vt:lpstr>
      <vt:lpstr>Example 4A</vt:lpstr>
      <vt:lpstr>Example 4B</vt:lpstr>
      <vt:lpstr>Example 4C</vt:lpstr>
      <vt:lpstr>Example 5</vt:lpstr>
      <vt:lpstr>Example 6A</vt:lpstr>
      <vt:lpstr>Example 6B</vt:lpstr>
      <vt:lpstr>Venn Diagrams  (on the Fall test)</vt:lpstr>
      <vt:lpstr>Example 7A</vt:lpstr>
      <vt:lpstr>Example 7B</vt:lpstr>
      <vt:lpstr>Example 7C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54</cp:revision>
  <dcterms:created xsi:type="dcterms:W3CDTF">2008-02-18T23:02:07Z</dcterms:created>
  <dcterms:modified xsi:type="dcterms:W3CDTF">2018-08-18T14:33:52Z</dcterms:modified>
</cp:coreProperties>
</file>