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70" r:id="rId2"/>
    <p:sldId id="283" r:id="rId3"/>
    <p:sldId id="281" r:id="rId4"/>
    <p:sldId id="371" r:id="rId5"/>
    <p:sldId id="297" r:id="rId6"/>
    <p:sldId id="282" r:id="rId7"/>
    <p:sldId id="368" r:id="rId8"/>
    <p:sldId id="298" r:id="rId9"/>
    <p:sldId id="346" r:id="rId10"/>
    <p:sldId id="369" r:id="rId11"/>
    <p:sldId id="348" r:id="rId12"/>
    <p:sldId id="349" r:id="rId13"/>
    <p:sldId id="352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CC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1889C69-3A64-4600-A995-9BA50A36C15C}" type="datetimeFigureOut">
              <a:rPr lang="en-US"/>
              <a:pPr>
                <a:defRPr/>
              </a:pPr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240484-A1E8-4076-AC45-0D5881B7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77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8092-3FEB-4E4A-9AD5-062C4D61A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9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2A8CF-0644-4C12-B7F8-BB98FC8E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6BFB-3A22-46D0-98B2-9B200CD45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9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4C36-8CBD-4B48-979D-D296E9134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3563-EDDF-4BB7-BDBD-40E8781B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7E28-88F6-4832-843C-008CC71A5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6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3986-5C7B-45FB-8D35-09864BE8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8263-7111-44AE-A8ED-263800AF8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5895-0AFF-4AD6-B763-FDB638747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F08B7-1033-450C-B5F4-EC35C9D0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FA648-5FD6-4FC0-A079-23AF7F0A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1E353B7-2916-4E41-A853-EA56394E4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5242357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1 is a supplement of 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2 and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1 = 32°.  Find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2.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3 is a supplement of 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4 and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3 = 155°.  Find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4. 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5 is a complement of 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6 and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5 = 59°.  Find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6. 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7 is a supplement of 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8 and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7 = 18°.  Find </a:t>
            </a:r>
            <a:r>
              <a:rPr lang="en-US" sz="2000" b="1" i="1" dirty="0"/>
              <a:t>m</a:t>
            </a:r>
            <a:r>
              <a:rPr lang="en-US" sz="2000" b="1" dirty="0">
                <a:sym typeface="Symbol"/>
              </a:rPr>
              <a:t></a:t>
            </a:r>
            <a:r>
              <a:rPr lang="en-US" sz="2000" b="1" dirty="0"/>
              <a:t>8.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71650" y="1937355"/>
            <a:ext cx="4554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Supplement:  180 – 32 = 148° = m</a:t>
            </a: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2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1650" y="3221325"/>
            <a:ext cx="4554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Supplement:  180 – 155 = 25° = m</a:t>
            </a: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4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1650" y="4535775"/>
            <a:ext cx="4354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Complement:  90 – 59 = 31° = m</a:t>
            </a: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6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1650" y="5815935"/>
            <a:ext cx="4554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Supplement:  180 – 18 = 162° = m</a:t>
            </a: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8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75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1B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876300" y="1503363"/>
            <a:ext cx="77057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State the postulate illustrated by the </a:t>
            </a:r>
            <a:r>
              <a:rPr lang="en-US" sz="2400" b="1" dirty="0" smtClean="0"/>
              <a:t>diagram: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If                                       then                        .</a:t>
            </a:r>
            <a:endParaRPr lang="en-US" sz="2400" b="1" dirty="0"/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04800" y="5395913"/>
            <a:ext cx="838993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three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noncollinear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points form exactly one plane</a:t>
            </a:r>
            <a:endParaRPr lang="en-US" sz="2400" dirty="0"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357" y="2876569"/>
            <a:ext cx="933450" cy="8286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82" y="2769563"/>
            <a:ext cx="1466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89292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9275" y="1118170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Use the diagram to write an example of the Three Point Postulate.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20675" y="4981575"/>
            <a:ext cx="82296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A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, 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B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, and 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C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are three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noncollinear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points lying on only one plane </a:t>
            </a:r>
            <a:r>
              <a:rPr lang="en-US" sz="2400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P</a:t>
            </a:r>
            <a:endParaRPr lang="en-US" sz="2400" i="1" dirty="0">
              <a:solidFill>
                <a:srgbClr val="FF99FF"/>
              </a:solidFill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210" y="2170847"/>
            <a:ext cx="4240530" cy="257365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561975" y="1271588"/>
                <a:ext cx="8001000" cy="12898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Sketch a diagram showing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𝑽𝑿</m:t>
                        </m:r>
                      </m:e>
                    </m:acc>
                  </m:oMath>
                </a14:m>
                <a:r>
                  <a:rPr lang="en-US" sz="2400" b="1" dirty="0"/>
                  <a:t> intersecting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𝑼𝑾</m:t>
                        </m:r>
                      </m:e>
                    </m:acc>
                  </m:oMath>
                </a14:m>
                <a:r>
                  <a:rPr lang="en-US" sz="2400" b="1" dirty="0"/>
                  <a:t> at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𝑽</m:t>
                    </m:r>
                  </m:oMath>
                </a14:m>
                <a:r>
                  <a:rPr lang="en-US" sz="2400" b="1" dirty="0"/>
                  <a:t> so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𝑽𝑿</m:t>
                        </m:r>
                      </m:e>
                    </m:acc>
                  </m:oMath>
                </a14:m>
                <a:r>
                  <a:rPr lang="en-US" sz="2400" b="1" dirty="0"/>
                  <a:t> is perpendicular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𝑼𝑾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𝑼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𝑽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𝑾</m:t>
                    </m:r>
                  </m:oMath>
                </a14:m>
                <a:r>
                  <a:rPr lang="en-US" sz="2400" b="1" dirty="0"/>
                  <a:t> are collinear.</a:t>
                </a:r>
              </a:p>
            </p:txBody>
          </p:sp>
        </mc:Choice>
        <mc:Fallback xmlns="">
          <p:sp>
            <p:nvSpPr>
              <p:cNvPr id="6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975" y="1271588"/>
                <a:ext cx="8001000" cy="1289840"/>
              </a:xfrm>
              <a:prstGeom prst="rect">
                <a:avLst/>
              </a:prstGeom>
              <a:blipFill rotWithShape="1">
                <a:blip r:embed="rId2"/>
                <a:stretch>
                  <a:fillRect l="-1142" b="-104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561975" y="3223351"/>
            <a:ext cx="7044171" cy="2332322"/>
            <a:chOff x="561975" y="3223351"/>
            <a:chExt cx="7044171" cy="2332322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61975" y="3560619"/>
              <a:ext cx="202868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Answer:</a:t>
              </a:r>
              <a:r>
                <a:rPr lang="en-US" sz="2400" b="1" dirty="0">
                  <a:cs typeface="+mn-cs"/>
                </a:rPr>
                <a:t>	</a:t>
              </a:r>
              <a:endParaRPr lang="en-US" sz="2400" dirty="0">
                <a:solidFill>
                  <a:srgbClr val="FF99FF"/>
                </a:solidFill>
                <a:cs typeface="+mn-cs"/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4475019" y="4331751"/>
              <a:ext cx="3131127" cy="0"/>
            </a:xfrm>
            <a:prstGeom prst="straightConnector1">
              <a:avLst/>
            </a:prstGeom>
            <a:ln w="38100">
              <a:solidFill>
                <a:srgbClr val="66FF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461164" y="3223351"/>
              <a:ext cx="0" cy="2332322"/>
            </a:xfrm>
            <a:prstGeom prst="straightConnector1">
              <a:avLst/>
            </a:prstGeom>
            <a:ln w="38100">
              <a:solidFill>
                <a:srgbClr val="66FF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6719454" y="4299886"/>
              <a:ext cx="91440" cy="9144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88874" y="4100945"/>
              <a:ext cx="235527" cy="216922"/>
            </a:xfrm>
            <a:prstGeom prst="rect">
              <a:avLst/>
            </a:prstGeom>
            <a:noFill/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4419514" y="4286026"/>
              <a:ext cx="91440" cy="9144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4419514" y="5006481"/>
              <a:ext cx="91440" cy="9144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4419514" y="3482426"/>
              <a:ext cx="91440" cy="9144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68136" y="4867535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U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75572" y="334348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W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47118" y="4133201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V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95897" y="434956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X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438150" y="1214582"/>
                <a:ext cx="5214505" cy="2677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Use the diagram.  Which statements </a:t>
                </a:r>
                <a:r>
                  <a:rPr lang="en-US" sz="2400" b="1" i="1" dirty="0"/>
                  <a:t>cannot</a:t>
                </a:r>
                <a:r>
                  <a:rPr lang="en-US" sz="2400" b="1" dirty="0"/>
                  <a:t> be assumed from the diagram?</a:t>
                </a:r>
              </a:p>
              <a:p>
                <a:r>
                  <a:rPr lang="en-US" sz="2400" b="1" dirty="0"/>
                  <a:t> 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effectLst/>
                  </a:rPr>
                  <a:t>There exists a plane that contains 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</m:oMath>
                </a14:m>
                <a:r>
                  <a:rPr lang="en-US" sz="2400" b="1" dirty="0">
                    <a:effectLst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𝑫</m:t>
                    </m:r>
                  </m:oMath>
                </a14:m>
                <a:r>
                  <a:rPr lang="en-US" sz="2400" b="1" dirty="0">
                    <a:effectLst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𝑬</m:t>
                    </m:r>
                  </m:oMath>
                </a14:m>
                <a:r>
                  <a:rPr lang="en-US" sz="2400" b="1" dirty="0">
                    <a:effectLst/>
                  </a:rPr>
                  <a:t>.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𝑩𝑭</m:t>
                    </m:r>
                  </m:oMath>
                </a14:m>
                <a:r>
                  <a:rPr lang="en-US" sz="2400" b="1" dirty="0">
                    <a:effectLst/>
                  </a:rPr>
                  <a:t>.</a:t>
                </a:r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150" y="1214582"/>
                <a:ext cx="5214505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871" t="-1595" b="-455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77091" y="5144258"/>
            <a:ext cx="8737023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dirty="0">
                <a:solidFill>
                  <a:schemeClr val="tx2">
                    <a:lumMod val="90000"/>
                  </a:schemeClr>
                </a:solidFill>
                <a:cs typeface="+mn-cs"/>
              </a:rPr>
              <a:t>First statement is true; any three </a:t>
            </a:r>
            <a:r>
              <a:rPr lang="en-US" altLang="en-US" sz="2400" dirty="0" err="1">
                <a:solidFill>
                  <a:schemeClr val="tx2">
                    <a:lumMod val="90000"/>
                  </a:schemeClr>
                </a:solidFill>
                <a:cs typeface="+mn-cs"/>
              </a:rPr>
              <a:t>noncollinear</a:t>
            </a:r>
            <a:r>
              <a:rPr lang="en-US" altLang="en-US" sz="2400" dirty="0">
                <a:solidFill>
                  <a:schemeClr val="tx2">
                    <a:lumMod val="90000"/>
                  </a:schemeClr>
                </a:solidFill>
                <a:cs typeface="+mn-cs"/>
              </a:rPr>
              <a:t> points make a plane. Second statement cannot be assumed from the diagram.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354" y="1214566"/>
            <a:ext cx="3543681" cy="344900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Postulates </a:t>
            </a:r>
            <a:r>
              <a:rPr lang="en-US" sz="2400" b="1" dirty="0"/>
              <a:t>are things that we accept to be true</a:t>
            </a:r>
          </a:p>
          <a:p>
            <a:pPr lvl="1"/>
            <a:r>
              <a:rPr lang="en-US" sz="2400" b="1" dirty="0" smtClean="0"/>
              <a:t>Theorems </a:t>
            </a:r>
            <a:r>
              <a:rPr lang="en-US" sz="2400" b="1" dirty="0"/>
              <a:t>are things that we can prove to be true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2-3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Postulates and Diagrams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199563" cy="6076633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80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Section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2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1635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is the type of reasoning that uses examples?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What is the type of reasoning that uses facts and theorems?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are the three laws of logic from last section?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0" indent="0" eaLnBrk="1" hangingPunct="1"/>
            <a:r>
              <a:rPr lang="en-US" sz="2000" b="1" dirty="0" smtClean="0">
                <a:sym typeface="Symbol" pitchFamily="18" charset="2"/>
              </a:rPr>
              <a:t>Use the Venn Diagram to answer the following: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b="1" dirty="0" smtClean="0">
                <a:sym typeface="Symbol" pitchFamily="18" charset="2"/>
              </a:rPr>
              <a:t>How many students were at the JV match?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b="1" dirty="0" smtClean="0">
                <a:sym typeface="Symbol" pitchFamily="18" charset="2"/>
              </a:rPr>
              <a:t>How many students were at the varsity match?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b="1" dirty="0" smtClean="0">
                <a:sym typeface="Symbol" pitchFamily="18" charset="2"/>
              </a:rPr>
              <a:t>How many were at both?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b="1" dirty="0" smtClean="0">
                <a:sym typeface="Symbol" pitchFamily="18" charset="2"/>
              </a:rPr>
              <a:t>How many were at neither?</a:t>
            </a:r>
            <a:endParaRPr lang="en-US" sz="2000" b="1" dirty="0">
              <a:cs typeface="Arial" charset="0"/>
              <a:sym typeface="Symbol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850457" y="1281633"/>
            <a:ext cx="23505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Inductive reasoning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5" name="Text Box 82"/>
          <p:cNvSpPr txBox="1">
            <a:spLocks noChangeArrowheads="1"/>
          </p:cNvSpPr>
          <p:nvPr/>
        </p:nvSpPr>
        <p:spPr bwMode="auto">
          <a:xfrm>
            <a:off x="850457" y="2142693"/>
            <a:ext cx="2408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Deductive reasoning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6" name="Text Box 82"/>
          <p:cNvSpPr txBox="1">
            <a:spLocks noChangeArrowheads="1"/>
          </p:cNvSpPr>
          <p:nvPr/>
        </p:nvSpPr>
        <p:spPr bwMode="auto">
          <a:xfrm>
            <a:off x="850457" y="3049473"/>
            <a:ext cx="57791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Laws of Syllogism, Detachment and Contrapositive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503709" y="4423410"/>
            <a:ext cx="2544351" cy="1908810"/>
            <a:chOff x="6503709" y="4423410"/>
            <a:chExt cx="2544351" cy="1908810"/>
          </a:xfrm>
        </p:grpSpPr>
        <p:sp>
          <p:nvSpPr>
            <p:cNvPr id="2" name="Rectangle 1"/>
            <p:cNvSpPr/>
            <p:nvPr/>
          </p:nvSpPr>
          <p:spPr>
            <a:xfrm>
              <a:off x="6572289" y="4446270"/>
              <a:ext cx="2354541" cy="1885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7063740" y="4926330"/>
              <a:ext cx="982980" cy="100584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650480" y="4926330"/>
              <a:ext cx="982980" cy="1005840"/>
            </a:xfrm>
            <a:prstGeom prst="ellipse">
              <a:avLst/>
            </a:prstGeom>
            <a:solidFill>
              <a:schemeClr val="tx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321833" y="490704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JV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908573" y="4926330"/>
              <a:ext cx="543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Var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30502" y="52763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6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55952" y="524458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21258" y="529566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12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503709" y="4423410"/>
              <a:ext cx="2544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Wrestling Attendance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62404" y="59321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5</a:t>
              </a:r>
              <a:endParaRPr lang="en-US" b="1" dirty="0"/>
            </a:p>
          </p:txBody>
        </p:sp>
      </p:grpSp>
      <p:sp>
        <p:nvSpPr>
          <p:cNvPr id="29" name="Text Box 82"/>
          <p:cNvSpPr txBox="1">
            <a:spLocks noChangeArrowheads="1"/>
          </p:cNvSpPr>
          <p:nvPr/>
        </p:nvSpPr>
        <p:spPr bwMode="auto">
          <a:xfrm>
            <a:off x="1058545" y="4446270"/>
            <a:ext cx="12458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6 + 4 = 10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" name="Text Box 82"/>
          <p:cNvSpPr txBox="1">
            <a:spLocks noChangeArrowheads="1"/>
          </p:cNvSpPr>
          <p:nvPr/>
        </p:nvSpPr>
        <p:spPr bwMode="auto">
          <a:xfrm>
            <a:off x="1058545" y="5071021"/>
            <a:ext cx="1374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4 + 12 = 16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1" name="Text Box 82"/>
          <p:cNvSpPr txBox="1">
            <a:spLocks noChangeArrowheads="1"/>
          </p:cNvSpPr>
          <p:nvPr/>
        </p:nvSpPr>
        <p:spPr bwMode="auto">
          <a:xfrm>
            <a:off x="1058545" y="5676335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4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4201150" y="5988943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5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15" grpId="0"/>
      <p:bldP spid="16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postulates using </a:t>
            </a:r>
            <a:r>
              <a:rPr lang="en-US" sz="2800" b="1" dirty="0" smtClean="0"/>
              <a:t>diagrams</a:t>
            </a:r>
          </a:p>
          <a:p>
            <a:endParaRPr lang="en-US" sz="2800" b="1" dirty="0"/>
          </a:p>
          <a:p>
            <a:r>
              <a:rPr lang="en-US" sz="2800" b="1" dirty="0" smtClean="0"/>
              <a:t>Sketch </a:t>
            </a:r>
            <a:r>
              <a:rPr lang="en-US" sz="2800" b="1" dirty="0"/>
              <a:t>and interpret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3046701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Line </a:t>
            </a:r>
            <a:r>
              <a:rPr lang="en-US" sz="2400" b="1" dirty="0">
                <a:solidFill>
                  <a:srgbClr val="FFFF00"/>
                </a:solidFill>
              </a:rPr>
              <a:t>perpendicular to a plane </a:t>
            </a:r>
            <a:r>
              <a:rPr lang="en-US" sz="2400" b="1" dirty="0"/>
              <a:t>– if and only if it is perpendicular to every line in the plane that intersects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4"/>
            <a:ext cx="8229600" cy="1176193"/>
          </a:xfrm>
        </p:spPr>
        <p:txBody>
          <a:bodyPr/>
          <a:lstStyle/>
          <a:p>
            <a:r>
              <a:rPr lang="en-US" altLang="en-US" sz="2400" b="1" dirty="0" smtClean="0"/>
              <a:t>Each line contains (at least) two points and lines intersect in a single point.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3660"/>
          <a:stretch/>
        </p:blipFill>
        <p:spPr bwMode="auto">
          <a:xfrm>
            <a:off x="1392986" y="883140"/>
            <a:ext cx="6298810" cy="42525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2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71055" y="5929742"/>
            <a:ext cx="8229600" cy="845127"/>
          </a:xfrm>
        </p:spPr>
        <p:txBody>
          <a:bodyPr/>
          <a:lstStyle/>
          <a:p>
            <a:r>
              <a:rPr lang="en-US" altLang="en-US" sz="2400" b="1" dirty="0" smtClean="0"/>
              <a:t>Each plane contains (at least) 3 </a:t>
            </a:r>
            <a:r>
              <a:rPr lang="en-US" altLang="en-US" sz="2400" b="1" dirty="0" err="1" smtClean="0"/>
              <a:t>noncollinear</a:t>
            </a:r>
            <a:r>
              <a:rPr lang="en-US" altLang="en-US" sz="2400" b="1" dirty="0" smtClean="0"/>
              <a:t> points and two planes intersect in a 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64" b="823"/>
          <a:stretch/>
        </p:blipFill>
        <p:spPr bwMode="auto">
          <a:xfrm>
            <a:off x="1434576" y="858982"/>
            <a:ext cx="6298810" cy="4938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smtClean="0"/>
              <a:t>Example 1A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876300" y="1503363"/>
            <a:ext cx="77057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State the postulate illustrated by the </a:t>
            </a:r>
            <a:r>
              <a:rPr lang="en-US" sz="2400" b="1" dirty="0" smtClean="0"/>
              <a:t>diagram: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If                                       then                        .</a:t>
            </a:r>
            <a:endParaRPr lang="en-US" sz="2400" b="1" dirty="0"/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465138" y="5395913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a line contains at least two points</a:t>
            </a:r>
            <a:endParaRPr lang="en-US" sz="2400" dirty="0"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651" y="2357795"/>
            <a:ext cx="1200150" cy="15335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532" y="2405421"/>
            <a:ext cx="1114425" cy="143827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403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Opening</vt:lpstr>
      <vt:lpstr>Lesson 2-3</vt:lpstr>
      <vt:lpstr>Lesson Outline</vt:lpstr>
      <vt:lpstr>PowerPoint Presentation</vt:lpstr>
      <vt:lpstr>Objectives</vt:lpstr>
      <vt:lpstr>Vocabulary</vt:lpstr>
      <vt:lpstr>Key Concept</vt:lpstr>
      <vt:lpstr>Key Concept</vt:lpstr>
      <vt:lpstr>Example 1A</vt:lpstr>
      <vt:lpstr>Example 1B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55</cp:revision>
  <dcterms:created xsi:type="dcterms:W3CDTF">2008-02-18T23:02:07Z</dcterms:created>
  <dcterms:modified xsi:type="dcterms:W3CDTF">2018-08-18T22:07:29Z</dcterms:modified>
</cp:coreProperties>
</file>