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7" r:id="rId2"/>
    <p:sldId id="283" r:id="rId3"/>
    <p:sldId id="281" r:id="rId4"/>
    <p:sldId id="373" r:id="rId5"/>
    <p:sldId id="371" r:id="rId6"/>
    <p:sldId id="282" r:id="rId7"/>
    <p:sldId id="368" r:id="rId8"/>
    <p:sldId id="298" r:id="rId9"/>
    <p:sldId id="370" r:id="rId10"/>
    <p:sldId id="346" r:id="rId11"/>
    <p:sldId id="348" r:id="rId12"/>
    <p:sldId id="349" r:id="rId13"/>
    <p:sldId id="352" r:id="rId14"/>
    <p:sldId id="372" r:id="rId15"/>
    <p:sldId id="29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66FFFF"/>
    <a:srgbClr val="FF99CC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1889C69-3A64-4600-A995-9BA50A36C15C}" type="datetimeFigureOut">
              <a:rPr lang="en-US"/>
              <a:pPr>
                <a:defRPr/>
              </a:pPr>
              <a:t>8/18/2018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0240484-A1E8-4076-AC45-0D5881B7C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77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8092-3FEB-4E4A-9AD5-062C4D61A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9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2A8CF-0644-4C12-B7F8-BB98FC8E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6BFB-3A22-46D0-98B2-9B200CD45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9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4C36-8CBD-4B48-979D-D296E9134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3563-EDDF-4BB7-BDBD-40E8781BE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7E28-88F6-4832-843C-008CC71A5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6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63986-5C7B-45FB-8D35-09864BE88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8263-7111-44AE-A8ED-263800AF8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3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5895-0AFF-4AD6-B763-FDB638747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7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F08B7-1033-450C-B5F4-EC35C9D0E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FA648-5FD6-4FC0-A079-23AF7F0AF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1E353B7-2916-4E41-A853-EA56394E4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11150" y="1296988"/>
                <a:ext cx="8521700" cy="4829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/>
                  <a:t>State the mistake made in solving the equation. Rewrite the solution so it is correct.</a:t>
                </a:r>
                <a:endParaRPr lang="en-US" sz="2000" dirty="0"/>
              </a:p>
              <a:p>
                <a:pPr marL="0" lvl="0" indent="0">
                  <a:buNone/>
                </a:pPr>
                <a:r>
                  <a:rPr lang="en-US" sz="2000" i="1" dirty="0"/>
                  <a:t>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r>
                      <a:rPr lang="en-US" sz="2000" i="1">
                        <a:latin typeface="Cambria Math"/>
                      </a:rPr>
                      <m:t> – 23 = −17</m:t>
                    </m:r>
                  </m:oMath>
                </a14:m>
                <a:r>
                  <a:rPr lang="en-US" sz="2000" i="1" dirty="0"/>
                  <a:t>              </a:t>
                </a:r>
                <a:r>
                  <a:rPr lang="en-US" sz="2000" dirty="0"/>
                  <a:t>                         3.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  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</a:rPr>
                      <m:t>𝑚</m:t>
                    </m:r>
                    <m:r>
                      <a:rPr lang="en-US" sz="2000" i="1">
                        <a:latin typeface="Cambria Math"/>
                      </a:rPr>
                      <m:t>=22</m:t>
                    </m:r>
                  </m:oMath>
                </a14:m>
                <a:endParaRPr lang="en-US" sz="2000" i="1" dirty="0" smtClean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𝑓</m:t>
                    </m:r>
                    <m:r>
                      <a:rPr lang="en-US" sz="2000" i="1">
                        <a:latin typeface="Cambria Math"/>
                      </a:rPr>
                      <m:t> – 23 – 23 = −17 – 23                                        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7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</a:rPr>
                      <m:t>𝑚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4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</a:rPr>
                      <m:t>22</m:t>
                    </m:r>
                  </m:oMath>
                </a14:m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                </m:t>
                    </m:r>
                    <m:r>
                      <a:rPr lang="en-US" sz="2000" i="1">
                        <a:latin typeface="Cambria Math"/>
                      </a:rPr>
                      <m:t>𝑓</m:t>
                    </m:r>
                    <m:r>
                      <a:rPr lang="en-US" sz="2000" i="1">
                        <a:latin typeface="Cambria Math"/>
                      </a:rPr>
                      <m:t> = −40</m:t>
                    </m:r>
                  </m:oMath>
                </a14:m>
                <a:r>
                  <a:rPr lang="en-US" sz="2000" dirty="0"/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𝑚</m:t>
                    </m:r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88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 </a:t>
                </a:r>
              </a:p>
              <a:p>
                <a:pPr marL="0" indent="0">
                  <a:buNone/>
                </a:pPr>
                <a:r>
                  <a:rPr lang="en-US" sz="2000" dirty="0"/>
                  <a:t> </a:t>
                </a:r>
              </a:p>
              <a:p>
                <a:pPr marL="0" lvl="0" indent="0">
                  <a:buNone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8</m:t>
                    </m:r>
                    <m:r>
                      <a:rPr lang="en-US" sz="2000" i="1">
                        <a:latin typeface="Cambria Math"/>
                      </a:rPr>
                      <m:t>𝑟</m:t>
                    </m:r>
                    <m:r>
                      <a:rPr lang="en-US" sz="2000" i="1">
                        <a:latin typeface="Cambria Math"/>
                      </a:rPr>
                      <m:t> = 4</m:t>
                    </m:r>
                  </m:oMath>
                </a14:m>
                <a:r>
                  <a:rPr lang="en-US" sz="2000" dirty="0"/>
                  <a:t>                                                           4.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=3</m:t>
                    </m:r>
                  </m:oMath>
                </a14:m>
                <a:endParaRPr lang="en-US" sz="2000" dirty="0" smtClean="0"/>
              </a:p>
              <a:p>
                <a:pPr marL="0" lvl="0" indent="0">
                  <a:buNone/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8</m:t>
                        </m:r>
                        <m:r>
                          <a:rPr lang="en-US" sz="2000" i="1">
                            <a:latin typeface="Cambria Math"/>
                          </a:rPr>
                          <m:t>𝑟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−8</m:t>
                        </m:r>
                      </m:den>
                    </m:f>
                    <m:r>
                      <m:rPr>
                        <m:aln/>
                      </m:rP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−8</m:t>
                        </m:r>
                      </m:den>
                    </m:f>
                  </m:oMath>
                </a14:m>
                <a:r>
                  <a:rPr lang="en-US" sz="2000" dirty="0"/>
                  <a:t>                 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3</m:t>
                        </m:r>
                      </m:e>
                    </m:d>
                  </m:oMath>
                </a14:m>
                <a:r>
                  <a:rPr lang="en-US" sz="2000" dirty="0"/>
                  <a:t> </a:t>
                </a:r>
                <a:endParaRPr lang="en-US" sz="2000" i="1" dirty="0" smtClean="0"/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    </m:t>
                    </m:r>
                    <m:r>
                      <a:rPr lang="en-US" sz="2000" i="1">
                        <a:latin typeface="Cambria Math"/>
                      </a:rPr>
                      <m:t>𝑟</m:t>
                    </m:r>
                    <m:r>
                      <m:rPr>
                        <m:aln/>
                      </m:rP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/>
                  <a:t>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𝑛</m:t>
                    </m:r>
                    <m:r>
                      <a:rPr lang="en-US" sz="2000" i="1">
                        <a:latin typeface="Cambria Math"/>
                      </a:rPr>
                      <m:t>=18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b="1" dirty="0"/>
              </a:p>
            </p:txBody>
          </p:sp>
        </mc:Choice>
        <mc:Fallback xmlns="">
          <p:sp>
            <p:nvSpPr>
              <p:cNvPr id="71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150" y="1296988"/>
                <a:ext cx="8521700" cy="4829175"/>
              </a:xfrm>
              <a:blipFill rotWithShape="1">
                <a:blip r:embed="rId2"/>
                <a:stretch>
                  <a:fillRect l="-1073" t="-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275939" y="2747939"/>
            <a:ext cx="8931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+23 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</a:rPr>
              <a:t>f </a:t>
            </a:r>
            <a:r>
              <a:rPr lang="en-US" sz="2400" b="1" dirty="0" smtClean="0">
                <a:solidFill>
                  <a:srgbClr val="FFFF00"/>
                </a:solidFill>
              </a:rPr>
              <a:t>= 6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6520" y="4895393"/>
            <a:ext cx="995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8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</a:rPr>
              <a:t>r </a:t>
            </a:r>
            <a:r>
              <a:rPr lang="en-US" sz="2400" b="1" dirty="0" smtClean="0">
                <a:solidFill>
                  <a:srgbClr val="FFFF00"/>
                </a:solidFill>
              </a:rPr>
              <a:t>= ½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87719" y="2747939"/>
            <a:ext cx="1492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(7/4)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</a:rPr>
              <a:t>m </a:t>
            </a:r>
            <a:r>
              <a:rPr lang="en-US" sz="2400" b="1" dirty="0" smtClean="0">
                <a:solidFill>
                  <a:srgbClr val="FFFF00"/>
                </a:solidFill>
              </a:rPr>
              <a:t>= 77/2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9901" y="4927565"/>
            <a:ext cx="12522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(-6/1)</a:t>
            </a:r>
          </a:p>
          <a:p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smtClean="0">
                <a:solidFill>
                  <a:srgbClr val="FFFF00"/>
                </a:solidFill>
              </a:rPr>
              <a:t>n </a:t>
            </a:r>
            <a:r>
              <a:rPr lang="en-US" sz="2400" b="1" dirty="0" smtClean="0">
                <a:solidFill>
                  <a:srgbClr val="FFFF00"/>
                </a:solidFill>
              </a:rPr>
              <a:t>= -18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876300" y="1041698"/>
                <a:ext cx="770572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Solve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𝒙</m:t>
                    </m:r>
                    <m:r>
                      <a:rPr lang="en-US" sz="2400" b="1" i="1">
                        <a:latin typeface="Cambria Math"/>
                      </a:rPr>
                      <m:t>−</m:t>
                    </m:r>
                    <m:r>
                      <a:rPr lang="en-US" sz="2400" b="1" i="1">
                        <a:latin typeface="Cambria Math"/>
                      </a:rPr>
                      <m:t>𝟓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𝟏𝟑</m:t>
                    </m:r>
                  </m:oMath>
                </a14:m>
                <a:r>
                  <a:rPr lang="en-US" sz="2400" b="1" dirty="0"/>
                  <a:t>.  Justify each step</a:t>
                </a:r>
                <a:r>
                  <a:rPr lang="en-US" sz="2400" b="1" dirty="0" smtClean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76300" y="1041698"/>
                <a:ext cx="770572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266" t="-921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821155"/>
              </p:ext>
            </p:extLst>
          </p:nvPr>
        </p:nvGraphicFramePr>
        <p:xfrm>
          <a:off x="876300" y="2359660"/>
          <a:ext cx="760476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25196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352425" y="1646873"/>
            <a:ext cx="8229600" cy="2913935"/>
            <a:chOff x="352425" y="1646873"/>
            <a:chExt cx="8229600" cy="2913935"/>
          </a:xfrm>
        </p:grpSpPr>
        <p:sp>
          <p:nvSpPr>
            <p:cNvPr id="6" name="Rectangle 784"/>
            <p:cNvSpPr>
              <a:spLocks noChangeArrowheads="1"/>
            </p:cNvSpPr>
            <p:nvPr/>
          </p:nvSpPr>
          <p:spPr bwMode="auto">
            <a:xfrm>
              <a:off x="352425" y="1646873"/>
              <a:ext cx="8229600" cy="4247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1712913" indent="-1368425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tabLst>
                  <a:tab pos="1943100" algn="l"/>
                </a:tabLst>
                <a:defRPr/>
              </a:pPr>
              <a:r>
                <a:rPr lang="en-US" sz="2400" b="1" dirty="0">
                  <a:solidFill>
                    <a:srgbClr val="FFFF00"/>
                  </a:solidFill>
                  <a:cs typeface="+mn-cs"/>
                </a:rPr>
                <a:t>Answer:</a:t>
              </a:r>
              <a:r>
                <a:rPr lang="en-US" sz="2400" b="1" dirty="0">
                  <a:cs typeface="+mn-cs"/>
                </a:rPr>
                <a:t>	</a:t>
              </a:r>
              <a:endParaRPr lang="en-US" sz="2400" dirty="0">
                <a:cs typeface="+mn-cs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863090" y="2775704"/>
              <a:ext cx="621836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r>
                <a:rPr lang="en-US" b="1" i="1" dirty="0" smtClean="0">
                  <a:solidFill>
                    <a:srgbClr val="C00000"/>
                  </a:solidFill>
                </a:rPr>
                <a:t>x</a:t>
              </a:r>
              <a:r>
                <a:rPr lang="en-US" b="1" dirty="0" smtClean="0">
                  <a:solidFill>
                    <a:srgbClr val="C00000"/>
                  </a:solidFill>
                </a:rPr>
                <a:t> – 5 = 13                                 Given</a:t>
              </a:r>
            </a:p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</a:rPr>
                <a:t>     + 5 = + 5                            Addition POE</a:t>
              </a:r>
            </a:p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</a:rPr>
                <a:t>      2</a:t>
              </a:r>
              <a:r>
                <a:rPr lang="en-US" b="1" i="1" dirty="0" smtClean="0">
                  <a:solidFill>
                    <a:srgbClr val="C00000"/>
                  </a:solidFill>
                </a:rPr>
                <a:t>x</a:t>
              </a:r>
              <a:r>
                <a:rPr lang="en-US" b="1" dirty="0" smtClean="0">
                  <a:solidFill>
                    <a:srgbClr val="C00000"/>
                  </a:solidFill>
                </a:rPr>
                <a:t> = 18                             Substitution POE (Simplify)</a:t>
              </a:r>
            </a:p>
            <a:p>
              <a:pPr>
                <a:spcAft>
                  <a:spcPts val="600"/>
                </a:spcAft>
              </a:pPr>
              <a:r>
                <a:rPr lang="en-US" b="1" dirty="0">
                  <a:solidFill>
                    <a:srgbClr val="C00000"/>
                  </a:solidFill>
                </a:rPr>
                <a:t> </a:t>
              </a:r>
              <a:r>
                <a:rPr lang="en-US" b="1" dirty="0" smtClean="0">
                  <a:solidFill>
                    <a:srgbClr val="C00000"/>
                  </a:solidFill>
                </a:rPr>
                <a:t>   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 2 = </a:t>
              </a:r>
              <a:r>
                <a:rPr lang="en-US" b="1" dirty="0">
                  <a:solidFill>
                    <a:srgbClr val="C00000"/>
                  </a:solidFill>
                  <a:sym typeface="Symbol"/>
                </a:rPr>
                <a:t> 2 </a:t>
              </a:r>
              <a:r>
                <a:rPr lang="en-US" b="1" dirty="0" smtClean="0">
                  <a:solidFill>
                    <a:srgbClr val="C00000"/>
                  </a:solidFill>
                  <a:sym typeface="Symbol"/>
                </a:rPr>
                <a:t>                            Division POE</a:t>
              </a:r>
            </a:p>
            <a:p>
              <a:pPr>
                <a:spcAft>
                  <a:spcPts val="600"/>
                </a:spcAft>
              </a:pPr>
              <a:r>
                <a:rPr lang="en-US" b="1" dirty="0" smtClean="0">
                  <a:solidFill>
                    <a:srgbClr val="C00000"/>
                  </a:solidFill>
                </a:rPr>
                <a:t>        </a:t>
              </a:r>
              <a:r>
                <a:rPr lang="en-US" b="1" i="1" dirty="0" smtClean="0">
                  <a:solidFill>
                    <a:srgbClr val="C00000"/>
                  </a:solidFill>
                </a:rPr>
                <a:t>x</a:t>
              </a:r>
              <a:r>
                <a:rPr lang="en-US" b="1" dirty="0" smtClean="0">
                  <a:solidFill>
                    <a:srgbClr val="C00000"/>
                  </a:solidFill>
                </a:rPr>
                <a:t> </a:t>
              </a:r>
              <a:r>
                <a:rPr lang="en-US" b="1" dirty="0">
                  <a:solidFill>
                    <a:srgbClr val="C00000"/>
                  </a:solidFill>
                </a:rPr>
                <a:t>= 9</a:t>
              </a:r>
              <a:r>
                <a:rPr lang="en-US" b="1" dirty="0" smtClean="0">
                  <a:solidFill>
                    <a:srgbClr val="C00000"/>
                  </a:solidFill>
                </a:rPr>
                <a:t>                             </a:t>
              </a:r>
              <a:r>
                <a:rPr lang="en-US" b="1" dirty="0">
                  <a:solidFill>
                    <a:srgbClr val="C00000"/>
                  </a:solidFill>
                </a:rPr>
                <a:t>Substitution POE (Simplify</a:t>
              </a:r>
              <a:r>
                <a:rPr lang="en-US" b="1" dirty="0" smtClean="0">
                  <a:solidFill>
                    <a:srgbClr val="C00000"/>
                  </a:solidFill>
                </a:rPr>
                <a:t>)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75681" y="5718490"/>
            <a:ext cx="8328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FFFF00"/>
                </a:solidFill>
              </a:rPr>
              <a:t>Note:  An addition, subtraction, multiplication, or division step is always followed by a simplify or substitution POE step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549275" y="1118170"/>
                <a:ext cx="800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Solve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latin typeface="Cambria Math"/>
                          </a:rPr>
                          <m:t>𝒙</m:t>
                        </m:r>
                        <m:r>
                          <a:rPr lang="en-US" sz="2400" b="1" i="1"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en-US" sz="2400" b="1" i="1">
                        <a:latin typeface="Cambria Math"/>
                      </a:rPr>
                      <m:t>=−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</m:oMath>
                </a14:m>
                <a:r>
                  <a:rPr lang="en-US" sz="2400" b="1" dirty="0"/>
                  <a:t>.  Justify each step.</a:t>
                </a:r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275" y="1118170"/>
                <a:ext cx="800100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142" t="-921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20675" y="1666875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endParaRPr lang="en-US" sz="2400" i="1" dirty="0">
              <a:solidFill>
                <a:srgbClr val="FF99FF"/>
              </a:solidFill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218564"/>
              </p:ext>
            </p:extLst>
          </p:nvPr>
        </p:nvGraphicFramePr>
        <p:xfrm>
          <a:off x="876300" y="2359660"/>
          <a:ext cx="760476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25196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63090" y="2764274"/>
            <a:ext cx="6295313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2(</a:t>
            </a:r>
            <a:r>
              <a:rPr lang="en-US" b="1" i="1" dirty="0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+ 1) = -4                                  Given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  2</a:t>
            </a:r>
            <a:r>
              <a:rPr lang="en-US" b="1" i="1" dirty="0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+ 2 = -4                           Distribution POE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       - 2  = - 2                             Subtraction POE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        2</a:t>
            </a:r>
            <a:r>
              <a:rPr lang="en-US" b="1" i="1" dirty="0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= -6 </a:t>
            </a:r>
            <a:r>
              <a:rPr lang="en-US" b="1" dirty="0" smtClean="0">
                <a:solidFill>
                  <a:srgbClr val="C00000"/>
                </a:solidFill>
              </a:rPr>
              <a:t>                         Substitution </a:t>
            </a:r>
            <a:r>
              <a:rPr lang="en-US" b="1" dirty="0">
                <a:solidFill>
                  <a:srgbClr val="C00000"/>
                </a:solidFill>
              </a:rPr>
              <a:t>POE (</a:t>
            </a:r>
            <a:r>
              <a:rPr lang="en-US" b="1" dirty="0" smtClean="0">
                <a:solidFill>
                  <a:srgbClr val="C00000"/>
                </a:solidFill>
              </a:rPr>
              <a:t>Simplify)</a:t>
            </a:r>
          </a:p>
          <a:p>
            <a:pPr>
              <a:spcAft>
                <a:spcPts val="600"/>
              </a:spcAft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 2 = </a:t>
            </a:r>
            <a:r>
              <a:rPr lang="en-US" b="1" dirty="0">
                <a:solidFill>
                  <a:srgbClr val="C00000"/>
                </a:solidFill>
                <a:sym typeface="Symbol"/>
              </a:rPr>
              <a:t> 2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                            Division POE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C00000"/>
                </a:solidFill>
              </a:rPr>
              <a:t>          </a:t>
            </a:r>
            <a:r>
              <a:rPr lang="en-US" b="1" i="1" dirty="0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= </a:t>
            </a:r>
            <a:r>
              <a:rPr lang="en-US" b="1" dirty="0" smtClean="0">
                <a:solidFill>
                  <a:srgbClr val="C00000"/>
                </a:solidFill>
              </a:rPr>
              <a:t>-3                             </a:t>
            </a:r>
            <a:r>
              <a:rPr lang="en-US" b="1" dirty="0">
                <a:solidFill>
                  <a:srgbClr val="C00000"/>
                </a:solidFill>
              </a:rPr>
              <a:t>Substitution POE (Simplify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681" y="5718490"/>
            <a:ext cx="8385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FFFF00"/>
                </a:solidFill>
              </a:rPr>
              <a:t>Note:  Distribution does not need substitution POE step to follow it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561975" y="1088708"/>
                <a:ext cx="8001000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Use the formula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𝒑</m:t>
                    </m:r>
                    <m:d>
                      <m:dPr>
                        <m:ctrlP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𝒓𝒕</m:t>
                        </m:r>
                      </m:e>
                    </m:d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FFFF00"/>
                        </a:solidFill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>
                    <a:solidFill>
                      <a:srgbClr val="FFFF00"/>
                    </a:solidFill>
                  </a:rPr>
                  <a:t> </a:t>
                </a:r>
                <a:r>
                  <a:rPr lang="en-US" sz="2400" b="1" dirty="0"/>
                  <a:t>to find the value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𝒂</m:t>
                    </m:r>
                  </m:oMath>
                </a14:m>
                <a:r>
                  <a:rPr lang="en-US" sz="2400" b="1" dirty="0"/>
                  <a:t> of an investment, where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𝒑</m:t>
                    </m:r>
                  </m:oMath>
                </a14:m>
                <a:r>
                  <a:rPr lang="en-US" sz="2400" b="1" dirty="0"/>
                  <a:t> is the original principal invested,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𝒓</m:t>
                    </m:r>
                  </m:oMath>
                </a14:m>
                <a:r>
                  <a:rPr lang="en-US" sz="2400" b="1" dirty="0"/>
                  <a:t> is the rate of simple interest (as a decimal),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</m:oMath>
                </a14:m>
                <a:r>
                  <a:rPr lang="en-US" sz="2400" b="1" dirty="0"/>
                  <a:t> is the time in years the money is invested.  Solve the formula for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𝒕</m:t>
                    </m:r>
                  </m:oMath>
                </a14:m>
                <a:r>
                  <a:rPr lang="en-US" sz="2400" b="1" dirty="0"/>
                  <a:t>.  How many years will it take until a principal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$</m:t>
                    </m:r>
                    <m:r>
                      <a:rPr lang="en-US" sz="2400" b="1" i="1">
                        <a:latin typeface="Cambria Math"/>
                      </a:rPr>
                      <m:t>𝟐𝟓𝟎</m:t>
                    </m:r>
                  </m:oMath>
                </a14:m>
                <a:r>
                  <a:rPr lang="en-US" sz="2400" b="1" dirty="0"/>
                  <a:t> grows to a value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$</m:t>
                    </m:r>
                    <m:r>
                      <a:rPr lang="en-US" sz="2400" b="1" i="1">
                        <a:latin typeface="Cambria Math"/>
                      </a:rPr>
                      <m:t>𝟐𝟖𝟓</m:t>
                    </m:r>
                  </m:oMath>
                </a14:m>
                <a:r>
                  <a:rPr lang="en-US" sz="2400" b="1" dirty="0"/>
                  <a:t> when the simple interest rate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%</m:t>
                    </m:r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 xmlns="">
          <p:sp>
            <p:nvSpPr>
              <p:cNvPr id="6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975" y="1088708"/>
                <a:ext cx="800100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142" t="-1595" r="-1447" b="-45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323850" y="3892737"/>
                <a:ext cx="8239125" cy="1919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FF00"/>
                    </a:solidFill>
                    <a:cs typeface="+mn-cs"/>
                  </a:rPr>
                  <a:t>Answer:</a:t>
                </a:r>
                <a:r>
                  <a:rPr lang="en-US" sz="2400" b="1" dirty="0">
                    <a:cs typeface="+mn-cs"/>
                  </a:rPr>
                  <a:t>	</a:t>
                </a:r>
                <a:r>
                  <a:rPr lang="en-US" sz="2400" b="1" dirty="0" smtClean="0">
                    <a:cs typeface="+mn-cs"/>
                  </a:rPr>
                  <a:t>    Solve for </a:t>
                </a:r>
                <a:r>
                  <a:rPr lang="en-US" sz="2400" b="1" i="1" dirty="0" smtClean="0">
                    <a:cs typeface="+mn-cs"/>
                  </a:rPr>
                  <a:t>t</a:t>
                </a:r>
                <a:r>
                  <a:rPr lang="en-US" sz="2400" b="1" dirty="0" smtClean="0">
                    <a:cs typeface="+mn-cs"/>
                  </a:rPr>
                  <a:t> gives:    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/>
                        <a:cs typeface="+mn-cs"/>
                      </a:rPr>
                      <m:t>𝒕</m:t>
                    </m:r>
                    <m:r>
                      <a:rPr lang="en-US" sz="2400" b="1" i="1" dirty="0" smtClean="0">
                        <a:latin typeface="Cambria Math"/>
                        <a:cs typeface="+mn-cs"/>
                      </a:rPr>
                      <m:t> =</m:t>
                    </m:r>
                    <m:f>
                      <m:fPr>
                        <m:ctrlPr>
                          <a:rPr lang="en-US" sz="2400" b="1" i="1" dirty="0" smtClean="0">
                            <a:latin typeface="Cambria Math"/>
                            <a:cs typeface="+mn-cs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dirty="0" smtClean="0">
                                <a:latin typeface="Cambria Math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latin typeface="Cambria Math"/>
                                <a:cs typeface="+mn-cs"/>
                              </a:rPr>
                              <m:t>𝒂</m:t>
                            </m:r>
                          </m:num>
                          <m:den>
                            <m:r>
                              <a:rPr lang="en-US" sz="2400" b="1" i="1" dirty="0" smtClean="0">
                                <a:latin typeface="Cambria Math"/>
                                <a:cs typeface="+mn-cs"/>
                              </a:rPr>
                              <m:t>𝒑</m:t>
                            </m:r>
                          </m:den>
                        </m:f>
                        <m:r>
                          <a:rPr lang="en-US" sz="2400" b="1" i="1" dirty="0" smtClean="0">
                            <a:latin typeface="Cambria Math"/>
                            <a:cs typeface="+mn-cs"/>
                          </a:rPr>
                          <m:t>−</m:t>
                        </m:r>
                        <m:r>
                          <a:rPr lang="en-US" sz="2400" b="1" i="1" dirty="0" smtClean="0">
                            <a:latin typeface="Cambria Math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/>
                            <a:cs typeface="+mn-cs"/>
                          </a:rPr>
                          <m:t>𝒓</m:t>
                        </m:r>
                      </m:den>
                    </m:f>
                  </m:oMath>
                </a14:m>
                <a:r>
                  <a:rPr lang="en-US" sz="2400" b="1" dirty="0" smtClean="0">
                    <a:cs typeface="+mn-cs"/>
                  </a:rPr>
                  <a:t> </a:t>
                </a:r>
              </a:p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endParaRPr lang="en-US" sz="2400" b="1" dirty="0">
                  <a:solidFill>
                    <a:srgbClr val="FF99FF"/>
                  </a:solidFill>
                  <a:cs typeface="+mn-cs"/>
                </a:endParaRPr>
              </a:p>
              <a:p>
                <a:pPr marL="1712913" indent="-1368425">
                  <a:lnSpc>
                    <a:spcPct val="90000"/>
                  </a:lnSpc>
                  <a:spcBef>
                    <a:spcPct val="20000"/>
                  </a:spcBef>
                  <a:buClr>
                    <a:srgbClr val="FFFFFF"/>
                  </a:buClr>
                  <a:tabLst>
                    <a:tab pos="1943100" algn="l"/>
                  </a:tabLst>
                  <a:defRPr/>
                </a:pPr>
                <a:r>
                  <a:rPr lang="en-US" sz="2400" b="1" dirty="0" smtClean="0">
                    <a:solidFill>
                      <a:srgbClr val="FF99FF"/>
                    </a:solidFill>
                    <a:cs typeface="+mn-cs"/>
                  </a:rPr>
                  <a:t>Plug the numbers in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99CC"/>
                        </a:solidFill>
                        <a:latin typeface="Cambria Math"/>
                      </a:rPr>
                      <m:t>𝒕</m:t>
                    </m:r>
                    <m:r>
                      <a:rPr lang="en-US" sz="2400" b="1" i="1" dirty="0" smtClean="0">
                        <a:solidFill>
                          <a:srgbClr val="FF99CC"/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2400" b="1" i="1" dirty="0">
                            <a:solidFill>
                              <a:srgbClr val="FF99CC"/>
                            </a:solidFill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 dirty="0">
                                <a:solidFill>
                                  <a:srgbClr val="FF99CC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b="1" i="1" dirty="0" smtClean="0">
                                <a:solidFill>
                                  <a:srgbClr val="FF99CC"/>
                                </a:solidFill>
                                <a:latin typeface="Cambria Math"/>
                              </a:rPr>
                              <m:t>𝟐𝟖𝟓</m:t>
                            </m:r>
                          </m:num>
                          <m:den>
                            <m:r>
                              <a:rPr lang="en-US" sz="2400" b="1" i="1" dirty="0" smtClean="0">
                                <a:solidFill>
                                  <a:srgbClr val="FF99CC"/>
                                </a:solidFill>
                                <a:latin typeface="Cambria Math"/>
                              </a:rPr>
                              <m:t>𝟐𝟓𝟎</m:t>
                            </m:r>
                          </m:den>
                        </m:f>
                        <m:r>
                          <a:rPr lang="en-US" sz="2400" b="1" i="1" dirty="0">
                            <a:solidFill>
                              <a:srgbClr val="FF99CC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dirty="0">
                            <a:solidFill>
                              <a:srgbClr val="FF99CC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𝟎𝟐</m:t>
                        </m:r>
                      </m:den>
                    </m:f>
                    <m:r>
                      <a:rPr lang="en-US" sz="2400" b="1" i="0" dirty="0" smtClean="0">
                        <a:solidFill>
                          <a:srgbClr val="FF99CC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𝟏𝟒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sz="2400" b="1" i="1" dirty="0" smtClean="0">
                            <a:solidFill>
                              <a:srgbClr val="FF99CC"/>
                            </a:solidFill>
                            <a:latin typeface="Cambria Math"/>
                          </a:rPr>
                          <m:t>𝟎𝟐</m:t>
                        </m:r>
                      </m:den>
                    </m:f>
                    <m:r>
                      <a:rPr lang="en-US" sz="2400" b="1" i="1" dirty="0" smtClean="0">
                        <a:solidFill>
                          <a:srgbClr val="FF99CC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dirty="0" smtClean="0">
                        <a:solidFill>
                          <a:srgbClr val="FF99CC"/>
                        </a:solidFill>
                        <a:latin typeface="Cambria Math"/>
                      </a:rPr>
                      <m:t>𝟕</m:t>
                    </m:r>
                  </m:oMath>
                </a14:m>
                <a:r>
                  <a:rPr lang="en-US" sz="2400" b="1" dirty="0" smtClean="0">
                    <a:solidFill>
                      <a:srgbClr val="FF99CC"/>
                    </a:solidFill>
                    <a:cs typeface="+mn-cs"/>
                  </a:rPr>
                  <a:t>years</a:t>
                </a:r>
                <a:endParaRPr lang="en-US" sz="2400" b="1" dirty="0">
                  <a:solidFill>
                    <a:srgbClr val="FF99FF"/>
                  </a:solidFill>
                  <a:cs typeface="+mn-cs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892737"/>
                <a:ext cx="8239125" cy="1919180"/>
              </a:xfrm>
              <a:prstGeom prst="rect">
                <a:avLst/>
              </a:prstGeom>
              <a:blipFill rotWithShape="1">
                <a:blip r:embed="rId3"/>
                <a:stretch>
                  <a:fillRect b="-63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438150" y="1214582"/>
                <a:ext cx="814578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You bounce a pool ball off the wall of a pool table, as shown.  Determine whether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𝑹𝑻𝑷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𝑺𝑻𝑸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150" y="1214582"/>
                <a:ext cx="8145780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198" t="-5109" b="-160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77090" y="4538468"/>
            <a:ext cx="8737023" cy="197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2913" indent="-1368425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431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defRPr/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  Since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1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+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2 is marked congruent to 2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+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3 we can get </a:t>
            </a:r>
            <a:r>
              <a:rPr lang="en-US" altLang="en-US" sz="2400" b="1" dirty="0"/>
              <a:t>	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1 +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2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 m2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+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m3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defRPr/>
            </a:pPr>
            <a:r>
              <a:rPr lang="en-US" altLang="en-US" sz="2400" b="1" dirty="0">
                <a:solidFill>
                  <a:srgbClr val="FFFF00"/>
                </a:solidFill>
                <a:cs typeface="+mn-cs"/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cs typeface="+mn-cs"/>
                <a:sym typeface="Symbol"/>
              </a:rPr>
              <a:t>                                                 -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m2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 - m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2 </a:t>
            </a:r>
            <a:endParaRPr lang="en-US" altLang="en-US" sz="2400" b="1" dirty="0" smtClean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defRPr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                                m1  =  m3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defRPr/>
            </a:pPr>
            <a:r>
              <a:rPr lang="en-US" altLang="en-US" sz="2400" b="1" dirty="0" smtClean="0">
                <a:solidFill>
                  <a:srgbClr val="FFFF00"/>
                </a:solidFill>
                <a:cs typeface="+mn-cs"/>
                <a:sym typeface="Symbol"/>
              </a:rPr>
              <a:t>                                               </a:t>
            </a:r>
            <a:r>
              <a:rPr lang="en-US" altLang="en-US" sz="2400" b="1" dirty="0" err="1" smtClean="0">
                <a:solidFill>
                  <a:srgbClr val="FFFF00"/>
                </a:solidFill>
                <a:cs typeface="+mn-cs"/>
                <a:sym typeface="Symbol"/>
              </a:rPr>
              <a:t>mRTP</a:t>
            </a:r>
            <a:r>
              <a:rPr lang="en-US" altLang="en-US" sz="2400" b="1" dirty="0" smtClean="0">
                <a:solidFill>
                  <a:srgbClr val="FFFF00"/>
                </a:solidFill>
                <a:cs typeface="+mn-cs"/>
                <a:sym typeface="Symbol"/>
              </a:rPr>
              <a:t>  =  </a:t>
            </a:r>
            <a:r>
              <a:rPr lang="en-US" altLang="en-US" sz="2400" b="1" dirty="0" err="1" smtClean="0">
                <a:solidFill>
                  <a:srgbClr val="FFFF00"/>
                </a:solidFill>
                <a:cs typeface="+mn-cs"/>
                <a:sym typeface="Symbol"/>
              </a:rPr>
              <a:t>mSTQ</a:t>
            </a:r>
            <a:endParaRPr lang="en-US" altLang="en-US" sz="2400" dirty="0">
              <a:solidFill>
                <a:schemeClr val="tx2">
                  <a:lumMod val="90000"/>
                </a:schemeClr>
              </a:solidFill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552" y="2248853"/>
            <a:ext cx="3228975" cy="1971675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  <p:bldP spid="1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4"/>
              <p:cNvSpPr>
                <a:spLocks noChangeArrowheads="1"/>
              </p:cNvSpPr>
              <p:nvPr/>
            </p:nvSpPr>
            <p:spPr bwMode="auto">
              <a:xfrm>
                <a:off x="438150" y="1214582"/>
                <a:ext cx="8145780" cy="2308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There are two exits from Theater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𝟏𝟎</m:t>
                    </m:r>
                  </m:oMath>
                </a14:m>
                <a:r>
                  <a:rPr lang="en-US" sz="2400" b="1" dirty="0"/>
                  <a:t> at the local cinema.  The cinema manager wants to put a trash can along the wall, the same distance from each of the two exits.  Create a diagram to model this problem.  Show that the distance from the trash can to the left exit is half the distance between the two exits.</a:t>
                </a:r>
              </a:p>
            </p:txBody>
          </p:sp>
        </mc:Choice>
        <mc:Fallback xmlns="">
          <p:sp>
            <p:nvSpPr>
              <p:cNvPr id="1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150" y="1214582"/>
                <a:ext cx="8145780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198" t="-1847" r="-1497" b="-527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277090" y="3681218"/>
            <a:ext cx="8737023" cy="2742442"/>
            <a:chOff x="277090" y="3681218"/>
            <a:chExt cx="8737023" cy="2742442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77090" y="3681218"/>
              <a:ext cx="8737023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712913" indent="-1368425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9431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rgbClr val="FFFFFF"/>
                </a:buClr>
                <a:defRPr/>
              </a:pPr>
              <a:r>
                <a:rPr lang="en-US" altLang="en-US" sz="2400" b="1" dirty="0">
                  <a:solidFill>
                    <a:srgbClr val="FFFF00"/>
                  </a:solidFill>
                </a:rPr>
                <a:t>Answer:</a:t>
              </a:r>
              <a:r>
                <a:rPr lang="en-US" altLang="en-US" sz="2400" b="1" dirty="0"/>
                <a:t>	</a:t>
              </a:r>
              <a:endParaRPr lang="en-US" altLang="en-US" sz="2400" dirty="0">
                <a:solidFill>
                  <a:schemeClr val="tx2">
                    <a:lumMod val="90000"/>
                  </a:schemeClr>
                </a:solidFill>
                <a:cs typeface="+mn-cs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200150" y="4549140"/>
              <a:ext cx="7040880" cy="18745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>
              <a:spLocks noChangeAspect="1"/>
            </p:cNvSpPr>
            <p:nvPr/>
          </p:nvSpPr>
          <p:spPr>
            <a:xfrm>
              <a:off x="4481771" y="4572000"/>
              <a:ext cx="457200" cy="457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165860" y="4549140"/>
              <a:ext cx="68580" cy="50292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241030" y="4549140"/>
              <a:ext cx="68580" cy="50292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4" idx="1"/>
              <a:endCxn id="9" idx="1"/>
            </p:cNvCxnSpPr>
            <p:nvPr/>
          </p:nvCxnSpPr>
          <p:spPr>
            <a:xfrm>
              <a:off x="1165860" y="4800600"/>
              <a:ext cx="7075170" cy="0"/>
            </a:xfrm>
            <a:prstGeom prst="line">
              <a:avLst/>
            </a:prstGeom>
            <a:ln w="28575">
              <a:solidFill>
                <a:srgbClr val="66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777490" y="4617720"/>
              <a:ext cx="0" cy="365760"/>
            </a:xfrm>
            <a:prstGeom prst="line">
              <a:avLst/>
            </a:prstGeom>
            <a:ln w="57150">
              <a:solidFill>
                <a:srgbClr val="FF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553200" y="4617720"/>
              <a:ext cx="0" cy="365760"/>
            </a:xfrm>
            <a:prstGeom prst="line">
              <a:avLst/>
            </a:prstGeom>
            <a:ln w="57150">
              <a:solidFill>
                <a:srgbClr val="FFCC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83649" y="462534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exit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09610" y="4625340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exit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79396" y="4174952"/>
              <a:ext cx="1261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Trash can</a:t>
              </a:r>
              <a:endParaRPr lang="en-US" b="1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051270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 smtClean="0"/>
              <a:t>Algebraic </a:t>
            </a:r>
            <a:r>
              <a:rPr lang="en-US" sz="2400" b="1" dirty="0"/>
              <a:t>Statements must be justified by properties of equality</a:t>
            </a:r>
          </a:p>
          <a:p>
            <a:pPr lvl="1"/>
            <a:r>
              <a:rPr lang="en-US" sz="2400" b="1" dirty="0" smtClean="0"/>
              <a:t>Start </a:t>
            </a:r>
            <a:r>
              <a:rPr lang="en-US" sz="2400" b="1" dirty="0"/>
              <a:t>with the givens; end with what you are trying to prove</a:t>
            </a:r>
          </a:p>
          <a:p>
            <a:pPr lvl="1"/>
            <a:r>
              <a:rPr lang="en-US" sz="2400" b="1" dirty="0" smtClean="0"/>
              <a:t>Reflexive</a:t>
            </a:r>
            <a:r>
              <a:rPr lang="en-US" sz="2400" b="1" dirty="0"/>
              <a:t>, Symmetric and Transitive (alpha order) matches number of equal signs (1, 2, 3)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Algebraic Proof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2-4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Algebraic Reasoning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199563" cy="6076633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0802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Section </a:t>
            </a:r>
            <a:r>
              <a:rPr lang="en-US" sz="2800" b="1" dirty="0" smtClean="0">
                <a:effectLst>
                  <a:outerShdw blurRad="38100" dist="38100" dir="2700000" algn="tl">
                    <a:srgbClr val="336699"/>
                  </a:outerShdw>
                </a:effectLst>
              </a:rPr>
              <a:t>3</a:t>
            </a:r>
            <a:endParaRPr lang="en-US" sz="2800" b="1" dirty="0"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white">
          <a:xfrm>
            <a:off x="1652588" y="641635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do two lines intersect in?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How many points does it take to define a line?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How many points does it take to define a plane?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What has to be special about the points that define a plane?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cs typeface="Arial" charset="0"/>
                <a:sym typeface="Symbol" pitchFamily="18" charset="2"/>
              </a:rPr>
              <a:t>What do two planes intersect in?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b="1" dirty="0" smtClean="0">
                <a:sym typeface="Symbol" pitchFamily="18" charset="2"/>
              </a:rPr>
              <a:t>What is accepted as fact in Geometry?</a:t>
            </a:r>
            <a:endParaRPr lang="en-US" sz="2000" b="1" dirty="0" smtClean="0">
              <a:cs typeface="Arial" charset="0"/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>
              <a:sym typeface="Symbol" pitchFamily="18" charset="2"/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b="1" dirty="0" smtClean="0">
              <a:cs typeface="Arial" charset="0"/>
              <a:sym typeface="Symbol" pitchFamily="18" charset="2"/>
            </a:endParaRPr>
          </a:p>
        </p:txBody>
      </p:sp>
      <p:sp>
        <p:nvSpPr>
          <p:cNvPr id="4107" name="Text Box 82"/>
          <p:cNvSpPr txBox="1">
            <a:spLocks noChangeArrowheads="1"/>
          </p:cNvSpPr>
          <p:nvPr/>
        </p:nvSpPr>
        <p:spPr bwMode="auto">
          <a:xfrm>
            <a:off x="850457" y="1281633"/>
            <a:ext cx="7537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point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" name="Text Box 82"/>
          <p:cNvSpPr txBox="1">
            <a:spLocks noChangeArrowheads="1"/>
          </p:cNvSpPr>
          <p:nvPr/>
        </p:nvSpPr>
        <p:spPr bwMode="auto">
          <a:xfrm>
            <a:off x="850457" y="2210871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2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8" name="Text Box 82"/>
          <p:cNvSpPr txBox="1">
            <a:spLocks noChangeArrowheads="1"/>
          </p:cNvSpPr>
          <p:nvPr/>
        </p:nvSpPr>
        <p:spPr bwMode="auto">
          <a:xfrm>
            <a:off x="850457" y="3123207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3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3" name="Text Box 82"/>
          <p:cNvSpPr txBox="1">
            <a:spLocks noChangeArrowheads="1"/>
          </p:cNvSpPr>
          <p:nvPr/>
        </p:nvSpPr>
        <p:spPr bwMode="auto">
          <a:xfrm>
            <a:off x="850457" y="3949977"/>
            <a:ext cx="67299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Must be non-collinear (not on the same line; form a triangle)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4" name="Text Box 82"/>
          <p:cNvSpPr txBox="1">
            <a:spLocks noChangeArrowheads="1"/>
          </p:cNvSpPr>
          <p:nvPr/>
        </p:nvSpPr>
        <p:spPr bwMode="auto">
          <a:xfrm>
            <a:off x="850457" y="4891047"/>
            <a:ext cx="5822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line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5" name="Text Box 82"/>
          <p:cNvSpPr txBox="1">
            <a:spLocks noChangeArrowheads="1"/>
          </p:cNvSpPr>
          <p:nvPr/>
        </p:nvSpPr>
        <p:spPr bwMode="auto">
          <a:xfrm>
            <a:off x="850457" y="5786397"/>
            <a:ext cx="12939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>
                <a:solidFill>
                  <a:srgbClr val="FFFF00"/>
                </a:solidFill>
                <a:latin typeface="Times New Roman" pitchFamily="18" charset="0"/>
              </a:rPr>
              <a:t>Postulates</a:t>
            </a:r>
            <a:endParaRPr lang="en-US" altLang="en-US" sz="20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14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27" grpId="0"/>
      <p:bldP spid="28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Algebraic Properties of Equality to justify the steps in solving an </a:t>
            </a:r>
            <a:r>
              <a:rPr lang="en-US" sz="2800" b="1" dirty="0" smtClean="0"/>
              <a:t>equation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Distributive Property to justify the steps in solving an </a:t>
            </a:r>
            <a:r>
              <a:rPr lang="en-US" sz="2800" b="1" dirty="0" smtClean="0"/>
              <a:t>equation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properties of equality involving segments lengths and angle measures</a:t>
            </a:r>
          </a:p>
        </p:txBody>
      </p:sp>
    </p:spTree>
    <p:extLst>
      <p:ext uri="{BB962C8B-B14F-4D97-AF65-F5344CB8AC3E}">
        <p14:creationId xmlns:p14="http://schemas.microsoft.com/office/powerpoint/2010/main" val="2248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3046701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Equation</a:t>
            </a:r>
            <a:r>
              <a:rPr lang="en-US" sz="2400" b="1" dirty="0" smtClean="0"/>
              <a:t> </a:t>
            </a:r>
            <a:r>
              <a:rPr lang="en-US" sz="2400" b="1" dirty="0"/>
              <a:t>– two mathematical expressions connected by the “=” </a:t>
            </a:r>
            <a:r>
              <a:rPr lang="en-US" sz="2400" b="1" dirty="0" smtClean="0"/>
              <a:t>sign</a:t>
            </a:r>
          </a:p>
          <a:p>
            <a:endParaRPr lang="en-US" sz="2400" b="1" dirty="0" smtClean="0"/>
          </a:p>
          <a:p>
            <a:r>
              <a:rPr lang="en-US" sz="2400" b="1" dirty="0" smtClean="0">
                <a:solidFill>
                  <a:srgbClr val="FFFF00"/>
                </a:solidFill>
              </a:rPr>
              <a:t>Formula</a:t>
            </a:r>
            <a:r>
              <a:rPr lang="en-US" sz="2400" b="1" dirty="0" smtClean="0"/>
              <a:t> – an equation </a:t>
            </a:r>
            <a:r>
              <a:rPr lang="en-US" sz="2400" b="1" dirty="0"/>
              <a:t>for a specific </a:t>
            </a:r>
            <a:r>
              <a:rPr lang="en-US" sz="2400" b="1" dirty="0" smtClean="0"/>
              <a:t>quantity</a:t>
            </a:r>
          </a:p>
          <a:p>
            <a:endParaRPr lang="en-US" sz="2400" b="1" dirty="0"/>
          </a:p>
          <a:p>
            <a:r>
              <a:rPr lang="en-US" sz="2400" b="1" dirty="0" smtClean="0">
                <a:solidFill>
                  <a:srgbClr val="FFFF00"/>
                </a:solidFill>
              </a:rPr>
              <a:t>Solve </a:t>
            </a:r>
            <a:r>
              <a:rPr lang="en-US" sz="2400" b="1" dirty="0">
                <a:solidFill>
                  <a:srgbClr val="FFFF00"/>
                </a:solidFill>
              </a:rPr>
              <a:t>an equation </a:t>
            </a:r>
            <a:r>
              <a:rPr lang="en-US" sz="2400" b="1" dirty="0"/>
              <a:t>– to solve for the unknown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4"/>
            <a:ext cx="8229600" cy="802121"/>
          </a:xfrm>
        </p:spPr>
        <p:txBody>
          <a:bodyPr/>
          <a:lstStyle/>
          <a:p>
            <a:r>
              <a:rPr lang="en-US" altLang="en-US" sz="2400" b="1" dirty="0" smtClean="0"/>
              <a:t>Do the same thing to both sides of an equation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12" y="1163488"/>
            <a:ext cx="7386666" cy="36276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92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07327" y="3831476"/>
            <a:ext cx="8229600" cy="845127"/>
          </a:xfrm>
        </p:spPr>
        <p:txBody>
          <a:bodyPr/>
          <a:lstStyle/>
          <a:p>
            <a:r>
              <a:rPr lang="en-US" altLang="en-US" sz="2400" b="1" dirty="0" smtClean="0"/>
              <a:t>Applies (distributes) the number to both parts of the expression; “Bear Trap”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27" y="1462549"/>
            <a:ext cx="6400001" cy="1773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27" y="5133803"/>
            <a:ext cx="1563053" cy="110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62745" y="5359381"/>
            <a:ext cx="5481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Parentheses are the teeth; the + or – sign is the pressure plate; distribute the weight or set it off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1307897" y="5278579"/>
            <a:ext cx="6450673" cy="845127"/>
          </a:xfrm>
        </p:spPr>
        <p:txBody>
          <a:bodyPr/>
          <a:lstStyle/>
          <a:p>
            <a:r>
              <a:rPr lang="en-US" altLang="en-US" sz="2400" b="1" dirty="0" smtClean="0"/>
              <a:t>RST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 1, then 2, then 3 “items” involved</a:t>
            </a:r>
            <a:endParaRPr lang="en-US" altLang="en-US" sz="24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16" y="1050406"/>
            <a:ext cx="7321937" cy="364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7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761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Opening</vt:lpstr>
      <vt:lpstr>Lesson 2-4</vt:lpstr>
      <vt:lpstr>Lesson Outline</vt:lpstr>
      <vt:lpstr>PowerPoint Presentation</vt:lpstr>
      <vt:lpstr>Objectives</vt:lpstr>
      <vt:lpstr>Vocabulary</vt:lpstr>
      <vt:lpstr>Key Concept</vt:lpstr>
      <vt:lpstr>Key Concept</vt:lpstr>
      <vt:lpstr>Key Concept</vt:lpstr>
      <vt:lpstr>Example 1</vt:lpstr>
      <vt:lpstr>Example 2</vt:lpstr>
      <vt:lpstr>Example 3</vt:lpstr>
      <vt:lpstr>Example 4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60</cp:revision>
  <dcterms:created xsi:type="dcterms:W3CDTF">2008-02-18T23:02:07Z</dcterms:created>
  <dcterms:modified xsi:type="dcterms:W3CDTF">2018-08-18T22:13:43Z</dcterms:modified>
</cp:coreProperties>
</file>