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7" r:id="rId2"/>
    <p:sldId id="283" r:id="rId3"/>
    <p:sldId id="281" r:id="rId4"/>
    <p:sldId id="373" r:id="rId5"/>
    <p:sldId id="371" r:id="rId6"/>
    <p:sldId id="282" r:id="rId7"/>
    <p:sldId id="370" r:id="rId8"/>
    <p:sldId id="368" r:id="rId9"/>
    <p:sldId id="346" r:id="rId10"/>
    <p:sldId id="372" r:id="rId11"/>
    <p:sldId id="348" r:id="rId12"/>
    <p:sldId id="349" r:id="rId13"/>
    <p:sldId id="352" r:id="rId14"/>
    <p:sldId id="29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99CC"/>
    <a:srgbClr val="66FF99"/>
    <a:srgbClr val="FF99FF"/>
    <a:srgbClr val="6699FF"/>
    <a:srgbClr val="660066"/>
    <a:srgbClr val="0033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1889C69-3A64-4600-A995-9BA50A36C15C}" type="datetimeFigureOut">
              <a:rPr lang="en-US"/>
              <a:pPr>
                <a:defRPr/>
              </a:pPr>
              <a:t>8/18/2018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0240484-A1E8-4076-AC45-0D5881B7C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77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8092-3FEB-4E4A-9AD5-062C4D61A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9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2A8CF-0644-4C12-B7F8-BB98FC8E0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7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E6BFB-3A22-46D0-98B2-9B200CD45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9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74C36-8CBD-4B48-979D-D296E9134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81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63563-EDDF-4BB7-BDBD-40E8781BE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7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57E28-88F6-4832-843C-008CC71A5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6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63986-5C7B-45FB-8D35-09864BE88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4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88263-7111-44AE-A8ED-263800AF8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3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85895-0AFF-4AD6-B763-FDB638747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0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F08B7-1033-450C-B5F4-EC35C9D0E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FA648-5FD6-4FC0-A079-23AF7F0AF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1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1E353B7-2916-4E41-A853-EA56394E4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2" r:id="rId1"/>
    <p:sldLayoutId id="2147483841" r:id="rId2"/>
    <p:sldLayoutId id="2147483833" r:id="rId3"/>
    <p:sldLayoutId id="2147483834" r:id="rId4"/>
    <p:sldLayoutId id="2147483835" r:id="rId5"/>
    <p:sldLayoutId id="2147483842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Find the complement and supplement of the angle measurement.</a:t>
            </a:r>
          </a:p>
          <a:p>
            <a:pPr marL="0" indent="0">
              <a:buNone/>
            </a:pPr>
            <a:endParaRPr lang="en-US" sz="2400" b="1" dirty="0"/>
          </a:p>
          <a:p>
            <a:pPr marL="457200" indent="-457200">
              <a:buAutoNum type="arabicPeriod"/>
            </a:pPr>
            <a:r>
              <a:rPr lang="en-US" sz="2400" b="1" dirty="0" smtClean="0"/>
              <a:t>59°                                       4.  22.6°</a:t>
            </a:r>
          </a:p>
          <a:p>
            <a:pPr marL="457200" indent="-457200">
              <a:buAutoNum type="arabicPeriod"/>
            </a:pPr>
            <a:endParaRPr lang="en-US" sz="2400" b="1" dirty="0" smtClean="0"/>
          </a:p>
          <a:p>
            <a:pPr marL="457200" indent="-457200">
              <a:buAutoNum type="arabicPeriod"/>
            </a:pPr>
            <a:endParaRPr lang="en-US" sz="2400" b="1" dirty="0"/>
          </a:p>
          <a:p>
            <a:pPr marL="457200" indent="-457200">
              <a:buAutoNum type="arabicPeriod"/>
            </a:pPr>
            <a:r>
              <a:rPr lang="en-US" sz="2400" b="1" dirty="0" smtClean="0"/>
              <a:t>20°                                       5.  28°</a:t>
            </a:r>
          </a:p>
          <a:p>
            <a:pPr marL="457200" indent="-457200">
              <a:buAutoNum type="arabicPeriod"/>
            </a:pPr>
            <a:endParaRPr lang="en-US" sz="2400" b="1" dirty="0" smtClean="0"/>
          </a:p>
          <a:p>
            <a:pPr marL="457200" indent="-457200">
              <a:buAutoNum type="arabicPeriod"/>
            </a:pPr>
            <a:endParaRPr lang="en-US" sz="2400" b="1" dirty="0"/>
          </a:p>
          <a:p>
            <a:pPr marL="457200" indent="-457200">
              <a:buAutoNum type="arabicPeriod"/>
            </a:pPr>
            <a:r>
              <a:rPr lang="en-US" sz="2400" b="1" dirty="0" smtClean="0"/>
              <a:t>53°                                       6.  74°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1 extended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783"/>
              <p:cNvSpPr>
                <a:spLocks noChangeArrowheads="1"/>
              </p:cNvSpPr>
              <p:nvPr/>
            </p:nvSpPr>
            <p:spPr bwMode="auto">
              <a:xfrm>
                <a:off x="211259" y="1032309"/>
                <a:ext cx="7705725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Write a two-column proof.</a:t>
                </a:r>
              </a:p>
              <a:p>
                <a:r>
                  <a:rPr lang="en-US" sz="2400" b="1" dirty="0" smtClean="0">
                    <a:solidFill>
                      <a:srgbClr val="FFFF00"/>
                    </a:solidFill>
                  </a:rPr>
                  <a:t>Given</a:t>
                </a:r>
                <a:r>
                  <a:rPr lang="en-US" sz="2400" b="1" dirty="0">
                    <a:solidFill>
                      <a:srgbClr val="FFFF00"/>
                    </a:solidFill>
                  </a:rPr>
                  <a:t>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</m:oMath>
                </a14:m>
                <a:r>
                  <a:rPr lang="en-US" sz="2400" b="1" dirty="0"/>
                  <a:t> is supplementary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endParaRPr lang="en-US" sz="2400" b="1" dirty="0"/>
              </a:p>
              <a:p>
                <a:r>
                  <a:rPr lang="en-US" sz="2400" b="1" dirty="0"/>
                  <a:t>            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</m:oMath>
                </a14:m>
                <a:r>
                  <a:rPr lang="en-US" sz="2400" b="1" dirty="0"/>
                  <a:t> is supplementary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endParaRPr lang="en-US" sz="2400" b="1" dirty="0"/>
              </a:p>
              <a:p>
                <a:r>
                  <a:rPr lang="en-US" sz="2400" b="1" dirty="0">
                    <a:solidFill>
                      <a:srgbClr val="FFFF00"/>
                    </a:solidFill>
                  </a:rPr>
                  <a:t>Prove: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≅∠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5" name="Rectangle 7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1259" y="1032309"/>
                <a:ext cx="7705725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266" t="-2713" b="-81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481" y="1032306"/>
            <a:ext cx="3514725" cy="108585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581557"/>
              </p:ext>
            </p:extLst>
          </p:nvPr>
        </p:nvGraphicFramePr>
        <p:xfrm>
          <a:off x="640080" y="2738120"/>
          <a:ext cx="718947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7540"/>
                <a:gridCol w="40119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44858" y="2206160"/>
            <a:ext cx="7796000" cy="4149396"/>
            <a:chOff x="644858" y="2560490"/>
            <a:chExt cx="7796000" cy="4149396"/>
          </a:xfrm>
        </p:grpSpPr>
        <p:sp>
          <p:nvSpPr>
            <p:cNvPr id="6" name="Rectangle 784"/>
            <p:cNvSpPr>
              <a:spLocks noChangeArrowheads="1"/>
            </p:cNvSpPr>
            <p:nvPr/>
          </p:nvSpPr>
          <p:spPr bwMode="auto">
            <a:xfrm>
              <a:off x="5120639" y="2560490"/>
              <a:ext cx="3320219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712913" indent="-1368425">
                <a:lnSpc>
                  <a:spcPct val="90000"/>
                </a:lnSpc>
                <a:spcBef>
                  <a:spcPct val="20000"/>
                </a:spcBef>
                <a:buClr>
                  <a:srgbClr val="FFFFFF"/>
                </a:buClr>
                <a:tabLst>
                  <a:tab pos="1943100" algn="l"/>
                </a:tabLst>
                <a:defRPr/>
              </a:pPr>
              <a:r>
                <a:rPr lang="en-US" sz="2400" b="1" dirty="0">
                  <a:solidFill>
                    <a:srgbClr val="FFFF00"/>
                  </a:solidFill>
                  <a:cs typeface="+mn-cs"/>
                </a:rPr>
                <a:t>Answer</a:t>
              </a:r>
              <a:r>
                <a:rPr lang="en-US" sz="2400" b="1" dirty="0" smtClean="0">
                  <a:solidFill>
                    <a:srgbClr val="FFFF00"/>
                  </a:solidFill>
                  <a:cs typeface="+mn-cs"/>
                </a:rPr>
                <a:t>:</a:t>
              </a:r>
              <a:r>
                <a:rPr lang="en-US" sz="2400" b="1" dirty="0">
                  <a:cs typeface="+mn-cs"/>
                </a:rPr>
                <a:t>	</a:t>
              </a:r>
              <a:endParaRPr lang="en-US" sz="2400" dirty="0"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644858" y="3509010"/>
                  <a:ext cx="7305205" cy="32008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fontAlgn="auto">
                    <a:spcAft>
                      <a:spcPts val="600"/>
                    </a:spcAft>
                  </a:pP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𝟏</m:t>
                      </m:r>
                    </m:oMath>
                  </a14:m>
                  <a:r>
                    <a:rPr lang="en-US" b="1" dirty="0">
                      <a:solidFill>
                        <a:srgbClr val="C00000"/>
                      </a:solidFill>
                    </a:rPr>
                    <a:t> is supplementary to </a:t>
                  </a:r>
                  <a14:m>
                    <m:oMath xmlns:m="http://schemas.openxmlformats.org/officeDocument/2006/math"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                                          </m:t>
                      </m:r>
                    </m:oMath>
                  </a14:m>
                  <a:r>
                    <a:rPr lang="en-US" b="1" dirty="0" smtClean="0">
                      <a:solidFill>
                        <a:srgbClr val="C00000"/>
                      </a:solidFill>
                    </a:rPr>
                    <a:t>Given</a:t>
                  </a:r>
                </a:p>
                <a:p>
                  <a:pPr fontAlgn="auto">
                    <a:spcAft>
                      <a:spcPts val="600"/>
                    </a:spcAft>
                  </a:pP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m1 + m3 = 180                                    Supplementary </a:t>
                  </a:r>
                  <a:r>
                    <a:rPr lang="en-US" b="1" dirty="0" err="1" smtClean="0">
                      <a:solidFill>
                        <a:srgbClr val="C00000"/>
                      </a:solidFill>
                      <a:sym typeface="Symbol"/>
                    </a:rPr>
                    <a:t>Dfn</a:t>
                  </a:r>
                  <a:endParaRPr lang="en-US" dirty="0">
                    <a:solidFill>
                      <a:srgbClr val="C00000"/>
                    </a:solidFill>
                  </a:endParaRPr>
                </a:p>
                <a:p>
                  <a:pPr fontAlgn="auto">
                    <a:spcAft>
                      <a:spcPts val="600"/>
                    </a:spcAft>
                  </a:pPr>
                  <a14:m>
                    <m:oMath xmlns:m="http://schemas.openxmlformats.org/officeDocument/2006/math"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𝟐</m:t>
                      </m:r>
                    </m:oMath>
                  </a14:m>
                  <a:r>
                    <a:rPr lang="en-US" b="1" dirty="0">
                      <a:solidFill>
                        <a:srgbClr val="C00000"/>
                      </a:solidFill>
                    </a:rPr>
                    <a:t> is supplementary to </a:t>
                  </a:r>
                  <a14:m>
                    <m:oMath xmlns:m="http://schemas.openxmlformats.org/officeDocument/2006/math"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                                          </m:t>
                      </m:r>
                    </m:oMath>
                  </a14:m>
                  <a:r>
                    <a:rPr lang="en-US" b="1" dirty="0" smtClean="0">
                      <a:solidFill>
                        <a:srgbClr val="C00000"/>
                      </a:solidFill>
                    </a:rPr>
                    <a:t>Given</a:t>
                  </a:r>
                </a:p>
                <a:p>
                  <a:pPr fontAlgn="auto">
                    <a:spcAft>
                      <a:spcPts val="600"/>
                    </a:spcAft>
                  </a:pP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m2 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+ 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m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3 = 180                           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          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Supplementary </a:t>
                  </a:r>
                  <a:r>
                    <a:rPr lang="en-US" b="1" dirty="0" err="1">
                      <a:solidFill>
                        <a:srgbClr val="C00000"/>
                      </a:solidFill>
                      <a:sym typeface="Symbol"/>
                    </a:rPr>
                    <a:t>Dfn</a:t>
                  </a:r>
                  <a:endParaRPr lang="en-US" dirty="0">
                    <a:solidFill>
                      <a:srgbClr val="C00000"/>
                    </a:solidFill>
                  </a:endParaRPr>
                </a:p>
                <a:p>
                  <a:pPr fontAlgn="auto">
                    <a:spcAft>
                      <a:spcPts val="600"/>
                    </a:spcAft>
                  </a:pP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m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1 -  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m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2 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= 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0                                   Subtract line 4 from line 2</a:t>
                  </a:r>
                  <a:endParaRPr lang="en-US" b="1" i="1" dirty="0" smtClean="0">
                    <a:solidFill>
                      <a:srgbClr val="C00000"/>
                    </a:solidFill>
                  </a:endParaRPr>
                </a:p>
                <a:p>
                  <a:pPr fontAlgn="auto">
                    <a:spcAft>
                      <a:spcPts val="600"/>
                    </a:spcAft>
                  </a:pP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            m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2 = 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+ 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m2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                                 Subtraction POE</a:t>
                  </a:r>
                </a:p>
                <a:p>
                  <a:pPr fontAlgn="auto">
                    <a:spcAft>
                      <a:spcPts val="600"/>
                    </a:spcAft>
                  </a:pP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            m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1 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=  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m2 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                              Substitution POE (Simplify)</a:t>
                  </a:r>
                  <a:endParaRPr lang="en-US" b="1" i="1" dirty="0">
                    <a:solidFill>
                      <a:srgbClr val="C00000"/>
                    </a:solidFill>
                  </a:endParaRPr>
                </a:p>
                <a:p>
                  <a:pPr fontAlgn="auto">
                    <a:spcAft>
                      <a:spcPts val="600"/>
                    </a:spcAft>
                  </a:pPr>
                  <a:r>
                    <a:rPr lang="en-US" b="1" dirty="0" smtClean="0">
                      <a:solidFill>
                        <a:srgbClr val="C0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b="1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                  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≅∠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                                                 </m:t>
                      </m:r>
                    </m:oMath>
                  </a14:m>
                  <a:r>
                    <a:rPr lang="en-US" b="1" dirty="0" smtClean="0">
                      <a:solidFill>
                        <a:srgbClr val="C00000"/>
                      </a:solidFill>
                    </a:rPr>
                    <a:t>Congruence </a:t>
                  </a:r>
                  <a:r>
                    <a:rPr lang="en-US" b="1" dirty="0" err="1" smtClean="0">
                      <a:solidFill>
                        <a:srgbClr val="C00000"/>
                      </a:solidFill>
                    </a:rPr>
                    <a:t>Dfn</a:t>
                  </a:r>
                  <a:endParaRPr lang="en-US" dirty="0">
                    <a:solidFill>
                      <a:srgbClr val="C00000"/>
                    </a:solidFill>
                  </a:endParaRPr>
                </a:p>
                <a:p>
                  <a:pPr>
                    <a:spcAft>
                      <a:spcPts val="600"/>
                    </a:spcAft>
                  </a:pP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4858" y="3509010"/>
                  <a:ext cx="7305205" cy="320087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751" t="-9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9157749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549275" y="1118170"/>
                <a:ext cx="8001000" cy="34170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Name the property that the statement </a:t>
                </a:r>
                <a:r>
                  <a:rPr lang="en-US" sz="2400" b="1" dirty="0" smtClean="0"/>
                  <a:t>illustrates.</a:t>
                </a:r>
              </a:p>
              <a:p>
                <a:endParaRPr lang="en-US" sz="2400" b="1" dirty="0"/>
              </a:p>
              <a:p>
                <a:r>
                  <a:rPr lang="en-US" sz="2400" b="1" dirty="0"/>
                  <a:t>	a.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≅∠</m:t>
                    </m:r>
                    <m:r>
                      <a:rPr lang="en-US" sz="2400" b="1" i="1">
                        <a:latin typeface="Cambria Math"/>
                      </a:rPr>
                      <m:t>𝑨</m:t>
                    </m:r>
                  </m:oMath>
                </a14:m>
                <a:endParaRPr lang="en-US" sz="2400" b="1" dirty="0"/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 </a:t>
                </a:r>
                <a:endParaRPr lang="en-US" sz="2400" b="1" dirty="0" smtClean="0"/>
              </a:p>
              <a:p>
                <a:endParaRPr lang="en-US" sz="2400" b="1" dirty="0"/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	b.  If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𝑷𝑸</m:t>
                        </m:r>
                      </m:e>
                    </m:acc>
                    <m:r>
                      <a:rPr lang="en-US" sz="2400" b="1" i="1">
                        <a:latin typeface="Cambria Math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𝑱𝑮</m:t>
                        </m:r>
                      </m:e>
                    </m:acc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𝑱𝑮</m:t>
                        </m:r>
                      </m:e>
                    </m:acc>
                    <m:r>
                      <a:rPr lang="en-US" sz="2400" b="1" i="1">
                        <a:latin typeface="Cambria Math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𝑿𝒀</m:t>
                        </m:r>
                      </m:e>
                    </m:acc>
                  </m:oMath>
                </a14:m>
                <a:r>
                  <a:rPr lang="en-US" sz="2400" b="1" dirty="0"/>
                  <a:t>, then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𝑷𝑸</m:t>
                        </m:r>
                      </m:e>
                    </m:acc>
                    <m:r>
                      <a:rPr lang="en-US" sz="2400" b="1" i="1">
                        <a:latin typeface="Cambria Math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𝑿𝒀</m:t>
                        </m:r>
                      </m:e>
                    </m:acc>
                  </m:oMath>
                </a14:m>
                <a:endParaRPr lang="en-US" sz="2400" b="1" dirty="0"/>
              </a:p>
              <a:p>
                <a:endParaRPr lang="en-US" sz="2400" b="1" dirty="0"/>
              </a:p>
            </p:txBody>
          </p:sp>
        </mc:Choice>
        <mc:Fallback xmlns="">
          <p:sp>
            <p:nvSpPr>
              <p:cNvPr id="7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275" y="1118170"/>
                <a:ext cx="8001000" cy="3417089"/>
              </a:xfrm>
              <a:prstGeom prst="rect">
                <a:avLst/>
              </a:prstGeom>
              <a:blipFill rotWithShape="1">
                <a:blip r:embed="rId2"/>
                <a:stretch>
                  <a:fillRect l="-1142" t="-124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34975" y="2668248"/>
            <a:ext cx="82296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solidFill>
                  <a:srgbClr val="00539D"/>
                </a:solidFill>
                <a:cs typeface="+mn-cs"/>
              </a:rPr>
              <a:t>	</a:t>
            </a:r>
            <a:r>
              <a:rPr lang="en-US" sz="2400" i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Reflexive property of congruence (1 item)</a:t>
            </a:r>
            <a:endParaRPr lang="en-US" sz="2400" i="1" dirty="0">
              <a:solidFill>
                <a:srgbClr val="FF99FF"/>
              </a:solidFill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34975" y="4981957"/>
            <a:ext cx="82296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solidFill>
                  <a:srgbClr val="00539D"/>
                </a:solidFill>
                <a:cs typeface="+mn-cs"/>
              </a:rPr>
              <a:t>	</a:t>
            </a:r>
            <a:r>
              <a:rPr lang="en-US" sz="2400" i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Transitive property of congruence (3 items)</a:t>
            </a:r>
            <a:endParaRPr lang="en-US" sz="2400" i="1" dirty="0">
              <a:solidFill>
                <a:srgbClr val="FF99FF"/>
              </a:solidFill>
              <a:cs typeface="+mn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 advAuto="0"/>
      <p:bldP spid="9" grpId="0" build="p" autoUpdateAnimBg="0"/>
      <p:bldP spid="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561975" y="1049908"/>
                <a:ext cx="8001000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Write a two-column proof for the Reflexive Property of Angle Congruence.</a:t>
                </a:r>
              </a:p>
              <a:p>
                <a:r>
                  <a:rPr lang="en-US" sz="2400" b="1" dirty="0"/>
                  <a:t>	Given: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𝑨</m:t>
                    </m:r>
                  </m:oMath>
                </a14:m>
                <a:endParaRPr lang="en-US" sz="2400" b="1" dirty="0"/>
              </a:p>
              <a:p>
                <a:r>
                  <a:rPr lang="en-US" sz="2400" b="1" dirty="0"/>
                  <a:t>	Prove: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≅∠</m:t>
                    </m:r>
                    <m:r>
                      <a:rPr lang="en-US" sz="2400" b="1" i="1">
                        <a:latin typeface="Cambria Math"/>
                      </a:rPr>
                      <m:t>𝑨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6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1975" y="1049908"/>
                <a:ext cx="8001000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142" t="-2713" b="-81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465" y="1832803"/>
            <a:ext cx="1753870" cy="786765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69"/>
              </p:ext>
            </p:extLst>
          </p:nvPr>
        </p:nvGraphicFramePr>
        <p:xfrm>
          <a:off x="640080" y="3286760"/>
          <a:ext cx="718947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7540"/>
                <a:gridCol w="40119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196215" y="2726229"/>
            <a:ext cx="7248563" cy="2351102"/>
            <a:chOff x="196215" y="2726229"/>
            <a:chExt cx="7248563" cy="2351102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96215" y="2726229"/>
              <a:ext cx="2028680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712913" indent="-1368425">
                <a:lnSpc>
                  <a:spcPct val="90000"/>
                </a:lnSpc>
                <a:spcBef>
                  <a:spcPct val="20000"/>
                </a:spcBef>
                <a:buClr>
                  <a:srgbClr val="FFFFFF"/>
                </a:buClr>
                <a:tabLst>
                  <a:tab pos="1943100" algn="l"/>
                </a:tabLst>
                <a:defRPr/>
              </a:pPr>
              <a:r>
                <a:rPr lang="en-US" sz="2400" b="1" dirty="0">
                  <a:solidFill>
                    <a:srgbClr val="FFFF00"/>
                  </a:solidFill>
                  <a:cs typeface="+mn-cs"/>
                </a:rPr>
                <a:t>Answer:</a:t>
              </a:r>
              <a:r>
                <a:rPr lang="en-US" sz="2400" b="1" dirty="0">
                  <a:cs typeface="+mn-cs"/>
                </a:rPr>
                <a:t>	</a:t>
              </a:r>
              <a:endParaRPr lang="en-US" sz="2400" dirty="0">
                <a:solidFill>
                  <a:srgbClr val="FF99FF"/>
                </a:solidFill>
                <a:cs typeface="+mn-cs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913375" y="3646170"/>
              <a:ext cx="6531403" cy="14311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b="1" dirty="0" smtClean="0">
                  <a:solidFill>
                    <a:srgbClr val="C00000"/>
                  </a:solidFill>
                  <a:sym typeface="Symbol"/>
                </a:rPr>
                <a:t>       A                                                  Given</a:t>
              </a:r>
            </a:p>
            <a:p>
              <a:pPr>
                <a:spcAft>
                  <a:spcPts val="600"/>
                </a:spcAft>
              </a:pPr>
              <a:r>
                <a:rPr lang="en-US" b="1" dirty="0" err="1" smtClean="0">
                  <a:solidFill>
                    <a:srgbClr val="C00000"/>
                  </a:solidFill>
                  <a:sym typeface="Symbol"/>
                </a:rPr>
                <a:t>m</a:t>
              </a:r>
              <a:r>
                <a:rPr lang="en-US" b="1" dirty="0" err="1">
                  <a:solidFill>
                    <a:srgbClr val="C00000"/>
                  </a:solidFill>
                  <a:sym typeface="Symbol"/>
                </a:rPr>
                <a:t>A</a:t>
              </a:r>
              <a:r>
                <a:rPr lang="en-US" b="1" dirty="0">
                  <a:solidFill>
                    <a:srgbClr val="C00000"/>
                  </a:solidFill>
                  <a:sym typeface="Symbol"/>
                </a:rPr>
                <a:t> </a:t>
              </a:r>
              <a:r>
                <a:rPr lang="en-US" b="1" dirty="0" smtClean="0">
                  <a:solidFill>
                    <a:srgbClr val="C00000"/>
                  </a:solidFill>
                  <a:sym typeface="Symbol"/>
                </a:rPr>
                <a:t>= </a:t>
              </a:r>
              <a:r>
                <a:rPr lang="en-US" b="1" dirty="0" err="1" smtClean="0">
                  <a:solidFill>
                    <a:srgbClr val="C00000"/>
                  </a:solidFill>
                  <a:sym typeface="Symbol"/>
                </a:rPr>
                <a:t>m</a:t>
              </a:r>
              <a:r>
                <a:rPr lang="en-US" b="1" dirty="0" err="1">
                  <a:solidFill>
                    <a:srgbClr val="C00000"/>
                  </a:solidFill>
                  <a:sym typeface="Symbol"/>
                </a:rPr>
                <a:t>A</a:t>
              </a:r>
              <a:r>
                <a:rPr lang="en-US" b="1" dirty="0">
                  <a:solidFill>
                    <a:srgbClr val="C00000"/>
                  </a:solidFill>
                  <a:sym typeface="Symbol"/>
                </a:rPr>
                <a:t> </a:t>
              </a:r>
              <a:r>
                <a:rPr lang="en-US" b="1" dirty="0" smtClean="0">
                  <a:solidFill>
                    <a:srgbClr val="C00000"/>
                  </a:solidFill>
                  <a:sym typeface="Symbol"/>
                </a:rPr>
                <a:t>                          Reflexive Property of Equality</a:t>
              </a:r>
            </a:p>
            <a:p>
              <a:pPr>
                <a:spcAft>
                  <a:spcPts val="600"/>
                </a:spcAft>
              </a:pPr>
              <a:r>
                <a:rPr lang="en-US" b="1" dirty="0" smtClean="0">
                  <a:solidFill>
                    <a:srgbClr val="C00000"/>
                  </a:solidFill>
                  <a:sym typeface="Symbol"/>
                </a:rPr>
                <a:t>   </a:t>
              </a:r>
              <a:r>
                <a:rPr lang="en-US" b="1" dirty="0">
                  <a:solidFill>
                    <a:srgbClr val="C00000"/>
                  </a:solidFill>
                  <a:sym typeface="Symbol"/>
                </a:rPr>
                <a:t>A </a:t>
              </a:r>
              <a:r>
                <a:rPr lang="en-US" b="1" dirty="0" smtClean="0">
                  <a:solidFill>
                    <a:srgbClr val="C00000"/>
                  </a:solidFill>
                  <a:sym typeface="Symbol"/>
                </a:rPr>
                <a:t> </a:t>
              </a:r>
              <a:r>
                <a:rPr lang="en-US" b="1" dirty="0">
                  <a:solidFill>
                    <a:srgbClr val="C00000"/>
                  </a:solidFill>
                  <a:sym typeface="Symbol"/>
                </a:rPr>
                <a:t>A                     </a:t>
              </a:r>
              <a:r>
                <a:rPr lang="en-US" b="1" dirty="0" smtClean="0">
                  <a:solidFill>
                    <a:srgbClr val="C00000"/>
                  </a:solidFill>
                  <a:sym typeface="Symbol"/>
                </a:rPr>
                <a:t>          Congruence </a:t>
              </a:r>
              <a:r>
                <a:rPr lang="en-US" b="1" dirty="0" err="1" smtClean="0">
                  <a:solidFill>
                    <a:srgbClr val="C00000"/>
                  </a:solidFill>
                  <a:sym typeface="Symbol"/>
                </a:rPr>
                <a:t>Dfn</a:t>
              </a:r>
              <a:endParaRPr lang="en-US" b="1" dirty="0">
                <a:solidFill>
                  <a:srgbClr val="C00000"/>
                </a:solidFill>
                <a:sym typeface="Symbol"/>
              </a:endParaRPr>
            </a:p>
            <a:p>
              <a:pPr>
                <a:spcAft>
                  <a:spcPts val="600"/>
                </a:spcAft>
              </a:pPr>
              <a:endParaRPr lang="en-US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277091" y="1048327"/>
                <a:ext cx="5505450" cy="12450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Write a two-column proof.</a:t>
                </a:r>
              </a:p>
              <a:p>
                <a:r>
                  <a:rPr lang="en-US" sz="2400" b="1" dirty="0"/>
                  <a:t>	Given: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𝑴𝑷</m:t>
                        </m:r>
                      </m:e>
                    </m:acc>
                  </m:oMath>
                </a14:m>
                <a:r>
                  <a:rPr lang="en-US" sz="2400" b="1" dirty="0"/>
                  <a:t> bisects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𝑳𝑴𝑵</m:t>
                    </m:r>
                  </m:oMath>
                </a14:m>
                <a:r>
                  <a:rPr lang="en-US" sz="2400" b="1" dirty="0"/>
                  <a:t>.</a:t>
                </a:r>
              </a:p>
              <a:p>
                <a:r>
                  <a:rPr lang="en-US" sz="2400" b="1" dirty="0"/>
                  <a:t>	Prove: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𝟐</m:t>
                    </m:r>
                    <m:d>
                      <m:dPr>
                        <m:ctrlPr>
                          <a:rPr lang="en-US" sz="24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𝒎</m:t>
                        </m:r>
                        <m:r>
                          <a:rPr lang="en-US" sz="2400" b="1" i="1">
                            <a:latin typeface="Cambria Math"/>
                          </a:rPr>
                          <m:t>∠</m:t>
                        </m:r>
                        <m:r>
                          <a:rPr lang="en-US" sz="2400" b="1" i="1">
                            <a:latin typeface="Cambria Math"/>
                          </a:rPr>
                          <m:t>𝑳𝑴𝑷</m:t>
                        </m:r>
                      </m:e>
                    </m:d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𝑳𝑴𝑵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091" y="1048327"/>
                <a:ext cx="5505450" cy="1245084"/>
              </a:xfrm>
              <a:prstGeom prst="rect">
                <a:avLst/>
              </a:prstGeom>
              <a:blipFill rotWithShape="1">
                <a:blip r:embed="rId2"/>
                <a:stretch>
                  <a:fillRect l="-1659" t="-3431" b="-1078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363" y="1048327"/>
            <a:ext cx="1286510" cy="140779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311214"/>
              </p:ext>
            </p:extLst>
          </p:nvPr>
        </p:nvGraphicFramePr>
        <p:xfrm>
          <a:off x="640080" y="3286760"/>
          <a:ext cx="809244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0554"/>
                <a:gridCol w="288188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277091" y="2641088"/>
            <a:ext cx="8737023" cy="3164970"/>
            <a:chOff x="277091" y="2641088"/>
            <a:chExt cx="8737023" cy="3164970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277091" y="2641088"/>
              <a:ext cx="8737023" cy="424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712913" indent="-1368425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FFFFFF"/>
                </a:buClr>
              </a:pPr>
              <a:r>
                <a:rPr lang="en-US" altLang="en-US" sz="2400" b="1" dirty="0">
                  <a:solidFill>
                    <a:srgbClr val="FFFF00"/>
                  </a:solidFill>
                </a:rPr>
                <a:t>Answer:</a:t>
              </a:r>
              <a:r>
                <a:rPr lang="en-US" altLang="en-US" sz="2400" b="1" dirty="0"/>
                <a:t>	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651510" y="3633412"/>
                  <a:ext cx="8224174" cy="21726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𝑴𝑷</m:t>
                          </m:r>
                        </m:e>
                      </m:acc>
                    </m:oMath>
                  </a14:m>
                  <a:r>
                    <a:rPr lang="en-US" b="1" dirty="0">
                      <a:solidFill>
                        <a:srgbClr val="C00000"/>
                      </a:solidFill>
                    </a:rPr>
                    <a:t> bisects </a:t>
                  </a:r>
                  <a14:m>
                    <m:oMath xmlns:m="http://schemas.openxmlformats.org/officeDocument/2006/math"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𝑳𝑴𝑵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</m:oMath>
                  </a14:m>
                  <a:r>
                    <a:rPr lang="en-US" b="1" dirty="0" smtClean="0">
                      <a:solidFill>
                        <a:srgbClr val="C00000"/>
                      </a:solidFill>
                    </a:rPr>
                    <a:t>                                                   Given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LMP  PMN                                                          Angle bisector </a:t>
                  </a:r>
                  <a:r>
                    <a:rPr lang="en-US" b="1" dirty="0" err="1" smtClean="0">
                      <a:solidFill>
                        <a:srgbClr val="C00000"/>
                      </a:solidFill>
                      <a:sym typeface="Symbol"/>
                    </a:rPr>
                    <a:t>Dfn</a:t>
                  </a:r>
                  <a:endParaRPr lang="en-US" b="1" dirty="0" smtClean="0">
                    <a:solidFill>
                      <a:srgbClr val="C00000"/>
                    </a:solidFill>
                    <a:sym typeface="Symbol"/>
                  </a:endParaRPr>
                </a:p>
                <a:p>
                  <a:pPr>
                    <a:spcAft>
                      <a:spcPts val="600"/>
                    </a:spcAft>
                  </a:pPr>
                  <a:r>
                    <a:rPr lang="en-US" b="1" dirty="0" err="1" smtClean="0">
                      <a:solidFill>
                        <a:srgbClr val="C00000"/>
                      </a:solidFill>
                      <a:sym typeface="Symbol"/>
                    </a:rPr>
                    <a:t>m</a:t>
                  </a:r>
                  <a:r>
                    <a:rPr lang="en-US" b="1" dirty="0" err="1">
                      <a:solidFill>
                        <a:srgbClr val="C00000"/>
                      </a:solidFill>
                      <a:sym typeface="Symbol"/>
                    </a:rPr>
                    <a:t>LMP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 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= </a:t>
                  </a:r>
                  <a:r>
                    <a:rPr lang="en-US" b="1" dirty="0" err="1" smtClean="0">
                      <a:solidFill>
                        <a:srgbClr val="C00000"/>
                      </a:solidFill>
                      <a:sym typeface="Symbol"/>
                    </a:rPr>
                    <a:t>m</a:t>
                  </a:r>
                  <a:r>
                    <a:rPr lang="en-US" b="1" dirty="0" err="1">
                      <a:solidFill>
                        <a:srgbClr val="C00000"/>
                      </a:solidFill>
                      <a:sym typeface="Symbol"/>
                    </a:rPr>
                    <a:t>PMN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                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                                   Congruence </a:t>
                  </a:r>
                  <a:r>
                    <a:rPr lang="en-US" b="1" dirty="0" err="1" smtClean="0">
                      <a:solidFill>
                        <a:srgbClr val="C00000"/>
                      </a:solidFill>
                      <a:sym typeface="Symbol"/>
                    </a:rPr>
                    <a:t>Dfn</a:t>
                  </a:r>
                  <a:endParaRPr lang="en-US" b="1" dirty="0" smtClean="0">
                    <a:solidFill>
                      <a:srgbClr val="C00000"/>
                    </a:solidFill>
                    <a:sym typeface="Symbol"/>
                  </a:endParaRPr>
                </a:p>
                <a:p>
                  <a:pPr>
                    <a:spcAft>
                      <a:spcPts val="600"/>
                    </a:spcAft>
                  </a:pPr>
                  <a:r>
                    <a:rPr lang="en-US" b="1" dirty="0" err="1">
                      <a:solidFill>
                        <a:srgbClr val="C00000"/>
                      </a:solidFill>
                      <a:sym typeface="Symbol"/>
                    </a:rPr>
                    <a:t>mLMP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 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 + </a:t>
                  </a:r>
                  <a:r>
                    <a:rPr lang="en-US" b="1" dirty="0" err="1" smtClean="0">
                      <a:solidFill>
                        <a:srgbClr val="C00000"/>
                      </a:solidFill>
                      <a:sym typeface="Symbol"/>
                    </a:rPr>
                    <a:t>m</a:t>
                  </a:r>
                  <a:r>
                    <a:rPr lang="en-US" b="1" dirty="0" err="1">
                      <a:solidFill>
                        <a:srgbClr val="C00000"/>
                      </a:solidFill>
                      <a:sym typeface="Symbol"/>
                    </a:rPr>
                    <a:t>LMP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 = </a:t>
                  </a:r>
                  <a:r>
                    <a:rPr lang="en-US" b="1" dirty="0" err="1">
                      <a:solidFill>
                        <a:srgbClr val="C00000"/>
                      </a:solidFill>
                      <a:sym typeface="Symbol"/>
                    </a:rPr>
                    <a:t>mLMP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 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+ </a:t>
                  </a:r>
                  <a:r>
                    <a:rPr lang="en-US" b="1" dirty="0" err="1" smtClean="0">
                      <a:solidFill>
                        <a:srgbClr val="C00000"/>
                      </a:solidFill>
                      <a:sym typeface="Symbol"/>
                    </a:rPr>
                    <a:t>m</a:t>
                  </a:r>
                  <a:r>
                    <a:rPr lang="en-US" b="1" dirty="0" err="1">
                      <a:solidFill>
                        <a:srgbClr val="C00000"/>
                      </a:solidFill>
                      <a:sym typeface="Symbol"/>
                    </a:rPr>
                    <a:t>PMN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        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        Addition POE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2(</a:t>
                  </a:r>
                  <a:r>
                    <a:rPr lang="en-US" b="1" dirty="0" err="1" smtClean="0">
                      <a:solidFill>
                        <a:srgbClr val="C00000"/>
                      </a:solidFill>
                      <a:sym typeface="Symbol"/>
                    </a:rPr>
                    <a:t>mLMP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) = </a:t>
                  </a:r>
                  <a:r>
                    <a:rPr lang="en-US" b="1" dirty="0" err="1" smtClean="0">
                      <a:solidFill>
                        <a:srgbClr val="C00000"/>
                      </a:solidFill>
                      <a:sym typeface="Symbol"/>
                    </a:rPr>
                    <a:t>mLMN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                                               Angle Addition Postulate</a:t>
                  </a:r>
                  <a:endParaRPr lang="en-US" b="1" dirty="0">
                    <a:solidFill>
                      <a:srgbClr val="C00000"/>
                    </a:solidFill>
                    <a:sym typeface="Symbol"/>
                  </a:endParaRPr>
                </a:p>
                <a:p>
                  <a:pPr>
                    <a:spcAft>
                      <a:spcPts val="600"/>
                    </a:spcAft>
                  </a:pP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510" y="3633412"/>
                  <a:ext cx="8224174" cy="217264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5597240"/>
            <a:ext cx="8542338" cy="989012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Start </a:t>
            </a:r>
            <a:r>
              <a:rPr lang="en-US" altLang="en-US" sz="2400" b="1" dirty="0" smtClean="0"/>
              <a:t>Geometric </a:t>
            </a:r>
            <a:r>
              <a:rPr lang="en-US" altLang="en-US" sz="2400" b="1" dirty="0" smtClean="0"/>
              <a:t>Proof Worksheet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44" y="817816"/>
            <a:ext cx="8045715" cy="47469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2-5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/>
            <a:r>
              <a:rPr lang="en-US" b="1" dirty="0"/>
              <a:t>Proving Statements about Segments and Angles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Opening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Key Concept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62000"/>
            <a:ext cx="9199563" cy="6076633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0802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</a:t>
            </a:r>
            <a:r>
              <a:rPr lang="en-US" sz="2800" b="1" dirty="0" smtClean="0">
                <a:effectLst>
                  <a:outerShdw blurRad="38100" dist="38100" dir="2700000" algn="tl">
                    <a:srgbClr val="336699"/>
                  </a:outerShdw>
                </a:effectLst>
              </a:rPr>
              <a:t>Section </a:t>
            </a:r>
            <a:r>
              <a:rPr lang="en-US" sz="2800" b="1" dirty="0" smtClean="0">
                <a:effectLst>
                  <a:outerShdw blurRad="38100" dist="38100" dir="2700000" algn="tl">
                    <a:srgbClr val="336699"/>
                  </a:outerShdw>
                </a:effectLst>
              </a:rPr>
              <a:t>4</a:t>
            </a:r>
            <a:endParaRPr lang="en-US" sz="2800" b="1" dirty="0">
              <a:effectLst>
                <a:outerShdw blurRad="38100" dist="38100" dir="2700000" algn="tl">
                  <a:srgbClr val="336699"/>
                </a:outerShdw>
              </a:effectLst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white">
          <a:xfrm>
            <a:off x="1652588" y="641635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cs typeface="Arial" charset="0"/>
                <a:sym typeface="Symbol" pitchFamily="18" charset="2"/>
              </a:rPr>
              <a:t>What algebraic steps are followed by a “simplify” step?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sym typeface="Symbol" pitchFamily="18" charset="2"/>
              </a:rPr>
              <a:t>Match the following properties (to the equal signs involved):</a:t>
            </a:r>
            <a:br>
              <a:rPr lang="en-US" sz="2000" b="1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/>
            </a:r>
            <a:br>
              <a:rPr lang="en-US" sz="2000" b="1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>Reflexive                                             A = B, B = C, A = C</a:t>
            </a:r>
            <a:br>
              <a:rPr lang="en-US" sz="2000" b="1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/>
            </a:r>
            <a:br>
              <a:rPr lang="en-US" sz="2000" b="1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>Symmetric                                          A = B, B = A</a:t>
            </a:r>
            <a:br>
              <a:rPr lang="en-US" sz="2000" b="1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/>
            </a:r>
            <a:br>
              <a:rPr lang="en-US" sz="2000" b="1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>Transitive                                            A = A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sym typeface="Symbol" pitchFamily="18" charset="2"/>
              </a:rPr>
              <a:t>First step in a two-column proof: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sym typeface="Symbol" pitchFamily="18" charset="2"/>
              </a:rPr>
              <a:t>Last step in a proof:</a:t>
            </a: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</p:txBody>
      </p:sp>
      <p:sp>
        <p:nvSpPr>
          <p:cNvPr id="4107" name="Text Box 82"/>
          <p:cNvSpPr txBox="1">
            <a:spLocks noChangeArrowheads="1"/>
          </p:cNvSpPr>
          <p:nvPr/>
        </p:nvSpPr>
        <p:spPr bwMode="auto">
          <a:xfrm>
            <a:off x="850457" y="1281633"/>
            <a:ext cx="55292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Addition, Subtraction, Multiplication or Division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5" name="Text Box 82"/>
          <p:cNvSpPr txBox="1">
            <a:spLocks noChangeArrowheads="1"/>
          </p:cNvSpPr>
          <p:nvPr/>
        </p:nvSpPr>
        <p:spPr bwMode="auto">
          <a:xfrm>
            <a:off x="4980497" y="4154373"/>
            <a:ext cx="17636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List the givens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6" name="Text Box 82"/>
          <p:cNvSpPr txBox="1">
            <a:spLocks noChangeArrowheads="1"/>
          </p:cNvSpPr>
          <p:nvPr/>
        </p:nvSpPr>
        <p:spPr bwMode="auto">
          <a:xfrm>
            <a:off x="3369273" y="5049723"/>
            <a:ext cx="3541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What you are trying to prove!!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114550" y="2548890"/>
            <a:ext cx="2686050" cy="125142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114550" y="2548890"/>
            <a:ext cx="2686050" cy="115443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198370" y="3126105"/>
            <a:ext cx="2686050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54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Write </a:t>
            </a:r>
            <a:r>
              <a:rPr lang="en-US" sz="2800" b="1" dirty="0"/>
              <a:t>two-column </a:t>
            </a:r>
            <a:r>
              <a:rPr lang="en-US" sz="2800" b="1" dirty="0" smtClean="0"/>
              <a:t>proofs</a:t>
            </a:r>
          </a:p>
          <a:p>
            <a:endParaRPr lang="en-US" sz="2800" b="1" dirty="0"/>
          </a:p>
          <a:p>
            <a:r>
              <a:rPr lang="en-US" sz="2800" b="1" dirty="0" smtClean="0"/>
              <a:t>Name </a:t>
            </a:r>
            <a:r>
              <a:rPr lang="en-US" sz="2800" b="1" dirty="0"/>
              <a:t>and prove properties of congruence</a:t>
            </a:r>
          </a:p>
        </p:txBody>
      </p:sp>
    </p:spTree>
    <p:extLst>
      <p:ext uri="{BB962C8B-B14F-4D97-AF65-F5344CB8AC3E}">
        <p14:creationId xmlns:p14="http://schemas.microsoft.com/office/powerpoint/2010/main" val="22489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213" y="957263"/>
            <a:ext cx="8686800" cy="5637501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Axiom</a:t>
            </a:r>
            <a:r>
              <a:rPr lang="en-US" sz="2400" b="1" dirty="0" smtClean="0"/>
              <a:t> </a:t>
            </a:r>
            <a:r>
              <a:rPr lang="en-US" sz="2400" b="1" dirty="0"/>
              <a:t>– or a postulate, is a statement that describes a fundamental relationship between the basic terms of geometry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Postulate</a:t>
            </a:r>
            <a:r>
              <a:rPr lang="en-US" sz="2400" b="1" dirty="0" smtClean="0"/>
              <a:t> </a:t>
            </a:r>
            <a:r>
              <a:rPr lang="en-US" sz="2400" b="1" dirty="0"/>
              <a:t>– accepted as true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Proof</a:t>
            </a:r>
            <a:r>
              <a:rPr lang="en-US" sz="2400" b="1" dirty="0" smtClean="0"/>
              <a:t> </a:t>
            </a:r>
            <a:r>
              <a:rPr lang="en-US" sz="2400" b="1" dirty="0"/>
              <a:t>– a logical argument in which each statement you make is supported by a statement that is accepted as true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Theorem</a:t>
            </a:r>
            <a:r>
              <a:rPr lang="en-US" sz="2400" b="1" dirty="0" smtClean="0"/>
              <a:t> </a:t>
            </a:r>
            <a:r>
              <a:rPr lang="en-US" sz="2400" b="1" dirty="0"/>
              <a:t>– is a statement or conjecture that can be shown to be true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Two-column </a:t>
            </a:r>
            <a:r>
              <a:rPr lang="en-US" sz="2400" b="1" dirty="0">
                <a:solidFill>
                  <a:srgbClr val="FFFF00"/>
                </a:solidFill>
              </a:rPr>
              <a:t>proof </a:t>
            </a:r>
            <a:r>
              <a:rPr lang="en-US" sz="2400" b="1" dirty="0"/>
              <a:t>– has numbered statements and corresponding reasons that show an argument in a logical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1106690" y="5888179"/>
            <a:ext cx="6450673" cy="845127"/>
          </a:xfrm>
        </p:spPr>
        <p:txBody>
          <a:bodyPr/>
          <a:lstStyle/>
          <a:p>
            <a:r>
              <a:rPr lang="en-US" altLang="en-US" sz="2400" b="1" dirty="0" smtClean="0"/>
              <a:t>RST </a:t>
            </a:r>
            <a:r>
              <a:rPr lang="en-US" altLang="en-US" sz="2400" b="1" dirty="0" smtClean="0">
                <a:sym typeface="Wingdings" panose="05000000000000000000" pitchFamily="2" charset="2"/>
              </a:rPr>
              <a:t> 1, then 2, then 3 “items” involved</a:t>
            </a:r>
            <a:endParaRPr lang="en-US" altLang="en-US" sz="2400" b="1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59" y="1001377"/>
            <a:ext cx="6190476" cy="44523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07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514350" y="1020444"/>
            <a:ext cx="8229600" cy="5140326"/>
          </a:xfrm>
        </p:spPr>
        <p:txBody>
          <a:bodyPr/>
          <a:lstStyle/>
          <a:p>
            <a:r>
              <a:rPr lang="en-US" altLang="en-US" sz="2400" b="1" dirty="0" smtClean="0"/>
              <a:t>Important “things” to remember with segments</a:t>
            </a:r>
          </a:p>
          <a:p>
            <a:pPr lvl="1"/>
            <a:r>
              <a:rPr lang="en-US" altLang="en-US" sz="2000" b="1" dirty="0" smtClean="0"/>
              <a:t>Segment Addition Postulate (sum of parts = whole)</a:t>
            </a:r>
          </a:p>
          <a:p>
            <a:pPr lvl="1"/>
            <a:r>
              <a:rPr lang="en-US" altLang="en-US" sz="2000" b="1" dirty="0" smtClean="0"/>
              <a:t>Midpoints (divide segments into congruent halves)</a:t>
            </a:r>
          </a:p>
          <a:p>
            <a:pPr lvl="1"/>
            <a:endParaRPr lang="en-US" altLang="en-US" sz="2000" b="1" dirty="0" smtClean="0"/>
          </a:p>
          <a:p>
            <a:r>
              <a:rPr lang="en-US" altLang="en-US" sz="2400" b="1" dirty="0" smtClean="0"/>
              <a:t>Important “things” to remember with angles</a:t>
            </a:r>
          </a:p>
          <a:p>
            <a:pPr lvl="1"/>
            <a:r>
              <a:rPr lang="en-US" altLang="en-US" sz="2000" b="1" dirty="0" smtClean="0"/>
              <a:t>Supplementary – adds to 180</a:t>
            </a:r>
          </a:p>
          <a:p>
            <a:pPr lvl="1"/>
            <a:r>
              <a:rPr lang="en-US" altLang="en-US" sz="2000" b="1" dirty="0" smtClean="0"/>
              <a:t>Complementary – adds to 90</a:t>
            </a:r>
          </a:p>
          <a:p>
            <a:pPr lvl="1"/>
            <a:r>
              <a:rPr lang="en-US" altLang="en-US" sz="2000" b="1" dirty="0" smtClean="0"/>
              <a:t>Angle bisectors (cuts angles into congruent halves)</a:t>
            </a:r>
          </a:p>
          <a:p>
            <a:pPr lvl="1"/>
            <a:r>
              <a:rPr lang="en-US" altLang="en-US" sz="2000" b="1" dirty="0" smtClean="0"/>
              <a:t>Linear pairs are supplementary</a:t>
            </a:r>
          </a:p>
          <a:p>
            <a:pPr lvl="1"/>
            <a:r>
              <a:rPr lang="en-US" altLang="en-US" sz="2000" b="1" dirty="0" smtClean="0"/>
              <a:t>Vertical angles are congruent</a:t>
            </a:r>
          </a:p>
          <a:p>
            <a:pPr lvl="1"/>
            <a:endParaRPr lang="en-US" altLang="en-US" sz="2000" b="1" dirty="0" smtClean="0"/>
          </a:p>
          <a:p>
            <a:r>
              <a:rPr lang="en-US" altLang="en-US" sz="2400" b="1" dirty="0" smtClean="0"/>
              <a:t>Use congruence definition to go back and froth from </a:t>
            </a:r>
            <a:r>
              <a:rPr lang="en-US" altLang="en-US" sz="2400" b="1" dirty="0" smtClean="0">
                <a:sym typeface="Symbol"/>
              </a:rPr>
              <a:t> to = or = to </a:t>
            </a:r>
            <a:endParaRPr lang="en-US" alt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8792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783"/>
              <p:cNvSpPr>
                <a:spLocks noChangeArrowheads="1"/>
              </p:cNvSpPr>
              <p:nvPr/>
            </p:nvSpPr>
            <p:spPr bwMode="auto">
              <a:xfrm>
                <a:off x="211259" y="1032309"/>
                <a:ext cx="7705725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Write a two-column proof.</a:t>
                </a:r>
              </a:p>
              <a:p>
                <a:r>
                  <a:rPr lang="en-US" sz="2400" b="1" dirty="0" smtClean="0">
                    <a:solidFill>
                      <a:srgbClr val="FFFF00"/>
                    </a:solidFill>
                  </a:rPr>
                  <a:t>Given</a:t>
                </a:r>
                <a:r>
                  <a:rPr lang="en-US" sz="2400" b="1" dirty="0">
                    <a:solidFill>
                      <a:srgbClr val="FFFF00"/>
                    </a:solidFill>
                  </a:rPr>
                  <a:t>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</m:oMath>
                </a14:m>
                <a:r>
                  <a:rPr lang="en-US" sz="2400" b="1" dirty="0"/>
                  <a:t> is supplementary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endParaRPr lang="en-US" sz="2400" b="1" dirty="0"/>
              </a:p>
              <a:p>
                <a:r>
                  <a:rPr lang="en-US" sz="2400" b="1" dirty="0"/>
                  <a:t>            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</m:oMath>
                </a14:m>
                <a:r>
                  <a:rPr lang="en-US" sz="2400" b="1" dirty="0"/>
                  <a:t> is supplementary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endParaRPr lang="en-US" sz="2400" b="1" dirty="0"/>
              </a:p>
              <a:p>
                <a:r>
                  <a:rPr lang="en-US" sz="2400" b="1" dirty="0">
                    <a:solidFill>
                      <a:srgbClr val="FFFF00"/>
                    </a:solidFill>
                  </a:rPr>
                  <a:t>Prove: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≅∠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5" name="Rectangle 7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1259" y="1032309"/>
                <a:ext cx="7705725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266" t="-2713" b="-81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481" y="1032306"/>
            <a:ext cx="3514725" cy="108585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794673"/>
              </p:ext>
            </p:extLst>
          </p:nvPr>
        </p:nvGraphicFramePr>
        <p:xfrm>
          <a:off x="640080" y="3606800"/>
          <a:ext cx="718947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7540"/>
                <a:gridCol w="40119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211259" y="2985222"/>
            <a:ext cx="8229600" cy="2723438"/>
            <a:chOff x="211259" y="2985222"/>
            <a:chExt cx="8229600" cy="2723438"/>
          </a:xfrm>
        </p:grpSpPr>
        <p:sp>
          <p:nvSpPr>
            <p:cNvPr id="6" name="Rectangle 784"/>
            <p:cNvSpPr>
              <a:spLocks noChangeArrowheads="1"/>
            </p:cNvSpPr>
            <p:nvPr/>
          </p:nvSpPr>
          <p:spPr bwMode="auto">
            <a:xfrm>
              <a:off x="211259" y="2985222"/>
              <a:ext cx="8229600" cy="1237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1712913" indent="-1368425">
                <a:lnSpc>
                  <a:spcPct val="90000"/>
                </a:lnSpc>
                <a:spcBef>
                  <a:spcPct val="20000"/>
                </a:spcBef>
                <a:buClr>
                  <a:srgbClr val="FFFFFF"/>
                </a:buClr>
                <a:tabLst>
                  <a:tab pos="1943100" algn="l"/>
                </a:tabLst>
                <a:defRPr/>
              </a:pPr>
              <a:r>
                <a:rPr lang="en-US" sz="2400" b="1" dirty="0">
                  <a:solidFill>
                    <a:srgbClr val="FFFF00"/>
                  </a:solidFill>
                  <a:cs typeface="+mn-cs"/>
                </a:rPr>
                <a:t>Answer</a:t>
              </a:r>
              <a:r>
                <a:rPr lang="en-US" sz="2400" b="1" dirty="0" smtClean="0">
                  <a:solidFill>
                    <a:srgbClr val="FFFF00"/>
                  </a:solidFill>
                  <a:cs typeface="+mn-cs"/>
                </a:rPr>
                <a:t>:</a:t>
              </a:r>
            </a:p>
            <a:p>
              <a:pPr marL="1712913" indent="-1368425">
                <a:lnSpc>
                  <a:spcPct val="90000"/>
                </a:lnSpc>
                <a:spcBef>
                  <a:spcPct val="20000"/>
                </a:spcBef>
                <a:buClr>
                  <a:srgbClr val="FFFFFF"/>
                </a:buClr>
                <a:tabLst>
                  <a:tab pos="1943100" algn="l"/>
                </a:tabLst>
                <a:defRPr/>
              </a:pPr>
              <a:endParaRPr lang="en-US" sz="2400" b="1" dirty="0">
                <a:solidFill>
                  <a:srgbClr val="FFFF00"/>
                </a:solidFill>
                <a:cs typeface="+mn-cs"/>
              </a:endParaRPr>
            </a:p>
            <a:p>
              <a:pPr marL="1712913" indent="-1368425">
                <a:lnSpc>
                  <a:spcPct val="90000"/>
                </a:lnSpc>
                <a:spcBef>
                  <a:spcPct val="20000"/>
                </a:spcBef>
                <a:buClr>
                  <a:srgbClr val="FFFFFF"/>
                </a:buClr>
                <a:tabLst>
                  <a:tab pos="1943100" algn="l"/>
                </a:tabLst>
                <a:defRPr/>
              </a:pPr>
              <a:r>
                <a:rPr lang="en-US" sz="2400" b="1" dirty="0">
                  <a:cs typeface="+mn-cs"/>
                </a:rPr>
                <a:t>	</a:t>
              </a:r>
              <a:endParaRPr lang="en-US" sz="2400" dirty="0"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658283" y="4000500"/>
                  <a:ext cx="7055136" cy="17081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fontAlgn="auto">
                    <a:spcAft>
                      <a:spcPts val="600"/>
                    </a:spcAft>
                  </a:pP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𝟏</m:t>
                      </m:r>
                    </m:oMath>
                  </a14:m>
                  <a:r>
                    <a:rPr lang="en-US" b="1" dirty="0">
                      <a:solidFill>
                        <a:srgbClr val="C00000"/>
                      </a:solidFill>
                    </a:rPr>
                    <a:t> is supplementary to </a:t>
                  </a:r>
                  <a14:m>
                    <m:oMath xmlns:m="http://schemas.openxmlformats.org/officeDocument/2006/math"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                        </m:t>
                      </m:r>
                    </m:oMath>
                  </a14:m>
                  <a:r>
                    <a:rPr lang="en-US" b="1" dirty="0">
                      <a:solidFill>
                        <a:srgbClr val="C00000"/>
                      </a:solidFill>
                    </a:rPr>
                    <a:t>Given</a:t>
                  </a:r>
                  <a:endParaRPr lang="en-US" dirty="0">
                    <a:solidFill>
                      <a:srgbClr val="C00000"/>
                    </a:solidFill>
                  </a:endParaRPr>
                </a:p>
                <a:p>
                  <a:pPr fontAlgn="auto">
                    <a:spcAft>
                      <a:spcPts val="600"/>
                    </a:spcAft>
                  </a:pPr>
                  <a14:m>
                    <m:oMath xmlns:m="http://schemas.openxmlformats.org/officeDocument/2006/math"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𝟐</m:t>
                      </m:r>
                    </m:oMath>
                  </a14:m>
                  <a:r>
                    <a:rPr lang="en-US" b="1" dirty="0">
                      <a:solidFill>
                        <a:srgbClr val="C00000"/>
                      </a:solidFill>
                    </a:rPr>
                    <a:t> is supplementary to </a:t>
                  </a:r>
                  <a14:m>
                    <m:oMath xmlns:m="http://schemas.openxmlformats.org/officeDocument/2006/math"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                        </m:t>
                      </m:r>
                    </m:oMath>
                  </a14:m>
                  <a:r>
                    <a:rPr lang="en-US" b="1" dirty="0" smtClean="0">
                      <a:solidFill>
                        <a:srgbClr val="C00000"/>
                      </a:solidFill>
                    </a:rPr>
                    <a:t>Given</a:t>
                  </a:r>
                  <a:endParaRPr lang="en-US" dirty="0">
                    <a:solidFill>
                      <a:srgbClr val="C00000"/>
                    </a:solidFill>
                  </a:endParaRPr>
                </a:p>
                <a:p>
                  <a:pPr fontAlgn="auto">
                    <a:spcAft>
                      <a:spcPts val="600"/>
                    </a:spcAft>
                  </a:pPr>
                  <a14:m>
                    <m:oMath xmlns:m="http://schemas.openxmlformats.org/officeDocument/2006/math"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≅∠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                                                 </m:t>
                      </m:r>
                    </m:oMath>
                  </a14:m>
                  <a:r>
                    <a:rPr lang="en-US" b="1" dirty="0">
                      <a:solidFill>
                        <a:srgbClr val="C00000"/>
                      </a:solidFill>
                    </a:rPr>
                    <a:t>Angles supplementary to same </a:t>
                  </a:r>
                  <a:r>
                    <a:rPr lang="en-US" b="1" dirty="0" smtClean="0">
                      <a:solidFill>
                        <a:srgbClr val="C00000"/>
                      </a:solidFill>
                    </a:rPr>
                    <a:t/>
                  </a:r>
                  <a:br>
                    <a:rPr lang="en-US" b="1" dirty="0" smtClean="0">
                      <a:solidFill>
                        <a:srgbClr val="C00000"/>
                      </a:solidFill>
                    </a:rPr>
                  </a:br>
                  <a:r>
                    <a:rPr lang="en-US" b="1" dirty="0" smtClean="0">
                      <a:solidFill>
                        <a:srgbClr val="C00000"/>
                      </a:solidFill>
                    </a:rPr>
                    <a:t>                                                           angle </a:t>
                  </a:r>
                  <a:r>
                    <a:rPr lang="en-US" b="1" dirty="0">
                      <a:solidFill>
                        <a:srgbClr val="C00000"/>
                      </a:solidFill>
                    </a:rPr>
                    <a:t>are congruent</a:t>
                  </a:r>
                  <a:endParaRPr lang="en-US" dirty="0">
                    <a:solidFill>
                      <a:srgbClr val="C00000"/>
                    </a:solidFill>
                  </a:endParaRPr>
                </a:p>
                <a:p>
                  <a:pPr>
                    <a:spcAft>
                      <a:spcPts val="600"/>
                    </a:spcAft>
                  </a:pP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283" y="4000500"/>
                  <a:ext cx="7055136" cy="170816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17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3493</TotalTime>
  <Words>586</Words>
  <Application>Microsoft Office PowerPoint</Application>
  <PresentationFormat>On-screen Show (4:3)</PresentationFormat>
  <Paragraphs>123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Opening</vt:lpstr>
      <vt:lpstr>Lesson 2-5</vt:lpstr>
      <vt:lpstr>Lesson Outline</vt:lpstr>
      <vt:lpstr>PowerPoint Presentation</vt:lpstr>
      <vt:lpstr>Objectives</vt:lpstr>
      <vt:lpstr>Vocabulary</vt:lpstr>
      <vt:lpstr>Key Concept</vt:lpstr>
      <vt:lpstr>Key Concept</vt:lpstr>
      <vt:lpstr>Example 1</vt:lpstr>
      <vt:lpstr>Example 1 extended</vt:lpstr>
      <vt:lpstr>Example 2</vt:lpstr>
      <vt:lpstr>Example 3</vt:lpstr>
      <vt:lpstr>Example 4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68</cp:revision>
  <dcterms:created xsi:type="dcterms:W3CDTF">2008-02-18T23:02:07Z</dcterms:created>
  <dcterms:modified xsi:type="dcterms:W3CDTF">2018-08-18T22:43:52Z</dcterms:modified>
</cp:coreProperties>
</file>