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7" r:id="rId2"/>
    <p:sldId id="283" r:id="rId3"/>
    <p:sldId id="281" r:id="rId4"/>
    <p:sldId id="375" r:id="rId5"/>
    <p:sldId id="371" r:id="rId6"/>
    <p:sldId id="282" r:id="rId7"/>
    <p:sldId id="368" r:id="rId8"/>
    <p:sldId id="372" r:id="rId9"/>
    <p:sldId id="370" r:id="rId10"/>
    <p:sldId id="346" r:id="rId11"/>
    <p:sldId id="348" r:id="rId12"/>
    <p:sldId id="349" r:id="rId13"/>
    <p:sldId id="352" r:id="rId14"/>
    <p:sldId id="373" r:id="rId15"/>
    <p:sldId id="295" r:id="rId16"/>
    <p:sldId id="3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99CC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1889C69-3A64-4600-A995-9BA50A36C15C}" type="datetimeFigureOut">
              <a:rPr lang="en-US"/>
              <a:pPr>
                <a:defRPr/>
              </a:pPr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240484-A1E8-4076-AC45-0D5881B7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77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8092-3FEB-4E4A-9AD5-062C4D61A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9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2A8CF-0644-4C12-B7F8-BB98FC8E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6BFB-3A22-46D0-98B2-9B200CD45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9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4C36-8CBD-4B48-979D-D296E9134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3563-EDDF-4BB7-BDBD-40E8781B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7E28-88F6-4832-843C-008CC71A5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6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3986-5C7B-45FB-8D35-09864BE8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8263-7111-44AE-A8ED-263800AF8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5895-0AFF-4AD6-B763-FDB638747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F08B7-1033-450C-B5F4-EC35C9D0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FA648-5FD6-4FC0-A079-23AF7F0A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1E353B7-2916-4E41-A853-EA56394E4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400" b="1" dirty="0"/>
              <a:t> 9x + 6 =  10x – </a:t>
            </a:r>
            <a:r>
              <a:rPr lang="en-US" sz="2400" b="1" dirty="0" smtClean="0"/>
              <a:t>3</a:t>
            </a:r>
          </a:p>
          <a:p>
            <a:pPr marL="457200" lvl="0" indent="-457200">
              <a:buFont typeface="+mj-lt"/>
              <a:buAutoNum type="arabicPeriod"/>
            </a:pPr>
            <a:endParaRPr lang="en-US" sz="2400" b="1" dirty="0"/>
          </a:p>
          <a:p>
            <a:pPr marL="457200" lvl="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lvl="0" indent="-457200">
              <a:buFont typeface="+mj-lt"/>
              <a:buAutoNum type="arabicPeriod"/>
            </a:pP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 6y </a:t>
            </a:r>
            <a:r>
              <a:rPr lang="en-US" sz="2400" b="1" dirty="0"/>
              <a:t>= 5y + </a:t>
            </a:r>
            <a:r>
              <a:rPr lang="en-US" sz="2400" b="1" dirty="0" smtClean="0"/>
              <a:t>35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 </a:t>
            </a:r>
            <a:r>
              <a:rPr lang="en-US" sz="2400" b="1" dirty="0" smtClean="0"/>
              <a:t>9x </a:t>
            </a:r>
            <a:r>
              <a:rPr lang="en-US" sz="2400" b="1" dirty="0"/>
              <a:t>+ 5 = 5(x – 3</a:t>
            </a:r>
            <a:r>
              <a:rPr lang="en-US" sz="2400" b="1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b="1" dirty="0"/>
              <a:t> 17 y + 18 = 15y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b="1" dirty="0"/>
          </a:p>
          <a:p>
            <a:pPr marL="457200" indent="-457200">
              <a:buFont typeface="+mj-lt"/>
              <a:buAutoNum type="arabicPeriod" startAt="4"/>
            </a:pPr>
            <a:endParaRPr lang="en-US" sz="2400" b="1" dirty="0" smtClean="0"/>
          </a:p>
          <a:p>
            <a:pPr marL="457200" indent="-457200">
              <a:buFont typeface="+mj-lt"/>
              <a:buAutoNum type="arabicPeriod" startAt="4"/>
            </a:pPr>
            <a:endParaRPr lang="en-US" sz="2400" b="1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b="1" dirty="0"/>
              <a:t> 14x – 44 = 20x – 2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400" b="1" dirty="0"/>
          </a:p>
          <a:p>
            <a:pPr marL="457200" indent="-457200">
              <a:buFont typeface="+mj-lt"/>
              <a:buAutoNum type="arabicPeriod" startAt="4"/>
            </a:pPr>
            <a:endParaRPr lang="en-US" sz="2400" b="1" dirty="0" smtClean="0"/>
          </a:p>
          <a:p>
            <a:pPr marL="457200" indent="-457200">
              <a:buFont typeface="+mj-lt"/>
              <a:buAutoNum type="arabicPeriod" startAt="4"/>
            </a:pPr>
            <a:endParaRPr lang="en-US" sz="2400" b="1" dirty="0"/>
          </a:p>
          <a:p>
            <a:pPr marL="457200" indent="-457200">
              <a:buFont typeface="+mj-lt"/>
              <a:buAutoNum type="arabicPeriod" startAt="4"/>
            </a:pPr>
            <a:r>
              <a:rPr lang="en-US" sz="2400" b="1" dirty="0"/>
              <a:t> 7x – 1 = 13x + 41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211258" y="1032309"/>
                <a:ext cx="8641797" cy="12010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 smtClean="0"/>
                  <a:t>Use </a:t>
                </a:r>
                <a:r>
                  <a:rPr lang="en-US" sz="2400" b="1" dirty="0"/>
                  <a:t>the given flowchart proof to write a two-column proof.</a:t>
                </a:r>
              </a:p>
              <a:p>
                <a:r>
                  <a:rPr lang="en-US" sz="2400" b="1" dirty="0"/>
                  <a:t>	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𝑨𝑩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⊥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𝑨𝑫</m:t>
                        </m:r>
                      </m:e>
                    </m:acc>
                    <m:r>
                      <a:rPr lang="en-US" sz="2400" b="1" i="1">
                        <a:latin typeface="Cambria Math"/>
                      </a:rPr>
                      <m:t>⊥</m:t>
                    </m:r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𝑫𝑪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r>
                  <a:rPr lang="en-US" sz="2400" b="1" dirty="0"/>
                  <a:t>	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𝑫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258" y="1032309"/>
                <a:ext cx="8641797" cy="1201098"/>
              </a:xfrm>
              <a:prstGeom prst="rect">
                <a:avLst/>
              </a:prstGeom>
              <a:blipFill rotWithShape="1">
                <a:blip r:embed="rId2"/>
                <a:stretch>
                  <a:fillRect l="-1129" t="-3553" r="-988" b="-111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852545" y="1632858"/>
            <a:ext cx="1701165" cy="10852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8620" y="2320691"/>
                <a:ext cx="4572000" cy="24909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b="1" i="1">
                              <a:latin typeface="Cambria Math"/>
                            </a:rPr>
                          </m:ctrlPr>
                        </m:borderBoxPr>
                        <m:e>
                          <m:acc>
                            <m:accPr>
                              <m:chr m:val="̅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𝑨𝑩</m:t>
                              </m:r>
                            </m:e>
                          </m:acc>
                          <m:r>
                            <a:rPr lang="en-US" b="1" i="1">
                              <a:latin typeface="Cambria Math"/>
                            </a:rPr>
                            <m:t>⊥</m:t>
                          </m:r>
                          <m:acc>
                            <m:accPr>
                              <m:chr m:val="̅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𝑩𝑪</m:t>
                              </m:r>
                            </m:e>
                          </m:acc>
                          <m:r>
                            <a:rPr lang="en-US" b="1">
                              <a:latin typeface="Cambria Math"/>
                            </a:rPr>
                            <m:t>, </m:t>
                          </m:r>
                          <m:acc>
                            <m:accPr>
                              <m:chr m:val="̅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𝑨𝑫</m:t>
                              </m:r>
                            </m:e>
                          </m:acc>
                          <m:r>
                            <a:rPr lang="en-US" b="1" i="1">
                              <a:latin typeface="Cambria Math"/>
                            </a:rPr>
                            <m:t>⊥</m:t>
                          </m:r>
                          <m:acc>
                            <m:accPr>
                              <m:chr m:val="̅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𝑫𝑪</m:t>
                              </m:r>
                            </m:e>
                          </m:acc>
                        </m:e>
                      </m:borderBox>
                    </m:oMath>
                  </m:oMathPara>
                </a14:m>
                <a:endParaRPr lang="en-US" b="1" dirty="0"/>
              </a:p>
              <a:p>
                <a:r>
                  <a:rPr lang="en-US" b="1" dirty="0"/>
                  <a:t>                               Given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↓</m:t>
                      </m:r>
                    </m:oMath>
                  </m:oMathPara>
                </a14:m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b="1" i="1">
                              <a:latin typeface="Cambria Math"/>
                            </a:rPr>
                          </m:ctrlPr>
                        </m:borderBoxPr>
                        <m:e>
                          <m:r>
                            <a:rPr lang="en-US" b="1" i="1">
                              <a:latin typeface="Cambria Math"/>
                            </a:rPr>
                            <m:t>∠</m:t>
                          </m:r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  <m:r>
                            <a:rPr lang="en-US" b="1"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latin typeface="Cambria Math"/>
                            </a:rPr>
                            <m:t>𝒂𝒏𝒅</m:t>
                          </m:r>
                          <m:r>
                            <a:rPr lang="en-US" b="1" i="1">
                              <a:latin typeface="Cambria Math"/>
                            </a:rPr>
                            <m:t> ∠</m:t>
                          </m:r>
                          <m:r>
                            <a:rPr lang="en-US" b="1" i="1">
                              <a:latin typeface="Cambria Math"/>
                            </a:rPr>
                            <m:t>𝑫</m:t>
                          </m:r>
                          <m:r>
                            <a:rPr lang="en-US" b="1" i="1"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latin typeface="Cambria Math"/>
                            </a:rPr>
                            <m:t>𝐚𝐫𝐞</m:t>
                          </m:r>
                          <m:r>
                            <a:rPr lang="en-US" b="1"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latin typeface="Cambria Math"/>
                            </a:rPr>
                            <m:t>𝐫𝐢𝐠𝐡𝐭</m:t>
                          </m:r>
                          <m:r>
                            <a:rPr lang="en-US" b="1"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latin typeface="Cambria Math"/>
                            </a:rPr>
                            <m:t>𝒂𝒏𝒈𝒍𝒆𝒔</m:t>
                          </m:r>
                        </m:e>
                      </m:borderBox>
                    </m:oMath>
                  </m:oMathPara>
                </a14:m>
                <a:endParaRPr lang="en-US" b="1" dirty="0"/>
              </a:p>
              <a:p>
                <a:r>
                  <a:rPr lang="en-US" b="1" dirty="0"/>
                  <a:t>                    Definition of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⊥</m:t>
                    </m:r>
                  </m:oMath>
                </a14:m>
                <a:r>
                  <a:rPr lang="en-US" b="1" dirty="0"/>
                  <a:t> lines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↓</m:t>
                      </m:r>
                    </m:oMath>
                  </m:oMathPara>
                </a14:m>
                <a:endParaRPr lang="en-US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en-US" b="1" i="1">
                              <a:latin typeface="Cambria Math"/>
                            </a:rPr>
                          </m:ctrlPr>
                        </m:borderBoxPr>
                        <m:e>
                          <m:r>
                            <a:rPr lang="en-US" b="1" i="1">
                              <a:latin typeface="Cambria Math"/>
                            </a:rPr>
                            <m:t>∠</m:t>
                          </m:r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  <m:r>
                            <a:rPr lang="en-US" b="1" i="1">
                              <a:latin typeface="Cambria Math"/>
                            </a:rPr>
                            <m:t>≅∠</m:t>
                          </m:r>
                          <m:r>
                            <a:rPr lang="en-US" b="1" i="1">
                              <a:latin typeface="Cambria Math"/>
                            </a:rPr>
                            <m:t>𝑫</m:t>
                          </m:r>
                        </m:e>
                      </m:borderBox>
                    </m:oMath>
                  </m:oMathPara>
                </a14:m>
                <a:endParaRPr lang="en-US" b="1" dirty="0"/>
              </a:p>
              <a:p>
                <a:r>
                  <a:rPr lang="en-US" b="1" dirty="0"/>
                  <a:t>          All right angles are congruent.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" y="2320691"/>
                <a:ext cx="4572000" cy="2490938"/>
              </a:xfrm>
              <a:prstGeom prst="rect">
                <a:avLst/>
              </a:prstGeom>
              <a:blipFill rotWithShape="1">
                <a:blip r:embed="rId4"/>
                <a:stretch>
                  <a:fillRect b="-3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69462"/>
              </p:ext>
            </p:extLst>
          </p:nvPr>
        </p:nvGraphicFramePr>
        <p:xfrm>
          <a:off x="605790" y="4883150"/>
          <a:ext cx="80581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/>
                <a:gridCol w="40290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154430" y="4300364"/>
            <a:ext cx="6195060" cy="2366891"/>
            <a:chOff x="1154430" y="4300364"/>
            <a:chExt cx="6195060" cy="2366891"/>
          </a:xfrm>
        </p:grpSpPr>
        <p:sp>
          <p:nvSpPr>
            <p:cNvPr id="6" name="Rectangle 784"/>
            <p:cNvSpPr>
              <a:spLocks noChangeArrowheads="1"/>
            </p:cNvSpPr>
            <p:nvPr/>
          </p:nvSpPr>
          <p:spPr bwMode="auto">
            <a:xfrm>
              <a:off x="5229029" y="4300364"/>
              <a:ext cx="2120461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</a:t>
              </a:r>
              <a:r>
                <a:rPr lang="en-US" sz="2400" b="1" dirty="0" smtClean="0">
                  <a:solidFill>
                    <a:srgbClr val="FFFF00"/>
                  </a:solidFill>
                  <a:cs typeface="+mn-cs"/>
                </a:rPr>
                <a:t>:</a:t>
              </a:r>
              <a:endParaRPr lang="en-US" sz="2400" dirty="0"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1154430" y="5234940"/>
                  <a:ext cx="6184129" cy="1432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b="1" i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acc>
                        <m:accPr>
                          <m:chr m:val="̅"/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𝑩𝑪</m:t>
                          </m:r>
                        </m:e>
                      </m:acc>
                    </m:oMath>
                  </a14:m>
                  <a:r>
                    <a:rPr lang="en-US" b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                                    Given</a:t>
                  </a:r>
                </a:p>
                <a:p>
                  <a:pPr>
                    <a:spcAft>
                      <a:spcPts val="600"/>
                    </a:spcAft>
                  </a:pP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</m:t>
                          </m:r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</m:acc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acc>
                        <m:accPr>
                          <m:chr m:val="̅"/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𝑫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𝑪</m:t>
                          </m:r>
                        </m:e>
                      </m:acc>
                    </m:oMath>
                  </a14:m>
                  <a:r>
                    <a:rPr lang="en-US" b="1" dirty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                                    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                    </a:t>
                  </a:r>
                  <a:r>
                    <a:rPr lang="en-US" b="1" dirty="0">
                      <a:solidFill>
                        <a:srgbClr val="C00000"/>
                      </a:solidFill>
                      <a:sym typeface="Symbol"/>
                    </a:rPr>
                    <a:t>Given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B and D are right angles                    </a:t>
                  </a:r>
                  <a:r>
                    <a:rPr lang="en-US" b="1" dirty="0" err="1" smtClean="0">
                      <a:solidFill>
                        <a:srgbClr val="C00000"/>
                      </a:solidFill>
                      <a:sym typeface="Symbol"/>
                    </a:rPr>
                    <a:t>Dfn</a:t>
                  </a: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 of  lines</a:t>
                  </a:r>
                </a:p>
                <a:p>
                  <a:pPr>
                    <a:spcAft>
                      <a:spcPts val="600"/>
                    </a:spcAft>
                  </a:pPr>
                  <a:r>
                    <a:rPr lang="en-US" b="1" dirty="0" smtClean="0">
                      <a:solidFill>
                        <a:srgbClr val="C00000"/>
                      </a:solidFill>
                      <a:sym typeface="Symbol"/>
                    </a:rPr>
                    <a:t>B  D                                                  All right angles </a:t>
                  </a:r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4430" y="5234940"/>
                  <a:ext cx="6184129" cy="143231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788" t="-1702" b="-59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549275" y="1118170"/>
                <a:ext cx="8001000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 smtClean="0"/>
                  <a:t>Write </a:t>
                </a:r>
                <a:r>
                  <a:rPr lang="en-US" sz="2400" b="1" dirty="0"/>
                  <a:t>a flowchart proof.</a:t>
                </a:r>
              </a:p>
              <a:p>
                <a:r>
                  <a:rPr lang="en-US" sz="2400" b="1" dirty="0"/>
                  <a:t>	Given: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</m:oMath>
                </a14:m>
                <a:r>
                  <a:rPr lang="en-US" sz="2400" b="1" dirty="0"/>
                  <a:t> are supplementary.</a:t>
                </a:r>
              </a:p>
              <a:p>
                <a:r>
                  <a:rPr lang="en-US" sz="2400" b="1" dirty="0"/>
                  <a:t>	    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are supplementary.</a:t>
                </a:r>
              </a:p>
              <a:p>
                <a:r>
                  <a:rPr lang="en-US" sz="2400" b="1" dirty="0"/>
                  <a:t>	Prove: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275" y="1118170"/>
                <a:ext cx="800100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142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164407" y="2687830"/>
            <a:ext cx="1885950" cy="126682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20675" y="3529923"/>
            <a:ext cx="6365875" cy="2528719"/>
            <a:chOff x="320675" y="3529923"/>
            <a:chExt cx="6365875" cy="2528719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20675" y="3529923"/>
              <a:ext cx="1931035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Answer:</a:t>
              </a:r>
              <a:r>
                <a:rPr lang="en-US" sz="2400" b="1" dirty="0">
                  <a:solidFill>
                    <a:srgbClr val="00539D"/>
                  </a:solidFill>
                  <a:cs typeface="+mn-cs"/>
                </a:rPr>
                <a:t>	</a:t>
              </a:r>
              <a:endParaRPr lang="en-US" sz="2400" i="1" dirty="0">
                <a:solidFill>
                  <a:srgbClr val="FF99FF"/>
                </a:solidFill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Flowchart: Alternate Process 1"/>
                <p:cNvSpPr/>
                <p:nvPr/>
              </p:nvSpPr>
              <p:spPr>
                <a:xfrm>
                  <a:off x="549275" y="4168735"/>
                  <a:ext cx="3909060" cy="715089"/>
                </a:xfrm>
                <a:prstGeom prst="flowChartAlternate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b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𝟐</m:t>
                      </m:r>
                    </m:oMath>
                  </a14:m>
                  <a:r>
                    <a:rPr lang="en-US" b="1" dirty="0">
                      <a:solidFill>
                        <a:schemeClr val="tx1"/>
                      </a:solidFill>
                    </a:rPr>
                    <a:t> are </a:t>
                  </a:r>
                  <a:r>
                    <a:rPr lang="en-US" b="1" dirty="0" smtClean="0">
                      <a:solidFill>
                        <a:schemeClr val="tx1"/>
                      </a:solidFill>
                    </a:rPr>
                    <a:t>supplementary.</a:t>
                  </a:r>
                </a:p>
                <a:p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b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∠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</m:oMath>
                  </a14:m>
                  <a:r>
                    <a:rPr lang="en-US" b="1" dirty="0">
                      <a:solidFill>
                        <a:schemeClr val="tx1"/>
                      </a:solidFill>
                    </a:rPr>
                    <a:t> are supplementary.</a:t>
                  </a:r>
                </a:p>
              </p:txBody>
            </p:sp>
          </mc:Choice>
          <mc:Fallback xmlns="">
            <p:sp>
              <p:nvSpPr>
                <p:cNvPr id="2" name="Flowchart: Alternate Process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275" y="4168735"/>
                  <a:ext cx="3909060" cy="715089"/>
                </a:xfrm>
                <a:prstGeom prst="flowChartAlternateProcess">
                  <a:avLst/>
                </a:prstGeom>
                <a:blipFill rotWithShape="1">
                  <a:blip r:embed="rId4"/>
                  <a:stretch>
                    <a:fillRect b="-661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4458970" y="4341613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Given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Flowchart: Alternate Process 7"/>
                <p:cNvSpPr/>
                <p:nvPr/>
              </p:nvSpPr>
              <p:spPr>
                <a:xfrm>
                  <a:off x="1801495" y="5531166"/>
                  <a:ext cx="1404620" cy="408623"/>
                </a:xfrm>
                <a:prstGeom prst="flowChartAlternate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/>
                          </a:rPr>
                          <m:t>∠</m:t>
                        </m:r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  <m:r>
                          <a:rPr lang="en-US" b="1" i="1">
                            <a:latin typeface="Cambria Math"/>
                          </a:rPr>
                          <m:t>≅∠</m:t>
                        </m:r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</m:oMath>
                    </m:oMathPara>
                  </a14:m>
                  <a:endParaRPr lang="en-US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Flowchart: Alternate Process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1495" y="5531166"/>
                  <a:ext cx="1404620" cy="408623"/>
                </a:xfrm>
                <a:prstGeom prst="flowChartAlternateProcess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3502660" y="5412311"/>
              <a:ext cx="31838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Angles supplementary to same angle are congruent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  <p:sp>
          <p:nvSpPr>
            <p:cNvPr id="4" name="Down Arrow 3"/>
            <p:cNvSpPr/>
            <p:nvPr/>
          </p:nvSpPr>
          <p:spPr>
            <a:xfrm>
              <a:off x="2382647" y="5001531"/>
              <a:ext cx="242316" cy="42561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561975" y="1049908"/>
                <a:ext cx="800100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 smtClean="0"/>
                  <a:t>Use </a:t>
                </a:r>
                <a:r>
                  <a:rPr lang="en-US" sz="2400" b="1" dirty="0"/>
                  <a:t>the diagram and the given angle measure to find the other three angle measures.</a:t>
                </a:r>
              </a:p>
              <a:p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𝟏𝟐𝟖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975" y="1049908"/>
                <a:ext cx="800100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142" t="-3553" r="-1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423429" y="3560620"/>
                <a:ext cx="7973032" cy="2049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 </a:t>
                </a:r>
                <a:endParaRPr lang="en-US" sz="2400" b="1" i="1" dirty="0" smtClean="0">
                  <a:latin typeface="Cambria Math"/>
                </a:endParaRPr>
              </a:p>
              <a:p>
                <a:pPr marL="346075" indent="-1588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defRPr/>
                </a:pPr>
                <a:endParaRPr lang="en-US" sz="2400" b="1" i="1" dirty="0" smtClean="0">
                  <a:latin typeface="Cambria Math"/>
                </a:endParaRPr>
              </a:p>
              <a:p>
                <a:pPr marL="346075" defTabSz="10255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defRPr/>
                </a:pPr>
                <a:r>
                  <a:rPr lang="en-US" sz="2400" b="1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𝟏𝟐𝟖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 smtClean="0"/>
                  <a:t>                             vertical angles</a:t>
                </a:r>
              </a:p>
              <a:p>
                <a:pPr marL="346075" defTabSz="10255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defRPr/>
                </a:pPr>
                <a:r>
                  <a:rPr lang="en-US" sz="2400" b="1" dirty="0" smtClean="0"/>
                  <a:t> 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𝟏𝟖𝟎</m:t>
                    </m:r>
                    <m:r>
                      <a:rPr lang="en-US" sz="2400" b="1" i="1" smtClean="0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𝟏𝟐𝟖</m:t>
                    </m:r>
                    <m:r>
                      <a:rPr lang="en-US" sz="2400" b="1" i="1" smtClean="0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𝟓𝟐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 smtClean="0"/>
                  <a:t>             linear pairs</a:t>
                </a:r>
                <a:endParaRPr lang="en-US" sz="2400" b="1" dirty="0"/>
              </a:p>
              <a:p>
                <a:pPr marL="346075" defTabSz="10255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defRPr/>
                </a:pPr>
                <a:r>
                  <a:rPr lang="en-US" sz="2400" b="1" dirty="0"/>
                  <a:t> </a:t>
                </a:r>
                <a:r>
                  <a:rPr lang="en-US" sz="2400" b="1" dirty="0" smtClean="0"/>
                  <a:t>       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 smtClean="0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𝟏𝟖𝟎</m:t>
                    </m:r>
                    <m:r>
                      <a:rPr lang="en-US" sz="2400" b="1" i="1" smtClean="0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𝟏𝟐𝟖</m:t>
                    </m:r>
                    <m:r>
                      <a:rPr lang="en-US" sz="2400" b="1" i="1" smtClean="0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𝟓𝟐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 smtClean="0"/>
                  <a:t>          vertical angles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429" y="3560620"/>
                <a:ext cx="7973032" cy="2049792"/>
              </a:xfrm>
              <a:prstGeom prst="rect">
                <a:avLst/>
              </a:prstGeom>
              <a:blipFill rotWithShape="1">
                <a:blip r:embed="rId3"/>
                <a:stretch>
                  <a:fillRect t="-3869" b="-625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76" y="1816476"/>
            <a:ext cx="2051685" cy="122999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77091" y="1048327"/>
                <a:ext cx="550545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Find 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091" y="1048327"/>
                <a:ext cx="550545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659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41162" y="3664733"/>
            <a:ext cx="477730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</a:t>
            </a:r>
            <a:endParaRPr lang="en-US" altLang="en-US" sz="2400" b="1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/>
              <a:t>101 = 4x – 3 (vertical </a:t>
            </a:r>
            <a:r>
              <a:rPr lang="en-US" altLang="en-US" sz="2400" b="1" dirty="0" smtClean="0">
                <a:sym typeface="Symbol"/>
              </a:rPr>
              <a:t>)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dirty="0"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104 = 4x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dirty="0"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ym typeface="Symbol"/>
              </a:rPr>
              <a:t>  26 = x</a:t>
            </a:r>
            <a:endParaRPr lang="en-US" altLang="en-US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397" y="946650"/>
            <a:ext cx="3609975" cy="30099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277091" y="1048327"/>
                <a:ext cx="550545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Write a paragraph proof.</a:t>
                </a:r>
              </a:p>
              <a:p>
                <a:r>
                  <a:rPr lang="en-US" sz="2400" b="1" dirty="0"/>
                  <a:t>	Given: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	Proof: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≅∠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091" y="1048327"/>
                <a:ext cx="550545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1659" t="-3553" b="-1116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77091" y="3361178"/>
            <a:ext cx="8737023" cy="2973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    </a:t>
            </a:r>
          </a:p>
          <a:p>
            <a:pPr marL="342900" indent="1588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Angle 1 is congruent to angle 4 because its given.  Angle 4 is congruent to angle 3 because they are vertical angles.  </a:t>
            </a:r>
          </a:p>
          <a:p>
            <a:pPr marL="342900" indent="1588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Angle 1 is congruent to angle 2 because they are vertical angles.  </a:t>
            </a:r>
          </a:p>
          <a:p>
            <a:pPr marL="342900" indent="1588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Angle 2 must be congruent to angle 3 because of the transitive property of congruence.</a:t>
            </a:r>
            <a:r>
              <a:rPr lang="en-US" altLang="en-US" sz="2400" b="1" dirty="0"/>
              <a:t>	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244417" y="1209848"/>
            <a:ext cx="2030730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650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81416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94860"/>
            <a:ext cx="8229600" cy="153130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Normally we do not see these types of proofs on the SOL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09" b="573"/>
          <a:stretch/>
        </p:blipFill>
        <p:spPr bwMode="auto">
          <a:xfrm>
            <a:off x="659931" y="1088801"/>
            <a:ext cx="7788726" cy="3242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8835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 &amp; Homework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" b="41319"/>
          <a:stretch/>
        </p:blipFill>
        <p:spPr bwMode="auto">
          <a:xfrm>
            <a:off x="739941" y="848768"/>
            <a:ext cx="7788726" cy="46571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4325" y="5711540"/>
            <a:ext cx="8542338" cy="9890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800" b="1" kern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kern="0" smtClean="0"/>
              <a:t>  </a:t>
            </a:r>
          </a:p>
          <a:p>
            <a:pPr lvl="1" eaLnBrk="1" hangingPunct="1"/>
            <a:r>
              <a:rPr lang="en-US" altLang="en-US" sz="2400" b="1" kern="0" smtClean="0"/>
              <a:t>Finish Geometry Proof worksheet</a:t>
            </a:r>
            <a:endParaRPr lang="en-US" altLang="en-US" sz="2400" b="1" kern="0" dirty="0"/>
          </a:p>
        </p:txBody>
      </p:sp>
    </p:spTree>
    <p:extLst>
      <p:ext uri="{BB962C8B-B14F-4D97-AF65-F5344CB8AC3E}">
        <p14:creationId xmlns:p14="http://schemas.microsoft.com/office/powerpoint/2010/main" val="316238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2-6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81545"/>
          </a:xfrm>
        </p:spPr>
        <p:txBody>
          <a:bodyPr/>
          <a:lstStyle/>
          <a:p>
            <a:pPr eaLnBrk="1" hangingPunct="1"/>
            <a:r>
              <a:rPr lang="en-US" b="1" dirty="0"/>
              <a:t>Proving Geometric Relationships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199563" cy="6076633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80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Section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5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1635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Why can we go from a </a:t>
            </a:r>
            <a:r>
              <a:rPr lang="en-US" sz="2000" b="1" dirty="0" smtClean="0">
                <a:cs typeface="Arial" charset="0"/>
                <a:sym typeface="Symbol"/>
              </a:rPr>
              <a:t> to an = (or vice-versa)?</a:t>
            </a: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are the first things usually listed in a proof?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What are used as reasons in proofs?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Match the following: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Complement                                         Equal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Congruent                                             Adds to 90</a:t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/>
            </a:r>
            <a:br>
              <a:rPr lang="en-US" sz="2000" b="1" dirty="0" smtClean="0">
                <a:sym typeface="Symbol" pitchFamily="18" charset="2"/>
              </a:rPr>
            </a:br>
            <a:r>
              <a:rPr lang="en-US" sz="2000" b="1" dirty="0" smtClean="0">
                <a:sym typeface="Symbol" pitchFamily="18" charset="2"/>
              </a:rPr>
              <a:t>Supplement                                           Adds to 180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850457" y="1281633"/>
            <a:ext cx="27254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Congruence definition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7" name="Text Box 82"/>
          <p:cNvSpPr txBox="1">
            <a:spLocks noChangeArrowheads="1"/>
          </p:cNvSpPr>
          <p:nvPr/>
        </p:nvSpPr>
        <p:spPr bwMode="auto">
          <a:xfrm>
            <a:off x="850457" y="2176983"/>
            <a:ext cx="13885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Any givens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8" name="Text Box 82"/>
          <p:cNvSpPr txBox="1">
            <a:spLocks noChangeArrowheads="1"/>
          </p:cNvSpPr>
          <p:nvPr/>
        </p:nvSpPr>
        <p:spPr bwMode="auto">
          <a:xfrm>
            <a:off x="850457" y="3038043"/>
            <a:ext cx="623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Givens, postulates, theorems, definitions and properties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23160" y="4343400"/>
            <a:ext cx="2606040" cy="577215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423160" y="4343400"/>
            <a:ext cx="2606040" cy="577215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423160" y="5497830"/>
            <a:ext cx="2606040" cy="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3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Write </a:t>
            </a:r>
            <a:r>
              <a:rPr lang="en-US" sz="2800" b="1" dirty="0"/>
              <a:t>flow-chart proofs to prove geometric </a:t>
            </a:r>
            <a:r>
              <a:rPr lang="en-US" sz="2800" b="1" dirty="0" smtClean="0"/>
              <a:t>relationships</a:t>
            </a:r>
          </a:p>
          <a:p>
            <a:endParaRPr lang="en-US" sz="2800" b="1" dirty="0"/>
          </a:p>
          <a:p>
            <a:r>
              <a:rPr lang="en-US" sz="2800" b="1" dirty="0" smtClean="0"/>
              <a:t>Write </a:t>
            </a:r>
            <a:r>
              <a:rPr lang="en-US" sz="2800" b="1" dirty="0"/>
              <a:t>paragraph proofs to prove geometric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248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7501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Flow or flowchart proof </a:t>
            </a:r>
            <a:r>
              <a:rPr lang="en-US" sz="2400" b="1" dirty="0"/>
              <a:t>– uses boxes and arrows to show the flow of a logical </a:t>
            </a:r>
            <a:r>
              <a:rPr lang="en-US" sz="2400" b="1" dirty="0" smtClean="0"/>
              <a:t>argument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Paragraph Proof </a:t>
            </a:r>
            <a:r>
              <a:rPr lang="en-US" sz="2400" b="1" dirty="0"/>
              <a:t>– statements and reasons of a proof are presented as sentences in a paragraph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1780613" y="3775074"/>
            <a:ext cx="5566410" cy="865506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A right angle measures 90°; </a:t>
            </a:r>
            <a:br>
              <a:rPr lang="en-US" altLang="en-US" sz="2400" b="1" dirty="0" smtClean="0">
                <a:solidFill>
                  <a:srgbClr val="FFFF00"/>
                </a:solidFill>
              </a:rPr>
            </a:br>
            <a:r>
              <a:rPr lang="en-US" altLang="en-US" sz="2400" b="1" dirty="0" smtClean="0">
                <a:solidFill>
                  <a:srgbClr val="FFFF00"/>
                </a:solidFill>
              </a:rPr>
              <a:t>so all right angles are congruent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892" y="1467108"/>
            <a:ext cx="5925853" cy="1781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2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4"/>
            <a:ext cx="8229600" cy="911226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Angles either complement or supplement to the same angle are congruent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102" y="950467"/>
            <a:ext cx="6342857" cy="4332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4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1346720" y="5657851"/>
            <a:ext cx="6450673" cy="904006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Linear pairs are supplementary</a:t>
            </a:r>
          </a:p>
          <a:p>
            <a:r>
              <a:rPr lang="en-US" altLang="en-US" sz="2400" b="1" dirty="0" smtClean="0">
                <a:solidFill>
                  <a:srgbClr val="FFFF00"/>
                </a:solidFill>
              </a:rPr>
              <a:t>Vertical angles are congruent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54" y="1128156"/>
            <a:ext cx="7268590" cy="4160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7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459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Opening</vt:lpstr>
      <vt:lpstr>Lesson 2-6</vt:lpstr>
      <vt:lpstr>Lesson Outline</vt:lpstr>
      <vt:lpstr>PowerPoint Presentation</vt:lpstr>
      <vt:lpstr>Objectives</vt:lpstr>
      <vt:lpstr>Vocabulary</vt:lpstr>
      <vt:lpstr>Key Concept</vt:lpstr>
      <vt:lpstr>Key Concept</vt:lpstr>
      <vt:lpstr>Key Concept</vt:lpstr>
      <vt:lpstr>Example 1</vt:lpstr>
      <vt:lpstr>Example 2</vt:lpstr>
      <vt:lpstr>Example 3</vt:lpstr>
      <vt:lpstr>Example 4</vt:lpstr>
      <vt:lpstr>Example 5</vt:lpstr>
      <vt:lpstr>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69</cp:revision>
  <dcterms:created xsi:type="dcterms:W3CDTF">2008-02-18T23:02:07Z</dcterms:created>
  <dcterms:modified xsi:type="dcterms:W3CDTF">2018-08-18T23:54:24Z</dcterms:modified>
</cp:coreProperties>
</file>