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5"/>
  </p:handoutMasterIdLst>
  <p:sldIdLst>
    <p:sldId id="283" r:id="rId2"/>
    <p:sldId id="314" r:id="rId3"/>
    <p:sldId id="281" r:id="rId4"/>
    <p:sldId id="282" r:id="rId5"/>
    <p:sldId id="296" r:id="rId6"/>
    <p:sldId id="297" r:id="rId7"/>
    <p:sldId id="298" r:id="rId8"/>
    <p:sldId id="299" r:id="rId9"/>
    <p:sldId id="300" r:id="rId10"/>
    <p:sldId id="301" r:id="rId11"/>
    <p:sldId id="295"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6699FF"/>
    <a:srgbClr val="FFFF00"/>
    <a:srgbClr val="66FF99"/>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50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BAFB255-EC68-4CB0-9E5F-D9CD34E5D7A7}" type="datetimeFigureOut">
              <a:rPr lang="en-US"/>
              <a:pPr>
                <a:defRPr/>
              </a:pPr>
              <a:t>8/18/2018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FC753ADE-8A48-47AA-9387-89D21ED3C207}" type="slidenum">
              <a:rPr lang="en-US"/>
              <a:pPr>
                <a:defRPr/>
              </a:pPr>
              <a:t>‹#›</a:t>
            </a:fld>
            <a:endParaRPr lang="en-US"/>
          </a:p>
        </p:txBody>
      </p:sp>
    </p:spTree>
    <p:extLst>
      <p:ext uri="{BB962C8B-B14F-4D97-AF65-F5344CB8AC3E}">
        <p14:creationId xmlns:p14="http://schemas.microsoft.com/office/powerpoint/2010/main" val="346471205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3553E15-3CB6-4EA4-9A1B-C9C882943247}" type="slidenum">
              <a:rPr lang="en-US"/>
              <a:pPr>
                <a:defRPr/>
              </a:pPr>
              <a:t>‹#›</a:t>
            </a:fld>
            <a:endParaRPr lang="en-US"/>
          </a:p>
        </p:txBody>
      </p:sp>
    </p:spTree>
    <p:extLst>
      <p:ext uri="{BB962C8B-B14F-4D97-AF65-F5344CB8AC3E}">
        <p14:creationId xmlns:p14="http://schemas.microsoft.com/office/powerpoint/2010/main" val="3956588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0E02FE8-17A1-41E7-BADE-F25B37921C4B}" type="slidenum">
              <a:rPr lang="en-US"/>
              <a:pPr>
                <a:defRPr/>
              </a:pPr>
              <a:t>‹#›</a:t>
            </a:fld>
            <a:endParaRPr lang="en-US"/>
          </a:p>
        </p:txBody>
      </p:sp>
    </p:spTree>
    <p:extLst>
      <p:ext uri="{BB962C8B-B14F-4D97-AF65-F5344CB8AC3E}">
        <p14:creationId xmlns:p14="http://schemas.microsoft.com/office/powerpoint/2010/main" val="462798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FC8BD0E-FF94-4751-AA7F-D7AE272CA21C}" type="slidenum">
              <a:rPr lang="en-US"/>
              <a:pPr>
                <a:defRPr/>
              </a:pPr>
              <a:t>‹#›</a:t>
            </a:fld>
            <a:endParaRPr lang="en-US"/>
          </a:p>
        </p:txBody>
      </p:sp>
    </p:spTree>
    <p:extLst>
      <p:ext uri="{BB962C8B-B14F-4D97-AF65-F5344CB8AC3E}">
        <p14:creationId xmlns:p14="http://schemas.microsoft.com/office/powerpoint/2010/main" val="661058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EA7CFE6-3119-4F06-92FC-3C9F5CB64E4B}" type="slidenum">
              <a:rPr lang="en-US"/>
              <a:pPr>
                <a:defRPr/>
              </a:pPr>
              <a:t>‹#›</a:t>
            </a:fld>
            <a:endParaRPr lang="en-US"/>
          </a:p>
        </p:txBody>
      </p:sp>
    </p:spTree>
    <p:extLst>
      <p:ext uri="{BB962C8B-B14F-4D97-AF65-F5344CB8AC3E}">
        <p14:creationId xmlns:p14="http://schemas.microsoft.com/office/powerpoint/2010/main" val="2642022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40CB54D-4AD3-4D6B-B2C0-63E90692A0F5}" type="slidenum">
              <a:rPr lang="en-US"/>
              <a:pPr>
                <a:defRPr/>
              </a:pPr>
              <a:t>‹#›</a:t>
            </a:fld>
            <a:endParaRPr lang="en-US"/>
          </a:p>
        </p:txBody>
      </p:sp>
    </p:spTree>
    <p:extLst>
      <p:ext uri="{BB962C8B-B14F-4D97-AF65-F5344CB8AC3E}">
        <p14:creationId xmlns:p14="http://schemas.microsoft.com/office/powerpoint/2010/main" val="871500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5F8551D-359A-4A6E-8436-C00B703EA461}" type="slidenum">
              <a:rPr lang="en-US"/>
              <a:pPr>
                <a:defRPr/>
              </a:pPr>
              <a:t>‹#›</a:t>
            </a:fld>
            <a:endParaRPr lang="en-US"/>
          </a:p>
        </p:txBody>
      </p:sp>
    </p:spTree>
    <p:extLst>
      <p:ext uri="{BB962C8B-B14F-4D97-AF65-F5344CB8AC3E}">
        <p14:creationId xmlns:p14="http://schemas.microsoft.com/office/powerpoint/2010/main" val="1438128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7237D87-DF0A-4498-82AD-8DFA24EA6E30}" type="slidenum">
              <a:rPr lang="en-US"/>
              <a:pPr>
                <a:defRPr/>
              </a:pPr>
              <a:t>‹#›</a:t>
            </a:fld>
            <a:endParaRPr lang="en-US"/>
          </a:p>
        </p:txBody>
      </p:sp>
    </p:spTree>
    <p:extLst>
      <p:ext uri="{BB962C8B-B14F-4D97-AF65-F5344CB8AC3E}">
        <p14:creationId xmlns:p14="http://schemas.microsoft.com/office/powerpoint/2010/main" val="1265983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5619E59-8001-45F8-9ED4-E6D1050C3D5D}" type="slidenum">
              <a:rPr lang="en-US"/>
              <a:pPr>
                <a:defRPr/>
              </a:pPr>
              <a:t>‹#›</a:t>
            </a:fld>
            <a:endParaRPr lang="en-US"/>
          </a:p>
        </p:txBody>
      </p:sp>
    </p:spTree>
    <p:extLst>
      <p:ext uri="{BB962C8B-B14F-4D97-AF65-F5344CB8AC3E}">
        <p14:creationId xmlns:p14="http://schemas.microsoft.com/office/powerpoint/2010/main" val="3740780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21E3B9E-BF83-466B-9666-8B879F99D785}" type="slidenum">
              <a:rPr lang="en-US"/>
              <a:pPr>
                <a:defRPr/>
              </a:pPr>
              <a:t>‹#›</a:t>
            </a:fld>
            <a:endParaRPr lang="en-US"/>
          </a:p>
        </p:txBody>
      </p:sp>
    </p:spTree>
    <p:extLst>
      <p:ext uri="{BB962C8B-B14F-4D97-AF65-F5344CB8AC3E}">
        <p14:creationId xmlns:p14="http://schemas.microsoft.com/office/powerpoint/2010/main" val="1453598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642B0F-3FE5-45E1-9DA9-C9514DA899EF}" type="slidenum">
              <a:rPr lang="en-US"/>
              <a:pPr>
                <a:defRPr/>
              </a:pPr>
              <a:t>‹#›</a:t>
            </a:fld>
            <a:endParaRPr lang="en-US"/>
          </a:p>
        </p:txBody>
      </p:sp>
    </p:spTree>
    <p:extLst>
      <p:ext uri="{BB962C8B-B14F-4D97-AF65-F5344CB8AC3E}">
        <p14:creationId xmlns:p14="http://schemas.microsoft.com/office/powerpoint/2010/main" val="1840735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D0D242E-6F46-4EA8-93EB-E43699CB86DA}" type="slidenum">
              <a:rPr lang="en-US"/>
              <a:pPr>
                <a:defRPr/>
              </a:pPr>
              <a:t>‹#›</a:t>
            </a:fld>
            <a:endParaRPr lang="en-US"/>
          </a:p>
        </p:txBody>
      </p:sp>
    </p:spTree>
    <p:extLst>
      <p:ext uri="{BB962C8B-B14F-4D97-AF65-F5344CB8AC3E}">
        <p14:creationId xmlns:p14="http://schemas.microsoft.com/office/powerpoint/2010/main" val="3184900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0CFEA5A-6B80-423E-A48C-E8686ECD86C5}"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altLang="en-US" b="1" smtClean="0"/>
              <a:t>Lesson 2-R</a:t>
            </a:r>
          </a:p>
        </p:txBody>
      </p:sp>
      <p:sp>
        <p:nvSpPr>
          <p:cNvPr id="2051" name="Rectangle 3"/>
          <p:cNvSpPr>
            <a:spLocks noGrp="1" noChangeArrowheads="1"/>
          </p:cNvSpPr>
          <p:nvPr>
            <p:ph type="subTitle" idx="1"/>
          </p:nvPr>
        </p:nvSpPr>
        <p:spPr>
          <a:xfrm>
            <a:off x="1371600" y="3886200"/>
            <a:ext cx="6400800" cy="1020763"/>
          </a:xfrm>
        </p:spPr>
        <p:txBody>
          <a:bodyPr/>
          <a:lstStyle/>
          <a:p>
            <a:pPr eaLnBrk="1" hangingPunct="1"/>
            <a:r>
              <a:rPr lang="en-US" altLang="en-US" b="1" smtClean="0"/>
              <a:t>Chapter 2 Review</a:t>
            </a:r>
            <a:endParaRPr lang="el-GR" alt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74613"/>
            <a:ext cx="8229600" cy="839787"/>
          </a:xfrm>
        </p:spPr>
        <p:txBody>
          <a:bodyPr/>
          <a:lstStyle/>
          <a:p>
            <a:r>
              <a:rPr lang="en-US" altLang="en-US" sz="3600" b="1" smtClean="0"/>
              <a:t>Proofs</a:t>
            </a:r>
          </a:p>
        </p:txBody>
      </p:sp>
      <p:sp>
        <p:nvSpPr>
          <p:cNvPr id="10243" name="Content Placeholder 2"/>
          <p:cNvSpPr>
            <a:spLocks noGrp="1"/>
          </p:cNvSpPr>
          <p:nvPr>
            <p:ph idx="1"/>
          </p:nvPr>
        </p:nvSpPr>
        <p:spPr>
          <a:xfrm>
            <a:off x="234950" y="811213"/>
            <a:ext cx="8604250" cy="5772150"/>
          </a:xfrm>
        </p:spPr>
        <p:txBody>
          <a:bodyPr/>
          <a:lstStyle/>
          <a:p>
            <a:r>
              <a:rPr lang="en-US" altLang="en-US" sz="2800" b="1" smtClean="0">
                <a:solidFill>
                  <a:srgbClr val="FFFF00"/>
                </a:solidFill>
              </a:rPr>
              <a:t>Algebraic</a:t>
            </a:r>
          </a:p>
          <a:p>
            <a:pPr lvl="1"/>
            <a:r>
              <a:rPr lang="en-US" altLang="en-US" sz="2400" b="1" smtClean="0"/>
              <a:t>Properties of Equality:</a:t>
            </a:r>
            <a:br>
              <a:rPr lang="en-US" altLang="en-US" sz="2400" b="1" smtClean="0"/>
            </a:br>
            <a:r>
              <a:rPr lang="en-US" altLang="en-US" sz="2400" b="1" smtClean="0"/>
              <a:t>Addition / Subtraction         Multiplication / Division</a:t>
            </a:r>
            <a:br>
              <a:rPr lang="en-US" altLang="en-US" sz="2400" b="1" smtClean="0"/>
            </a:br>
            <a:r>
              <a:rPr lang="en-US" altLang="en-US" sz="2400" b="1" smtClean="0"/>
              <a:t>Distributive                           Transitive (a=b, b=c, a=c)</a:t>
            </a:r>
            <a:br>
              <a:rPr lang="en-US" altLang="en-US" sz="2400" b="1" smtClean="0"/>
            </a:br>
            <a:r>
              <a:rPr lang="en-US" altLang="en-US" sz="2400" b="1" smtClean="0"/>
              <a:t>Symmetric  (y=x, x=y)          Reflexive (x=x)</a:t>
            </a:r>
          </a:p>
          <a:p>
            <a:endParaRPr lang="en-US" altLang="en-US" sz="1200" b="1" smtClean="0"/>
          </a:p>
          <a:p>
            <a:r>
              <a:rPr lang="en-US" altLang="en-US" sz="2800" b="1" smtClean="0">
                <a:solidFill>
                  <a:srgbClr val="FFFF00"/>
                </a:solidFill>
              </a:rPr>
              <a:t>Segment</a:t>
            </a:r>
          </a:p>
          <a:p>
            <a:pPr lvl="1"/>
            <a:r>
              <a:rPr lang="en-US" altLang="en-US" sz="2400" b="1" smtClean="0"/>
              <a:t>Congruence Definition  (= </a:t>
            </a:r>
            <a:r>
              <a:rPr lang="en-US" altLang="en-US" sz="2400" b="1" smtClean="0">
                <a:sym typeface="Wingdings" pitchFamily="2" charset="2"/>
              </a:rPr>
              <a:t> </a:t>
            </a:r>
            <a:r>
              <a:rPr lang="en-US" altLang="en-US" sz="2400" b="1" smtClean="0">
                <a:sym typeface="Symbol" pitchFamily="18" charset="2"/>
              </a:rPr>
              <a:t>       = </a:t>
            </a:r>
            <a:r>
              <a:rPr lang="en-US" altLang="en-US" sz="2400" b="1" smtClean="0">
                <a:sym typeface="Wingdings" pitchFamily="2" charset="2"/>
              </a:rPr>
              <a:t> </a:t>
            </a:r>
            <a:r>
              <a:rPr lang="en-US" altLang="en-US" sz="2400" b="1" smtClean="0">
                <a:sym typeface="Symbol" pitchFamily="18" charset="2"/>
              </a:rPr>
              <a:t> )</a:t>
            </a:r>
            <a:endParaRPr lang="en-US" altLang="en-US" sz="2400" b="1" smtClean="0"/>
          </a:p>
          <a:p>
            <a:pPr lvl="1"/>
            <a:r>
              <a:rPr lang="en-US" altLang="en-US" sz="2400" b="1" smtClean="0"/>
              <a:t>Segment Addition Postulate: </a:t>
            </a:r>
            <a:br>
              <a:rPr lang="en-US" altLang="en-US" sz="2400" b="1" smtClean="0"/>
            </a:br>
            <a:r>
              <a:rPr lang="en-US" altLang="en-US" sz="2400" b="1" smtClean="0">
                <a:solidFill>
                  <a:srgbClr val="FFC000"/>
                </a:solidFill>
              </a:rPr>
              <a:t>sum of parts is equal to the whole</a:t>
            </a:r>
          </a:p>
          <a:p>
            <a:endParaRPr lang="en-US" altLang="en-US" sz="1200" b="1" smtClean="0"/>
          </a:p>
          <a:p>
            <a:r>
              <a:rPr lang="en-US" altLang="en-US" sz="2800" b="1" smtClean="0">
                <a:solidFill>
                  <a:srgbClr val="FFFF00"/>
                </a:solidFill>
              </a:rPr>
              <a:t>Angle</a:t>
            </a:r>
          </a:p>
          <a:p>
            <a:pPr lvl="1"/>
            <a:r>
              <a:rPr lang="en-US" altLang="en-US" sz="2400" b="1" smtClean="0"/>
              <a:t>Vertical Angle Theorem (“X”) – </a:t>
            </a:r>
            <a:r>
              <a:rPr lang="en-US" altLang="en-US" sz="2400" b="1" smtClean="0">
                <a:solidFill>
                  <a:srgbClr val="FFC000"/>
                </a:solidFill>
              </a:rPr>
              <a:t>vertical angles are =</a:t>
            </a:r>
          </a:p>
          <a:p>
            <a:pPr lvl="1"/>
            <a:r>
              <a:rPr lang="en-US" altLang="en-US" sz="2400" b="1" smtClean="0"/>
              <a:t>Definition of Linear Pair (“Y”) – </a:t>
            </a:r>
            <a:r>
              <a:rPr lang="en-US" altLang="en-US" sz="2400" b="1" smtClean="0">
                <a:solidFill>
                  <a:srgbClr val="FFC000"/>
                </a:solidFill>
              </a:rPr>
              <a:t>add to 180</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69850"/>
            <a:ext cx="8229600" cy="906463"/>
          </a:xfrm>
        </p:spPr>
        <p:txBody>
          <a:bodyPr/>
          <a:lstStyle/>
          <a:p>
            <a:pPr eaLnBrk="1" hangingPunct="1"/>
            <a:r>
              <a:rPr lang="en-US" altLang="en-US" sz="3600" b="1" smtClean="0"/>
              <a:t>Summary &amp; Homework</a:t>
            </a:r>
          </a:p>
        </p:txBody>
      </p:sp>
      <p:sp>
        <p:nvSpPr>
          <p:cNvPr id="11267" name="Rectangle 3"/>
          <p:cNvSpPr>
            <a:spLocks noGrp="1" noChangeArrowheads="1"/>
          </p:cNvSpPr>
          <p:nvPr>
            <p:ph type="body" idx="1"/>
          </p:nvPr>
        </p:nvSpPr>
        <p:spPr>
          <a:xfrm>
            <a:off x="457200" y="1184275"/>
            <a:ext cx="8229600" cy="4941888"/>
          </a:xfrm>
        </p:spPr>
        <p:txBody>
          <a:bodyPr/>
          <a:lstStyle/>
          <a:p>
            <a:pPr eaLnBrk="1" hangingPunct="1"/>
            <a:r>
              <a:rPr lang="en-US" altLang="en-US" b="1" smtClean="0">
                <a:solidFill>
                  <a:srgbClr val="FFFF00"/>
                </a:solidFill>
              </a:rPr>
              <a:t>Summary:</a:t>
            </a:r>
          </a:p>
          <a:p>
            <a:pPr lvl="1" eaLnBrk="1" hangingPunct="1"/>
            <a:r>
              <a:rPr lang="en-US" altLang="en-US" b="1" smtClean="0"/>
              <a:t>Properties of equality and congruence can be applied to angle relationships </a:t>
            </a:r>
          </a:p>
          <a:p>
            <a:pPr lvl="1" eaLnBrk="1" hangingPunct="1"/>
            <a:endParaRPr lang="en-US" altLang="en-US" b="1" smtClean="0"/>
          </a:p>
          <a:p>
            <a:pPr eaLnBrk="1" hangingPunct="1"/>
            <a:r>
              <a:rPr lang="en-US" altLang="en-US" b="1" smtClean="0">
                <a:solidFill>
                  <a:srgbClr val="FFFF00"/>
                </a:solidFill>
              </a:rPr>
              <a:t>Homework:</a:t>
            </a:r>
            <a:r>
              <a:rPr lang="en-US" altLang="en-US" b="1" smtClean="0"/>
              <a:t>   </a:t>
            </a:r>
          </a:p>
          <a:p>
            <a:pPr lvl="1" eaLnBrk="1" hangingPunct="1"/>
            <a:r>
              <a:rPr lang="en-US" altLang="en-US" b="1" smtClean="0"/>
              <a:t>study for the chapter test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104775"/>
            <a:ext cx="8229600" cy="798513"/>
          </a:xfrm>
        </p:spPr>
        <p:txBody>
          <a:bodyPr/>
          <a:lstStyle/>
          <a:p>
            <a:r>
              <a:rPr lang="en-US" altLang="en-US" sz="3600" b="1" smtClean="0"/>
              <a:t>Sequences</a:t>
            </a:r>
          </a:p>
        </p:txBody>
      </p:sp>
      <p:sp>
        <p:nvSpPr>
          <p:cNvPr id="3075" name="Content Placeholder 2"/>
          <p:cNvSpPr>
            <a:spLocks noGrp="1"/>
          </p:cNvSpPr>
          <p:nvPr>
            <p:ph idx="1"/>
          </p:nvPr>
        </p:nvSpPr>
        <p:spPr>
          <a:xfrm>
            <a:off x="457200" y="1000125"/>
            <a:ext cx="8229600" cy="5126038"/>
          </a:xfrm>
        </p:spPr>
        <p:txBody>
          <a:bodyPr/>
          <a:lstStyle/>
          <a:p>
            <a:pPr>
              <a:defRPr/>
            </a:pPr>
            <a:r>
              <a:rPr lang="en-US" sz="2400" b="1" dirty="0" smtClean="0"/>
              <a:t>Use the difference between adjacent numbers to help determine the pattern.  </a:t>
            </a:r>
          </a:p>
          <a:p>
            <a:pPr>
              <a:defRPr/>
            </a:pPr>
            <a:endParaRPr lang="en-US" sz="2400" b="1" dirty="0" smtClean="0"/>
          </a:p>
          <a:p>
            <a:pPr>
              <a:defRPr/>
            </a:pPr>
            <a:r>
              <a:rPr lang="en-US" sz="2400" b="1" dirty="0" smtClean="0"/>
              <a:t>Use the pattern to predict the next number in the sequence.</a:t>
            </a:r>
          </a:p>
          <a:p>
            <a:pPr>
              <a:defRPr/>
            </a:pPr>
            <a:endParaRPr lang="en-US" sz="2400" b="1" dirty="0" smtClean="0"/>
          </a:p>
          <a:p>
            <a:pPr>
              <a:defRPr/>
            </a:pPr>
            <a:r>
              <a:rPr lang="en-US" sz="2400" b="1" dirty="0" smtClean="0"/>
              <a:t>If no apparent pattern, look at the numbers themselves to see if they are special (primes)</a:t>
            </a:r>
          </a:p>
          <a:p>
            <a:pPr>
              <a:defRPr/>
            </a:pPr>
            <a:endParaRPr lang="en-US" sz="2400" b="1" dirty="0" smtClean="0"/>
          </a:p>
          <a:p>
            <a:pPr marL="457200" indent="-457200">
              <a:buFontTx/>
              <a:buAutoNum type="arabicPeriod"/>
              <a:defRPr/>
            </a:pPr>
            <a:r>
              <a:rPr lang="en-US" sz="2400" b="1" dirty="0" smtClean="0"/>
              <a:t>1, -3, 5, -7, 9, ____             2.   100, 90, 70, 40, _____</a:t>
            </a:r>
          </a:p>
          <a:p>
            <a:pPr marL="457200" indent="-457200">
              <a:buFontTx/>
              <a:buNone/>
              <a:defRPr/>
            </a:pPr>
            <a:endParaRPr lang="en-US" sz="2400" b="1" dirty="0" smtClean="0"/>
          </a:p>
          <a:p>
            <a:pPr marL="457200" indent="-457200">
              <a:buFontTx/>
              <a:buNone/>
              <a:defRPr/>
            </a:pPr>
            <a:r>
              <a:rPr lang="en-US" sz="2400" b="1" dirty="0" smtClean="0"/>
              <a:t>3.   3, 6, 9, 12, _____               4.  100, 50, 25, 12.5, _____</a:t>
            </a:r>
          </a:p>
        </p:txBody>
      </p:sp>
      <p:sp>
        <p:nvSpPr>
          <p:cNvPr id="4" name="TextBox 3"/>
          <p:cNvSpPr txBox="1">
            <a:spLocks noChangeArrowheads="1"/>
          </p:cNvSpPr>
          <p:nvPr/>
        </p:nvSpPr>
        <p:spPr bwMode="auto">
          <a:xfrm>
            <a:off x="2914650" y="4686300"/>
            <a:ext cx="5413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-11</a:t>
            </a:r>
          </a:p>
        </p:txBody>
      </p:sp>
      <p:sp>
        <p:nvSpPr>
          <p:cNvPr id="5" name="TextBox 4"/>
          <p:cNvSpPr txBox="1">
            <a:spLocks noChangeArrowheads="1"/>
          </p:cNvSpPr>
          <p:nvPr/>
        </p:nvSpPr>
        <p:spPr bwMode="auto">
          <a:xfrm>
            <a:off x="7510463" y="4667250"/>
            <a:ext cx="3270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0</a:t>
            </a:r>
          </a:p>
        </p:txBody>
      </p:sp>
      <p:sp>
        <p:nvSpPr>
          <p:cNvPr id="6" name="TextBox 5"/>
          <p:cNvSpPr txBox="1">
            <a:spLocks noChangeArrowheads="1"/>
          </p:cNvSpPr>
          <p:nvPr/>
        </p:nvSpPr>
        <p:spPr bwMode="auto">
          <a:xfrm>
            <a:off x="2762250" y="5576888"/>
            <a:ext cx="469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15</a:t>
            </a:r>
          </a:p>
        </p:txBody>
      </p:sp>
      <p:sp>
        <p:nvSpPr>
          <p:cNvPr id="7" name="TextBox 6"/>
          <p:cNvSpPr txBox="1">
            <a:spLocks noChangeArrowheads="1"/>
          </p:cNvSpPr>
          <p:nvPr/>
        </p:nvSpPr>
        <p:spPr bwMode="auto">
          <a:xfrm>
            <a:off x="7715250" y="5600700"/>
            <a:ext cx="682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6.25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04775"/>
            <a:ext cx="8229600" cy="798513"/>
          </a:xfrm>
        </p:spPr>
        <p:txBody>
          <a:bodyPr/>
          <a:lstStyle/>
          <a:p>
            <a:r>
              <a:rPr lang="en-US" altLang="en-US" sz="3600" b="1" smtClean="0"/>
              <a:t>Venn Diagrams</a:t>
            </a:r>
          </a:p>
        </p:txBody>
      </p:sp>
      <p:sp>
        <p:nvSpPr>
          <p:cNvPr id="13315" name="Content Placeholder 2"/>
          <p:cNvSpPr>
            <a:spLocks noGrp="1"/>
          </p:cNvSpPr>
          <p:nvPr>
            <p:ph idx="1"/>
          </p:nvPr>
        </p:nvSpPr>
        <p:spPr>
          <a:xfrm>
            <a:off x="457200" y="1106488"/>
            <a:ext cx="8229600" cy="1936750"/>
          </a:xfrm>
        </p:spPr>
        <p:txBody>
          <a:bodyPr/>
          <a:lstStyle/>
          <a:p>
            <a:r>
              <a:rPr lang="en-US" altLang="en-US" sz="2400" b="1" smtClean="0"/>
              <a:t>Where two circles overlap is an intersection (A </a:t>
            </a:r>
            <a:r>
              <a:rPr lang="en-US" altLang="en-US" sz="2400" b="1" smtClean="0">
                <a:sym typeface="Symbol" pitchFamily="18" charset="2"/>
              </a:rPr>
              <a:t> B)</a:t>
            </a:r>
            <a:endParaRPr lang="en-US" altLang="en-US" sz="2400" b="1" smtClean="0"/>
          </a:p>
          <a:p>
            <a:r>
              <a:rPr lang="en-US" altLang="en-US" sz="2400" b="1" smtClean="0"/>
              <a:t> Combining two circles is a union (A </a:t>
            </a:r>
            <a:r>
              <a:rPr lang="en-US" altLang="en-US" sz="2400" b="1" smtClean="0">
                <a:sym typeface="Symbol" pitchFamily="18" charset="2"/>
              </a:rPr>
              <a:t> B)</a:t>
            </a:r>
          </a:p>
          <a:p>
            <a:r>
              <a:rPr lang="en-US" altLang="en-US" sz="2400" b="1" smtClean="0">
                <a:sym typeface="Symbol" pitchFamily="18" charset="2"/>
              </a:rPr>
              <a:t>To exclude part of a circle is to not the intersection</a:t>
            </a:r>
            <a:br>
              <a:rPr lang="en-US" altLang="en-US" sz="2400" b="1" smtClean="0">
                <a:sym typeface="Symbol" pitchFamily="18" charset="2"/>
              </a:rPr>
            </a:br>
            <a:r>
              <a:rPr lang="en-US" altLang="en-US" sz="2400" b="1" smtClean="0"/>
              <a:t> (A </a:t>
            </a:r>
            <a:r>
              <a:rPr lang="en-US" altLang="en-US" sz="2400" b="1" smtClean="0">
                <a:sym typeface="Symbol" pitchFamily="18" charset="2"/>
              </a:rPr>
              <a:t> ~B)</a:t>
            </a:r>
            <a:endParaRPr lang="en-US" altLang="en-US" sz="2400" b="1" smtClean="0"/>
          </a:p>
          <a:p>
            <a:endParaRPr lang="en-US" altLang="en-US" sz="2000" b="1" smtClean="0"/>
          </a:p>
        </p:txBody>
      </p:sp>
      <p:pic>
        <p:nvPicPr>
          <p:cNvPr id="11" name="Picture 16" descr="C02-002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invGray">
          <a:xfrm>
            <a:off x="619125" y="2971800"/>
            <a:ext cx="3152775" cy="324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Content Placeholder 2"/>
          <p:cNvSpPr txBox="1">
            <a:spLocks/>
          </p:cNvSpPr>
          <p:nvPr/>
        </p:nvSpPr>
        <p:spPr bwMode="auto">
          <a:xfrm>
            <a:off x="4043363" y="3030538"/>
            <a:ext cx="4757737" cy="3527425"/>
          </a:xfrm>
          <a:prstGeom prst="rect">
            <a:avLst/>
          </a:prstGeom>
          <a:noFill/>
          <a:ln w="9525">
            <a:noFill/>
            <a:miter lim="800000"/>
            <a:headEnd/>
            <a:tailEnd/>
          </a:ln>
        </p:spPr>
        <p:txBody>
          <a:bodyPr/>
          <a:lstStyle/>
          <a:p>
            <a:pPr marL="457200" indent="-457200" eaLnBrk="0" hangingPunct="0">
              <a:spcBef>
                <a:spcPct val="20000"/>
              </a:spcBef>
              <a:buFont typeface="+mj-lt"/>
              <a:buAutoNum type="arabicPeriod"/>
              <a:defRPr/>
            </a:pPr>
            <a:r>
              <a:rPr lang="en-US" sz="2400" b="1" kern="0" dirty="0">
                <a:latin typeface="+mn-lt"/>
              </a:rPr>
              <a:t>How many people own Dogs and Cats?</a:t>
            </a:r>
          </a:p>
          <a:p>
            <a:pPr marL="457200" indent="-457200" eaLnBrk="0" hangingPunct="0">
              <a:spcBef>
                <a:spcPct val="20000"/>
              </a:spcBef>
              <a:buFont typeface="+mj-lt"/>
              <a:buAutoNum type="arabicPeriod"/>
              <a:defRPr/>
            </a:pPr>
            <a:endParaRPr lang="en-US" sz="2400" b="1" kern="0" dirty="0">
              <a:latin typeface="+mn-lt"/>
            </a:endParaRPr>
          </a:p>
          <a:p>
            <a:pPr marL="457200" indent="-457200" eaLnBrk="0" hangingPunct="0">
              <a:spcBef>
                <a:spcPct val="20000"/>
              </a:spcBef>
              <a:buFont typeface="+mj-lt"/>
              <a:buAutoNum type="arabicPeriod"/>
              <a:defRPr/>
            </a:pPr>
            <a:r>
              <a:rPr lang="en-US" sz="2400" b="1" kern="0" dirty="0">
                <a:latin typeface="+mn-lt"/>
              </a:rPr>
              <a:t>How many people own dogs and birds, but no cats</a:t>
            </a:r>
          </a:p>
          <a:p>
            <a:pPr marL="457200" indent="-457200" eaLnBrk="0" hangingPunct="0">
              <a:spcBef>
                <a:spcPct val="20000"/>
              </a:spcBef>
              <a:buFont typeface="+mj-lt"/>
              <a:buAutoNum type="arabicPeriod"/>
              <a:defRPr/>
            </a:pPr>
            <a:endParaRPr lang="en-US" sz="2400" b="1" kern="0" dirty="0">
              <a:latin typeface="+mn-lt"/>
            </a:endParaRPr>
          </a:p>
          <a:p>
            <a:pPr marL="457200" indent="-457200" eaLnBrk="0" hangingPunct="0">
              <a:spcBef>
                <a:spcPct val="20000"/>
              </a:spcBef>
              <a:buFont typeface="+mj-lt"/>
              <a:buAutoNum type="arabicPeriod"/>
              <a:defRPr/>
            </a:pPr>
            <a:r>
              <a:rPr lang="en-US" sz="2400" b="1" kern="0" dirty="0">
                <a:latin typeface="+mn-lt"/>
              </a:rPr>
              <a:t>How many people own just cats?</a:t>
            </a:r>
          </a:p>
          <a:p>
            <a:pPr marL="457200" indent="-457200" eaLnBrk="0" hangingPunct="0">
              <a:spcBef>
                <a:spcPct val="20000"/>
              </a:spcBef>
              <a:buFont typeface="+mj-lt"/>
              <a:buAutoNum type="arabicPeriod"/>
              <a:defRPr/>
            </a:pPr>
            <a:endParaRPr lang="en-US" sz="2000" b="1" kern="0" dirty="0">
              <a:latin typeface="+mn-lt"/>
            </a:endParaRPr>
          </a:p>
        </p:txBody>
      </p:sp>
      <p:sp>
        <p:nvSpPr>
          <p:cNvPr id="6" name="TextBox 5"/>
          <p:cNvSpPr txBox="1">
            <a:spLocks noChangeArrowheads="1"/>
          </p:cNvSpPr>
          <p:nvPr/>
        </p:nvSpPr>
        <p:spPr bwMode="auto">
          <a:xfrm>
            <a:off x="4564063" y="3841750"/>
            <a:ext cx="16208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47 + 10 = 57</a:t>
            </a:r>
          </a:p>
        </p:txBody>
      </p:sp>
      <p:sp>
        <p:nvSpPr>
          <p:cNvPr id="7" name="TextBox 6"/>
          <p:cNvSpPr txBox="1">
            <a:spLocks noChangeArrowheads="1"/>
          </p:cNvSpPr>
          <p:nvPr/>
        </p:nvSpPr>
        <p:spPr bwMode="auto">
          <a:xfrm>
            <a:off x="4564063" y="5116513"/>
            <a:ext cx="21320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23 + 10 - 10 = 23</a:t>
            </a:r>
          </a:p>
        </p:txBody>
      </p:sp>
      <p:sp>
        <p:nvSpPr>
          <p:cNvPr id="8" name="TextBox 7"/>
          <p:cNvSpPr txBox="1">
            <a:spLocks noChangeArrowheads="1"/>
          </p:cNvSpPr>
          <p:nvPr/>
        </p:nvSpPr>
        <p:spPr bwMode="auto">
          <a:xfrm>
            <a:off x="5948363" y="6099175"/>
            <a:ext cx="598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110</a:t>
            </a:r>
          </a:p>
        </p:txBody>
      </p:sp>
      <p:sp>
        <p:nvSpPr>
          <p:cNvPr id="9" name="TextBox 8"/>
          <p:cNvSpPr txBox="1">
            <a:spLocks noChangeArrowheads="1"/>
          </p:cNvSpPr>
          <p:nvPr/>
        </p:nvSpPr>
        <p:spPr bwMode="auto">
          <a:xfrm>
            <a:off x="7015163" y="3841750"/>
            <a:ext cx="8540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66FFFF"/>
                </a:solidFill>
              </a:rPr>
              <a:t>D </a:t>
            </a:r>
            <a:r>
              <a:rPr lang="en-US" altLang="en-US" sz="2000" b="1">
                <a:solidFill>
                  <a:srgbClr val="66FFFF"/>
                </a:solidFill>
                <a:sym typeface="Symbol" pitchFamily="18" charset="2"/>
              </a:rPr>
              <a:t> C</a:t>
            </a:r>
            <a:endParaRPr lang="en-US" altLang="en-US" sz="2000" b="1">
              <a:solidFill>
                <a:srgbClr val="66FFFF"/>
              </a:solidFill>
            </a:endParaRPr>
          </a:p>
        </p:txBody>
      </p:sp>
      <p:sp>
        <p:nvSpPr>
          <p:cNvPr id="10" name="TextBox 9"/>
          <p:cNvSpPr txBox="1">
            <a:spLocks noChangeArrowheads="1"/>
          </p:cNvSpPr>
          <p:nvPr/>
        </p:nvSpPr>
        <p:spPr bwMode="auto">
          <a:xfrm>
            <a:off x="7431088" y="5087938"/>
            <a:ext cx="15557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66FFFF"/>
                </a:solidFill>
              </a:rPr>
              <a:t>D </a:t>
            </a:r>
            <a:r>
              <a:rPr lang="en-US" altLang="en-US" sz="2000" b="1">
                <a:solidFill>
                  <a:srgbClr val="66FFFF"/>
                </a:solidFill>
                <a:sym typeface="Symbol" pitchFamily="18" charset="2"/>
              </a:rPr>
              <a:t> B  ~C </a:t>
            </a:r>
            <a:endParaRPr lang="en-US" altLang="en-US" sz="2000" b="1">
              <a:solidFill>
                <a:srgbClr val="66FFFF"/>
              </a:solidFill>
            </a:endParaRPr>
          </a:p>
        </p:txBody>
      </p:sp>
      <p:sp>
        <p:nvSpPr>
          <p:cNvPr id="14" name="TextBox 13"/>
          <p:cNvSpPr txBox="1">
            <a:spLocks noChangeArrowheads="1"/>
          </p:cNvSpPr>
          <p:nvPr/>
        </p:nvSpPr>
        <p:spPr bwMode="auto">
          <a:xfrm>
            <a:off x="7181850" y="6057900"/>
            <a:ext cx="1704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66FFFF"/>
                </a:solidFill>
              </a:rPr>
              <a:t>C </a:t>
            </a:r>
            <a:r>
              <a:rPr lang="en-US" altLang="en-US" sz="2000" b="1">
                <a:solidFill>
                  <a:srgbClr val="66FFFF"/>
                </a:solidFill>
                <a:sym typeface="Symbol" pitchFamily="18" charset="2"/>
              </a:rPr>
              <a:t> ~B  ~D </a:t>
            </a:r>
            <a:endParaRPr lang="en-US" altLang="en-US" sz="2000" b="1">
              <a:solidFill>
                <a:srgbClr val="66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7938"/>
            <a:ext cx="8229600" cy="1004887"/>
          </a:xfrm>
        </p:spPr>
        <p:txBody>
          <a:bodyPr/>
          <a:lstStyle/>
          <a:p>
            <a:r>
              <a:rPr lang="en-US" altLang="en-US" sz="3600" b="1" smtClean="0"/>
              <a:t>Symbols and Vocabulary</a:t>
            </a:r>
          </a:p>
        </p:txBody>
      </p:sp>
      <p:sp>
        <p:nvSpPr>
          <p:cNvPr id="14339" name="Content Placeholder 2"/>
          <p:cNvSpPr>
            <a:spLocks noGrp="1"/>
          </p:cNvSpPr>
          <p:nvPr>
            <p:ph idx="1"/>
          </p:nvPr>
        </p:nvSpPr>
        <p:spPr>
          <a:xfrm>
            <a:off x="471488" y="3671888"/>
            <a:ext cx="8229600" cy="2433637"/>
          </a:xfrm>
        </p:spPr>
        <p:txBody>
          <a:bodyPr/>
          <a:lstStyle/>
          <a:p>
            <a:pPr>
              <a:buFontTx/>
              <a:buNone/>
            </a:pPr>
            <a:r>
              <a:rPr lang="en-US" altLang="en-US" sz="2800" b="1" smtClean="0"/>
              <a:t>Not – makes the value </a:t>
            </a:r>
            <a:r>
              <a:rPr lang="en-US" altLang="en-US" sz="2800" b="1" i="1" u="sng" smtClean="0"/>
              <a:t>opposite</a:t>
            </a:r>
            <a:r>
              <a:rPr lang="en-US" altLang="en-US" sz="2800" b="1" smtClean="0"/>
              <a:t/>
            </a:r>
            <a:br>
              <a:rPr lang="en-US" altLang="en-US" sz="2800" b="1" smtClean="0"/>
            </a:br>
            <a:r>
              <a:rPr lang="en-US" altLang="en-US" sz="2800" b="1" smtClean="0"/>
              <a:t>not true is false</a:t>
            </a:r>
            <a:br>
              <a:rPr lang="en-US" altLang="en-US" sz="2800" b="1" smtClean="0"/>
            </a:br>
            <a:r>
              <a:rPr lang="en-US" altLang="en-US" sz="2800" b="1" smtClean="0"/>
              <a:t>not false is true</a:t>
            </a:r>
          </a:p>
          <a:p>
            <a:pPr>
              <a:buFontTx/>
              <a:buNone/>
            </a:pPr>
            <a:r>
              <a:rPr lang="en-US" altLang="en-US" sz="2800" b="1" smtClean="0"/>
              <a:t>And – is true only if </a:t>
            </a:r>
            <a:r>
              <a:rPr lang="en-US" altLang="en-US" sz="2800" b="1" i="1" u="sng" smtClean="0"/>
              <a:t>both</a:t>
            </a:r>
            <a:r>
              <a:rPr lang="en-US" altLang="en-US" sz="2800" b="1" smtClean="0"/>
              <a:t> sides are true</a:t>
            </a:r>
          </a:p>
          <a:p>
            <a:pPr>
              <a:buFontTx/>
              <a:buNone/>
            </a:pPr>
            <a:r>
              <a:rPr lang="en-US" altLang="en-US" sz="2800" b="1" smtClean="0"/>
              <a:t>Or – is true if </a:t>
            </a:r>
            <a:r>
              <a:rPr lang="en-US" altLang="en-US" sz="2800" b="1" i="1" u="sng" smtClean="0"/>
              <a:t>either</a:t>
            </a:r>
            <a:r>
              <a:rPr lang="en-US" altLang="en-US" sz="2800" b="1" smtClean="0"/>
              <a:t> side is true</a:t>
            </a:r>
          </a:p>
        </p:txBody>
      </p:sp>
      <p:graphicFrame>
        <p:nvGraphicFramePr>
          <p:cNvPr id="4" name="Table 3"/>
          <p:cNvGraphicFramePr>
            <a:graphicFrameLocks noGrp="1"/>
          </p:cNvGraphicFramePr>
          <p:nvPr/>
        </p:nvGraphicFramePr>
        <p:xfrm>
          <a:off x="693738" y="1439863"/>
          <a:ext cx="7750176" cy="1828800"/>
        </p:xfrm>
        <a:graphic>
          <a:graphicData uri="http://schemas.openxmlformats.org/drawingml/2006/table">
            <a:tbl>
              <a:tblPr firstRow="1" bandRow="1">
                <a:tableStyleId>{5C22544A-7EE6-4342-B048-85BDC9FD1C3A}</a:tableStyleId>
              </a:tblPr>
              <a:tblGrid>
                <a:gridCol w="2325472"/>
                <a:gridCol w="1524150"/>
                <a:gridCol w="1858511"/>
                <a:gridCol w="2042043"/>
              </a:tblGrid>
              <a:tr h="370840">
                <a:tc>
                  <a:txBody>
                    <a:bodyPr/>
                    <a:lstStyle/>
                    <a:p>
                      <a:pPr algn="ctr"/>
                      <a:r>
                        <a:rPr lang="en-US" sz="2400" b="1" dirty="0" smtClean="0"/>
                        <a:t>Boolean</a:t>
                      </a:r>
                      <a:r>
                        <a:rPr lang="en-US" sz="2400" b="1" baseline="0" dirty="0" smtClean="0"/>
                        <a:t> </a:t>
                      </a:r>
                      <a:r>
                        <a:rPr lang="en-US" sz="2400" b="1" dirty="0" smtClean="0"/>
                        <a:t>Word</a:t>
                      </a:r>
                      <a:endParaRPr lang="en-US" sz="2400" b="1" dirty="0"/>
                    </a:p>
                  </a:txBody>
                  <a:tcPr marL="91449" marR="91449"/>
                </a:tc>
                <a:tc>
                  <a:txBody>
                    <a:bodyPr/>
                    <a:lstStyle/>
                    <a:p>
                      <a:pPr algn="ctr"/>
                      <a:r>
                        <a:rPr lang="en-US" sz="2400" b="1" dirty="0" smtClean="0"/>
                        <a:t>Symbol</a:t>
                      </a:r>
                      <a:endParaRPr lang="en-US" sz="2400" b="1" dirty="0"/>
                    </a:p>
                  </a:txBody>
                  <a:tcPr marL="91449" marR="91449"/>
                </a:tc>
                <a:tc>
                  <a:txBody>
                    <a:bodyPr/>
                    <a:lstStyle/>
                    <a:p>
                      <a:pPr algn="ctr"/>
                      <a:r>
                        <a:rPr lang="en-US" sz="2400" b="1" dirty="0" smtClean="0"/>
                        <a:t>Hint Idea</a:t>
                      </a:r>
                      <a:endParaRPr lang="en-US" sz="2400" b="1" dirty="0"/>
                    </a:p>
                  </a:txBody>
                  <a:tcPr marL="91449" marR="91449"/>
                </a:tc>
                <a:tc>
                  <a:txBody>
                    <a:bodyPr/>
                    <a:lstStyle/>
                    <a:p>
                      <a:pPr algn="ctr"/>
                      <a:r>
                        <a:rPr lang="en-US" sz="2400" b="1" dirty="0" smtClean="0"/>
                        <a:t>Vocabulary</a:t>
                      </a:r>
                      <a:endParaRPr lang="en-US" sz="2400" b="1" dirty="0"/>
                    </a:p>
                  </a:txBody>
                  <a:tcPr marL="91449" marR="91449"/>
                </a:tc>
              </a:tr>
              <a:tr h="370840">
                <a:tc>
                  <a:txBody>
                    <a:bodyPr/>
                    <a:lstStyle/>
                    <a:p>
                      <a:pPr algn="ctr"/>
                      <a:r>
                        <a:rPr lang="en-US" sz="2400" b="1" dirty="0" smtClean="0"/>
                        <a:t>Not</a:t>
                      </a:r>
                      <a:endParaRPr lang="en-US" sz="2400" b="1" dirty="0"/>
                    </a:p>
                  </a:txBody>
                  <a:tcPr marL="91449" marR="91449"/>
                </a:tc>
                <a:tc>
                  <a:txBody>
                    <a:bodyPr/>
                    <a:lstStyle/>
                    <a:p>
                      <a:pPr algn="ctr"/>
                      <a:r>
                        <a:rPr lang="en-US" sz="2400" b="1" dirty="0" smtClean="0"/>
                        <a:t>~</a:t>
                      </a:r>
                      <a:endParaRPr lang="en-US" sz="2400" b="1" dirty="0"/>
                    </a:p>
                  </a:txBody>
                  <a:tcPr marL="91449" marR="91449"/>
                </a:tc>
                <a:tc>
                  <a:txBody>
                    <a:bodyPr/>
                    <a:lstStyle/>
                    <a:p>
                      <a:pPr algn="ctr"/>
                      <a:r>
                        <a:rPr lang="en-US" sz="2400" b="1" dirty="0" smtClean="0"/>
                        <a:t>Opposite</a:t>
                      </a:r>
                      <a:endParaRPr lang="en-US" sz="2400" b="1" dirty="0"/>
                    </a:p>
                  </a:txBody>
                  <a:tcPr marL="91449" marR="91449"/>
                </a:tc>
                <a:tc>
                  <a:txBody>
                    <a:bodyPr/>
                    <a:lstStyle/>
                    <a:p>
                      <a:pPr algn="ctr"/>
                      <a:r>
                        <a:rPr lang="en-US" sz="2400" b="1" dirty="0" smtClean="0"/>
                        <a:t>Negation</a:t>
                      </a:r>
                      <a:endParaRPr lang="en-US" sz="2400" b="1" dirty="0"/>
                    </a:p>
                  </a:txBody>
                  <a:tcPr marL="91449" marR="91449"/>
                </a:tc>
              </a:tr>
              <a:tr h="370840">
                <a:tc>
                  <a:txBody>
                    <a:bodyPr/>
                    <a:lstStyle/>
                    <a:p>
                      <a:pPr algn="ctr"/>
                      <a:r>
                        <a:rPr lang="en-US" sz="2400" b="1" dirty="0" smtClean="0"/>
                        <a:t>And</a:t>
                      </a:r>
                      <a:endParaRPr lang="en-US" sz="2400" b="1" dirty="0"/>
                    </a:p>
                  </a:txBody>
                  <a:tcPr marL="91449" marR="91449"/>
                </a:tc>
                <a:tc>
                  <a:txBody>
                    <a:bodyPr/>
                    <a:lstStyle/>
                    <a:p>
                      <a:pPr algn="ctr"/>
                      <a:r>
                        <a:rPr lang="en-US" sz="2400" b="1" dirty="0" smtClean="0">
                          <a:sym typeface="Symbol" pitchFamily="18" charset="2"/>
                        </a:rPr>
                        <a:t></a:t>
                      </a:r>
                      <a:endParaRPr lang="en-US" sz="2400" b="1" dirty="0"/>
                    </a:p>
                  </a:txBody>
                  <a:tcPr marL="91449" marR="91449"/>
                </a:tc>
                <a:tc>
                  <a:txBody>
                    <a:bodyPr/>
                    <a:lstStyle/>
                    <a:p>
                      <a:pPr algn="ctr"/>
                      <a:r>
                        <a:rPr lang="en-US" sz="2400" b="1" dirty="0" smtClean="0"/>
                        <a:t>Both True</a:t>
                      </a:r>
                      <a:endParaRPr lang="en-US" sz="2400" b="1" dirty="0"/>
                    </a:p>
                  </a:txBody>
                  <a:tcPr marL="91449" marR="91449"/>
                </a:tc>
                <a:tc>
                  <a:txBody>
                    <a:bodyPr/>
                    <a:lstStyle/>
                    <a:p>
                      <a:pPr algn="ctr"/>
                      <a:r>
                        <a:rPr lang="en-US" sz="2400" b="1" dirty="0" smtClean="0"/>
                        <a:t>Conjunction</a:t>
                      </a:r>
                      <a:endParaRPr lang="en-US" sz="2400" b="1" dirty="0"/>
                    </a:p>
                  </a:txBody>
                  <a:tcPr marL="91449" marR="91449"/>
                </a:tc>
              </a:tr>
              <a:tr h="370840">
                <a:tc>
                  <a:txBody>
                    <a:bodyPr/>
                    <a:lstStyle/>
                    <a:p>
                      <a:pPr algn="ctr"/>
                      <a:r>
                        <a:rPr lang="en-US" sz="2400" b="1" dirty="0" smtClean="0"/>
                        <a:t>Or</a:t>
                      </a:r>
                      <a:endParaRPr lang="en-US" sz="2400" b="1" dirty="0"/>
                    </a:p>
                  </a:txBody>
                  <a:tcPr marL="91449" marR="91449"/>
                </a:tc>
                <a:tc>
                  <a:txBody>
                    <a:bodyPr/>
                    <a:lstStyle/>
                    <a:p>
                      <a:pPr algn="ctr"/>
                      <a:r>
                        <a:rPr lang="en-US" sz="2400" b="1" dirty="0" smtClean="0">
                          <a:sym typeface="Symbol" pitchFamily="18" charset="2"/>
                        </a:rPr>
                        <a:t></a:t>
                      </a:r>
                      <a:endParaRPr lang="en-US" sz="2400" b="1" dirty="0"/>
                    </a:p>
                  </a:txBody>
                  <a:tcPr marL="91449" marR="91449"/>
                </a:tc>
                <a:tc>
                  <a:txBody>
                    <a:bodyPr/>
                    <a:lstStyle/>
                    <a:p>
                      <a:pPr algn="ctr"/>
                      <a:r>
                        <a:rPr lang="en-US" sz="2400" b="1" dirty="0" smtClean="0"/>
                        <a:t>Either True</a:t>
                      </a:r>
                      <a:endParaRPr lang="en-US" sz="2400" b="1" dirty="0"/>
                    </a:p>
                  </a:txBody>
                  <a:tcPr marL="91449" marR="91449"/>
                </a:tc>
                <a:tc>
                  <a:txBody>
                    <a:bodyPr/>
                    <a:lstStyle/>
                    <a:p>
                      <a:pPr algn="ctr"/>
                      <a:r>
                        <a:rPr lang="en-US" sz="2400" b="1" dirty="0" smtClean="0"/>
                        <a:t>Disjunction</a:t>
                      </a:r>
                      <a:endParaRPr lang="en-US" sz="2400" b="1" dirty="0"/>
                    </a:p>
                  </a:txBody>
                  <a:tcPr marL="91449" marR="91449"/>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17475"/>
            <a:ext cx="8229600" cy="754063"/>
          </a:xfrm>
        </p:spPr>
        <p:txBody>
          <a:bodyPr/>
          <a:lstStyle/>
          <a:p>
            <a:r>
              <a:rPr lang="en-US" altLang="en-US" sz="3600" b="1" smtClean="0"/>
              <a:t>Truth Tables</a:t>
            </a:r>
          </a:p>
        </p:txBody>
      </p:sp>
      <p:sp>
        <p:nvSpPr>
          <p:cNvPr id="15363" name="Content Placeholder 2"/>
          <p:cNvSpPr>
            <a:spLocks noGrp="1"/>
          </p:cNvSpPr>
          <p:nvPr>
            <p:ph idx="1"/>
          </p:nvPr>
        </p:nvSpPr>
        <p:spPr>
          <a:xfrm>
            <a:off x="457200" y="1114425"/>
            <a:ext cx="8229600" cy="1528763"/>
          </a:xfrm>
        </p:spPr>
        <p:txBody>
          <a:bodyPr/>
          <a:lstStyle/>
          <a:p>
            <a:r>
              <a:rPr lang="en-US" altLang="en-US" sz="2400" b="1" smtClean="0"/>
              <a:t>Use the hint words to figure out whether the compound statement is true or false</a:t>
            </a:r>
          </a:p>
          <a:p>
            <a:r>
              <a:rPr lang="en-US" altLang="en-US" sz="2400" b="1" smtClean="0"/>
              <a:t>Use anything given to you to check your work</a:t>
            </a:r>
          </a:p>
        </p:txBody>
      </p:sp>
      <p:sp>
        <p:nvSpPr>
          <p:cNvPr id="15364" name="Rectangle 17"/>
          <p:cNvSpPr>
            <a:spLocks noChangeArrowheads="1"/>
          </p:cNvSpPr>
          <p:nvPr/>
        </p:nvSpPr>
        <p:spPr bwMode="auto">
          <a:xfrm>
            <a:off x="5368925" y="5875338"/>
            <a:ext cx="1919288"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F</a:t>
            </a:r>
          </a:p>
        </p:txBody>
      </p:sp>
      <p:sp>
        <p:nvSpPr>
          <p:cNvPr id="15365" name="Rectangle 19"/>
          <p:cNvSpPr>
            <a:spLocks noChangeArrowheads="1"/>
          </p:cNvSpPr>
          <p:nvPr/>
        </p:nvSpPr>
        <p:spPr bwMode="auto">
          <a:xfrm>
            <a:off x="3141663" y="5875338"/>
            <a:ext cx="1074737"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F</a:t>
            </a:r>
          </a:p>
        </p:txBody>
      </p:sp>
      <p:sp>
        <p:nvSpPr>
          <p:cNvPr id="15366" name="Rectangle 20"/>
          <p:cNvSpPr>
            <a:spLocks noChangeArrowheads="1"/>
          </p:cNvSpPr>
          <p:nvPr/>
        </p:nvSpPr>
        <p:spPr bwMode="auto">
          <a:xfrm>
            <a:off x="2489200" y="5875338"/>
            <a:ext cx="652463"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F</a:t>
            </a:r>
          </a:p>
        </p:txBody>
      </p:sp>
      <p:sp>
        <p:nvSpPr>
          <p:cNvPr id="15367" name="Rectangle 21"/>
          <p:cNvSpPr>
            <a:spLocks noChangeArrowheads="1"/>
          </p:cNvSpPr>
          <p:nvPr/>
        </p:nvSpPr>
        <p:spPr bwMode="auto">
          <a:xfrm>
            <a:off x="1797050" y="5875338"/>
            <a:ext cx="692150"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F</a:t>
            </a:r>
          </a:p>
        </p:txBody>
      </p:sp>
      <p:sp>
        <p:nvSpPr>
          <p:cNvPr id="15368" name="Rectangle 22"/>
          <p:cNvSpPr>
            <a:spLocks noChangeArrowheads="1"/>
          </p:cNvSpPr>
          <p:nvPr/>
        </p:nvSpPr>
        <p:spPr bwMode="auto">
          <a:xfrm>
            <a:off x="1116013" y="5875338"/>
            <a:ext cx="681037"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F</a:t>
            </a:r>
          </a:p>
        </p:txBody>
      </p:sp>
      <p:sp>
        <p:nvSpPr>
          <p:cNvPr id="15369" name="Rectangle 24"/>
          <p:cNvSpPr>
            <a:spLocks noChangeArrowheads="1"/>
          </p:cNvSpPr>
          <p:nvPr/>
        </p:nvSpPr>
        <p:spPr bwMode="auto">
          <a:xfrm>
            <a:off x="5368925" y="5084763"/>
            <a:ext cx="1919288"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T</a:t>
            </a:r>
          </a:p>
        </p:txBody>
      </p:sp>
      <p:sp>
        <p:nvSpPr>
          <p:cNvPr id="15370" name="Rectangle 26"/>
          <p:cNvSpPr>
            <a:spLocks noChangeArrowheads="1"/>
          </p:cNvSpPr>
          <p:nvPr/>
        </p:nvSpPr>
        <p:spPr bwMode="auto">
          <a:xfrm>
            <a:off x="5368925" y="4294188"/>
            <a:ext cx="1919288"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T</a:t>
            </a:r>
          </a:p>
        </p:txBody>
      </p:sp>
      <p:sp>
        <p:nvSpPr>
          <p:cNvPr id="15371" name="Rectangle 28"/>
          <p:cNvSpPr>
            <a:spLocks noChangeArrowheads="1"/>
          </p:cNvSpPr>
          <p:nvPr/>
        </p:nvSpPr>
        <p:spPr bwMode="auto">
          <a:xfrm>
            <a:off x="5368925" y="3503613"/>
            <a:ext cx="1919288"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T</a:t>
            </a:r>
          </a:p>
        </p:txBody>
      </p:sp>
      <p:sp>
        <p:nvSpPr>
          <p:cNvPr id="15372" name="Rectangle 30"/>
          <p:cNvSpPr>
            <a:spLocks noChangeArrowheads="1"/>
          </p:cNvSpPr>
          <p:nvPr/>
        </p:nvSpPr>
        <p:spPr bwMode="auto">
          <a:xfrm>
            <a:off x="5368925" y="2713038"/>
            <a:ext cx="1919288"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sz="2000">
              <a:solidFill>
                <a:srgbClr val="FFEB55"/>
              </a:solidFill>
            </a:endParaRPr>
          </a:p>
        </p:txBody>
      </p:sp>
      <p:sp>
        <p:nvSpPr>
          <p:cNvPr id="15373" name="Rectangle 31"/>
          <p:cNvSpPr>
            <a:spLocks noChangeArrowheads="1"/>
          </p:cNvSpPr>
          <p:nvPr/>
        </p:nvSpPr>
        <p:spPr bwMode="auto">
          <a:xfrm>
            <a:off x="4216400" y="5480050"/>
            <a:ext cx="1152525" cy="395288"/>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F</a:t>
            </a:r>
          </a:p>
        </p:txBody>
      </p:sp>
      <p:sp>
        <p:nvSpPr>
          <p:cNvPr id="15374" name="Rectangle 33"/>
          <p:cNvSpPr>
            <a:spLocks noChangeArrowheads="1"/>
          </p:cNvSpPr>
          <p:nvPr/>
        </p:nvSpPr>
        <p:spPr bwMode="auto">
          <a:xfrm>
            <a:off x="4216400" y="4689475"/>
            <a:ext cx="1152525" cy="395288"/>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T</a:t>
            </a:r>
          </a:p>
        </p:txBody>
      </p:sp>
      <p:sp>
        <p:nvSpPr>
          <p:cNvPr id="15375" name="Rectangle 35"/>
          <p:cNvSpPr>
            <a:spLocks noChangeArrowheads="1"/>
          </p:cNvSpPr>
          <p:nvPr/>
        </p:nvSpPr>
        <p:spPr bwMode="auto">
          <a:xfrm>
            <a:off x="4216400" y="3898900"/>
            <a:ext cx="1152525" cy="395288"/>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F</a:t>
            </a:r>
          </a:p>
        </p:txBody>
      </p:sp>
      <p:sp>
        <p:nvSpPr>
          <p:cNvPr id="15376" name="Rectangle 37"/>
          <p:cNvSpPr>
            <a:spLocks noChangeArrowheads="1"/>
          </p:cNvSpPr>
          <p:nvPr/>
        </p:nvSpPr>
        <p:spPr bwMode="auto">
          <a:xfrm>
            <a:off x="4216400" y="3108325"/>
            <a:ext cx="1152525" cy="395288"/>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T</a:t>
            </a:r>
          </a:p>
        </p:txBody>
      </p:sp>
      <p:sp>
        <p:nvSpPr>
          <p:cNvPr id="15377" name="Rectangle 38"/>
          <p:cNvSpPr>
            <a:spLocks noChangeArrowheads="1"/>
          </p:cNvSpPr>
          <p:nvPr/>
        </p:nvSpPr>
        <p:spPr bwMode="auto">
          <a:xfrm>
            <a:off x="4216400" y="2713038"/>
            <a:ext cx="1152525"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sz="2000">
              <a:solidFill>
                <a:srgbClr val="FFEB55"/>
              </a:solidFill>
            </a:endParaRPr>
          </a:p>
        </p:txBody>
      </p:sp>
      <p:sp>
        <p:nvSpPr>
          <p:cNvPr id="15378" name="Rectangle 40"/>
          <p:cNvSpPr>
            <a:spLocks noChangeArrowheads="1"/>
          </p:cNvSpPr>
          <p:nvPr/>
        </p:nvSpPr>
        <p:spPr bwMode="auto">
          <a:xfrm>
            <a:off x="3141663" y="5084763"/>
            <a:ext cx="1074737"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T</a:t>
            </a:r>
          </a:p>
        </p:txBody>
      </p:sp>
      <p:sp>
        <p:nvSpPr>
          <p:cNvPr id="15379" name="Rectangle 42"/>
          <p:cNvSpPr>
            <a:spLocks noChangeArrowheads="1"/>
          </p:cNvSpPr>
          <p:nvPr/>
        </p:nvSpPr>
        <p:spPr bwMode="auto">
          <a:xfrm>
            <a:off x="3141663" y="4294188"/>
            <a:ext cx="1074737"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T</a:t>
            </a:r>
          </a:p>
        </p:txBody>
      </p:sp>
      <p:sp>
        <p:nvSpPr>
          <p:cNvPr id="15380" name="Rectangle 44"/>
          <p:cNvSpPr>
            <a:spLocks noChangeArrowheads="1"/>
          </p:cNvSpPr>
          <p:nvPr/>
        </p:nvSpPr>
        <p:spPr bwMode="auto">
          <a:xfrm>
            <a:off x="3141663" y="3503613"/>
            <a:ext cx="1074737"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T</a:t>
            </a:r>
          </a:p>
        </p:txBody>
      </p:sp>
      <p:sp>
        <p:nvSpPr>
          <p:cNvPr id="15381" name="Rectangle 46"/>
          <p:cNvSpPr>
            <a:spLocks noChangeArrowheads="1"/>
          </p:cNvSpPr>
          <p:nvPr/>
        </p:nvSpPr>
        <p:spPr bwMode="auto">
          <a:xfrm>
            <a:off x="3141663" y="2713038"/>
            <a:ext cx="1074737"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sz="2000">
              <a:solidFill>
                <a:srgbClr val="FFEB55"/>
              </a:solidFill>
            </a:endParaRPr>
          </a:p>
        </p:txBody>
      </p:sp>
      <p:sp>
        <p:nvSpPr>
          <p:cNvPr id="15382" name="Rectangle 47"/>
          <p:cNvSpPr>
            <a:spLocks noChangeArrowheads="1"/>
          </p:cNvSpPr>
          <p:nvPr/>
        </p:nvSpPr>
        <p:spPr bwMode="auto">
          <a:xfrm>
            <a:off x="2489200" y="5084763"/>
            <a:ext cx="652463"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F</a:t>
            </a:r>
          </a:p>
        </p:txBody>
      </p:sp>
      <p:sp>
        <p:nvSpPr>
          <p:cNvPr id="15383" name="Rectangle 48"/>
          <p:cNvSpPr>
            <a:spLocks noChangeArrowheads="1"/>
          </p:cNvSpPr>
          <p:nvPr/>
        </p:nvSpPr>
        <p:spPr bwMode="auto">
          <a:xfrm>
            <a:off x="1797050" y="5084763"/>
            <a:ext cx="692150"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T</a:t>
            </a:r>
          </a:p>
        </p:txBody>
      </p:sp>
      <p:sp>
        <p:nvSpPr>
          <p:cNvPr id="15384" name="Rectangle 49"/>
          <p:cNvSpPr>
            <a:spLocks noChangeArrowheads="1"/>
          </p:cNvSpPr>
          <p:nvPr/>
        </p:nvSpPr>
        <p:spPr bwMode="auto">
          <a:xfrm>
            <a:off x="1116013" y="5084763"/>
            <a:ext cx="681037"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F</a:t>
            </a:r>
          </a:p>
        </p:txBody>
      </p:sp>
      <p:sp>
        <p:nvSpPr>
          <p:cNvPr id="15385" name="Rectangle 50"/>
          <p:cNvSpPr>
            <a:spLocks noChangeArrowheads="1"/>
          </p:cNvSpPr>
          <p:nvPr/>
        </p:nvSpPr>
        <p:spPr bwMode="auto">
          <a:xfrm>
            <a:off x="2489200" y="5480050"/>
            <a:ext cx="652463" cy="395288"/>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T</a:t>
            </a:r>
          </a:p>
        </p:txBody>
      </p:sp>
      <p:sp>
        <p:nvSpPr>
          <p:cNvPr id="15386" name="Rectangle 51"/>
          <p:cNvSpPr>
            <a:spLocks noChangeArrowheads="1"/>
          </p:cNvSpPr>
          <p:nvPr/>
        </p:nvSpPr>
        <p:spPr bwMode="auto">
          <a:xfrm>
            <a:off x="2489200" y="4689475"/>
            <a:ext cx="652463" cy="395288"/>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T</a:t>
            </a:r>
          </a:p>
        </p:txBody>
      </p:sp>
      <p:sp>
        <p:nvSpPr>
          <p:cNvPr id="15387" name="Rectangle 52"/>
          <p:cNvSpPr>
            <a:spLocks noChangeArrowheads="1"/>
          </p:cNvSpPr>
          <p:nvPr/>
        </p:nvSpPr>
        <p:spPr bwMode="auto">
          <a:xfrm>
            <a:off x="2489200" y="4294188"/>
            <a:ext cx="652463"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F</a:t>
            </a:r>
          </a:p>
        </p:txBody>
      </p:sp>
      <p:sp>
        <p:nvSpPr>
          <p:cNvPr id="15388" name="Rectangle 53"/>
          <p:cNvSpPr>
            <a:spLocks noChangeArrowheads="1"/>
          </p:cNvSpPr>
          <p:nvPr/>
        </p:nvSpPr>
        <p:spPr bwMode="auto">
          <a:xfrm>
            <a:off x="2489200" y="3898900"/>
            <a:ext cx="652463" cy="395288"/>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T</a:t>
            </a:r>
          </a:p>
        </p:txBody>
      </p:sp>
      <p:sp>
        <p:nvSpPr>
          <p:cNvPr id="15389" name="Rectangle 54"/>
          <p:cNvSpPr>
            <a:spLocks noChangeArrowheads="1"/>
          </p:cNvSpPr>
          <p:nvPr/>
        </p:nvSpPr>
        <p:spPr bwMode="auto">
          <a:xfrm>
            <a:off x="2489200" y="3503613"/>
            <a:ext cx="652463"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F</a:t>
            </a:r>
          </a:p>
        </p:txBody>
      </p:sp>
      <p:sp>
        <p:nvSpPr>
          <p:cNvPr id="15390" name="Rectangle 55"/>
          <p:cNvSpPr>
            <a:spLocks noChangeArrowheads="1"/>
          </p:cNvSpPr>
          <p:nvPr/>
        </p:nvSpPr>
        <p:spPr bwMode="auto">
          <a:xfrm>
            <a:off x="2489200" y="3108325"/>
            <a:ext cx="652463" cy="395288"/>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T</a:t>
            </a:r>
          </a:p>
        </p:txBody>
      </p:sp>
      <p:sp>
        <p:nvSpPr>
          <p:cNvPr id="15391" name="Rectangle 56"/>
          <p:cNvSpPr>
            <a:spLocks noChangeArrowheads="1"/>
          </p:cNvSpPr>
          <p:nvPr/>
        </p:nvSpPr>
        <p:spPr bwMode="auto">
          <a:xfrm>
            <a:off x="2489200" y="2713038"/>
            <a:ext cx="652463"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i="1">
                <a:solidFill>
                  <a:srgbClr val="FFEB55"/>
                </a:solidFill>
              </a:rPr>
              <a:t>r</a:t>
            </a:r>
          </a:p>
        </p:txBody>
      </p:sp>
      <p:sp>
        <p:nvSpPr>
          <p:cNvPr id="15392" name="Rectangle 57"/>
          <p:cNvSpPr>
            <a:spLocks noChangeArrowheads="1"/>
          </p:cNvSpPr>
          <p:nvPr/>
        </p:nvSpPr>
        <p:spPr bwMode="auto">
          <a:xfrm>
            <a:off x="1797050" y="3898900"/>
            <a:ext cx="692150" cy="395288"/>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F</a:t>
            </a:r>
          </a:p>
        </p:txBody>
      </p:sp>
      <p:sp>
        <p:nvSpPr>
          <p:cNvPr id="15393" name="Rectangle 58"/>
          <p:cNvSpPr>
            <a:spLocks noChangeArrowheads="1"/>
          </p:cNvSpPr>
          <p:nvPr/>
        </p:nvSpPr>
        <p:spPr bwMode="auto">
          <a:xfrm>
            <a:off x="1116013" y="3898900"/>
            <a:ext cx="681037" cy="395288"/>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T</a:t>
            </a:r>
          </a:p>
        </p:txBody>
      </p:sp>
      <p:sp>
        <p:nvSpPr>
          <p:cNvPr id="15394" name="Rectangle 59"/>
          <p:cNvSpPr>
            <a:spLocks noChangeArrowheads="1"/>
          </p:cNvSpPr>
          <p:nvPr/>
        </p:nvSpPr>
        <p:spPr bwMode="auto">
          <a:xfrm>
            <a:off x="1797050" y="4294188"/>
            <a:ext cx="692150"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F</a:t>
            </a:r>
          </a:p>
        </p:txBody>
      </p:sp>
      <p:sp>
        <p:nvSpPr>
          <p:cNvPr id="15395" name="Rectangle 60"/>
          <p:cNvSpPr>
            <a:spLocks noChangeArrowheads="1"/>
          </p:cNvSpPr>
          <p:nvPr/>
        </p:nvSpPr>
        <p:spPr bwMode="auto">
          <a:xfrm>
            <a:off x="1116013" y="4294188"/>
            <a:ext cx="681037"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T</a:t>
            </a:r>
          </a:p>
        </p:txBody>
      </p:sp>
      <p:sp>
        <p:nvSpPr>
          <p:cNvPr id="15396" name="Rectangle 61"/>
          <p:cNvSpPr>
            <a:spLocks noChangeArrowheads="1"/>
          </p:cNvSpPr>
          <p:nvPr/>
        </p:nvSpPr>
        <p:spPr bwMode="auto">
          <a:xfrm>
            <a:off x="1797050" y="4689475"/>
            <a:ext cx="692150" cy="395288"/>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T</a:t>
            </a:r>
          </a:p>
        </p:txBody>
      </p:sp>
      <p:sp>
        <p:nvSpPr>
          <p:cNvPr id="15397" name="Rectangle 62"/>
          <p:cNvSpPr>
            <a:spLocks noChangeArrowheads="1"/>
          </p:cNvSpPr>
          <p:nvPr/>
        </p:nvSpPr>
        <p:spPr bwMode="auto">
          <a:xfrm>
            <a:off x="1116013" y="4689475"/>
            <a:ext cx="681037" cy="395288"/>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F</a:t>
            </a:r>
          </a:p>
        </p:txBody>
      </p:sp>
      <p:sp>
        <p:nvSpPr>
          <p:cNvPr id="15398" name="Rectangle 63"/>
          <p:cNvSpPr>
            <a:spLocks noChangeArrowheads="1"/>
          </p:cNvSpPr>
          <p:nvPr/>
        </p:nvSpPr>
        <p:spPr bwMode="auto">
          <a:xfrm>
            <a:off x="1797050" y="5480050"/>
            <a:ext cx="692150" cy="395288"/>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F</a:t>
            </a:r>
          </a:p>
        </p:txBody>
      </p:sp>
      <p:sp>
        <p:nvSpPr>
          <p:cNvPr id="15399" name="Rectangle 64"/>
          <p:cNvSpPr>
            <a:spLocks noChangeArrowheads="1"/>
          </p:cNvSpPr>
          <p:nvPr/>
        </p:nvSpPr>
        <p:spPr bwMode="auto">
          <a:xfrm>
            <a:off x="1116013" y="5480050"/>
            <a:ext cx="681037" cy="395288"/>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F</a:t>
            </a:r>
          </a:p>
        </p:txBody>
      </p:sp>
      <p:sp>
        <p:nvSpPr>
          <p:cNvPr id="15400" name="Rectangle 65"/>
          <p:cNvSpPr>
            <a:spLocks noChangeArrowheads="1"/>
          </p:cNvSpPr>
          <p:nvPr/>
        </p:nvSpPr>
        <p:spPr bwMode="auto">
          <a:xfrm>
            <a:off x="1797050" y="3503613"/>
            <a:ext cx="692150"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T</a:t>
            </a:r>
          </a:p>
        </p:txBody>
      </p:sp>
      <p:sp>
        <p:nvSpPr>
          <p:cNvPr id="15401" name="Rectangle 66"/>
          <p:cNvSpPr>
            <a:spLocks noChangeArrowheads="1"/>
          </p:cNvSpPr>
          <p:nvPr/>
        </p:nvSpPr>
        <p:spPr bwMode="auto">
          <a:xfrm>
            <a:off x="1116013" y="3503613"/>
            <a:ext cx="681037"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T</a:t>
            </a:r>
          </a:p>
        </p:txBody>
      </p:sp>
      <p:sp>
        <p:nvSpPr>
          <p:cNvPr id="15402" name="Rectangle 67"/>
          <p:cNvSpPr>
            <a:spLocks noChangeArrowheads="1"/>
          </p:cNvSpPr>
          <p:nvPr/>
        </p:nvSpPr>
        <p:spPr bwMode="auto">
          <a:xfrm>
            <a:off x="1797050" y="3108325"/>
            <a:ext cx="692150" cy="395288"/>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T</a:t>
            </a:r>
          </a:p>
        </p:txBody>
      </p:sp>
      <p:sp>
        <p:nvSpPr>
          <p:cNvPr id="15403" name="Rectangle 68"/>
          <p:cNvSpPr>
            <a:spLocks noChangeArrowheads="1"/>
          </p:cNvSpPr>
          <p:nvPr/>
        </p:nvSpPr>
        <p:spPr bwMode="auto">
          <a:xfrm>
            <a:off x="1116013" y="3108325"/>
            <a:ext cx="681037" cy="395288"/>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a:t>T</a:t>
            </a:r>
          </a:p>
        </p:txBody>
      </p:sp>
      <p:sp>
        <p:nvSpPr>
          <p:cNvPr id="15404" name="Rectangle 69"/>
          <p:cNvSpPr>
            <a:spLocks noChangeArrowheads="1"/>
          </p:cNvSpPr>
          <p:nvPr/>
        </p:nvSpPr>
        <p:spPr bwMode="auto">
          <a:xfrm>
            <a:off x="1797050" y="2713038"/>
            <a:ext cx="692150"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i="1">
                <a:solidFill>
                  <a:srgbClr val="FFEB55"/>
                </a:solidFill>
              </a:rPr>
              <a:t>q</a:t>
            </a:r>
          </a:p>
        </p:txBody>
      </p:sp>
      <p:sp>
        <p:nvSpPr>
          <p:cNvPr id="15405" name="Rectangle 70"/>
          <p:cNvSpPr>
            <a:spLocks noChangeArrowheads="1"/>
          </p:cNvSpPr>
          <p:nvPr/>
        </p:nvSpPr>
        <p:spPr bwMode="auto">
          <a:xfrm>
            <a:off x="1116013" y="2713038"/>
            <a:ext cx="681037" cy="395287"/>
          </a:xfrm>
          <a:prstGeom prst="rect">
            <a:avLst/>
          </a:prstGeom>
          <a:solidFill>
            <a:srgbClr val="003399">
              <a:alpha val="50195"/>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i="1">
                <a:solidFill>
                  <a:srgbClr val="FFEB55"/>
                </a:solidFill>
              </a:rPr>
              <a:t>p</a:t>
            </a:r>
          </a:p>
        </p:txBody>
      </p:sp>
      <p:sp>
        <p:nvSpPr>
          <p:cNvPr id="15406" name="Line 71"/>
          <p:cNvSpPr>
            <a:spLocks noChangeShapeType="1"/>
          </p:cNvSpPr>
          <p:nvPr/>
        </p:nvSpPr>
        <p:spPr bwMode="auto">
          <a:xfrm>
            <a:off x="1116013" y="3108325"/>
            <a:ext cx="6172200" cy="0"/>
          </a:xfrm>
          <a:prstGeom prst="line">
            <a:avLst/>
          </a:prstGeom>
          <a:noFill/>
          <a:ln w="28575">
            <a:solidFill>
              <a:srgbClr val="66CCFF"/>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5407" name="Line 72"/>
          <p:cNvSpPr>
            <a:spLocks noChangeShapeType="1"/>
          </p:cNvSpPr>
          <p:nvPr/>
        </p:nvSpPr>
        <p:spPr bwMode="auto">
          <a:xfrm>
            <a:off x="1797050" y="2713038"/>
            <a:ext cx="0" cy="3557587"/>
          </a:xfrm>
          <a:prstGeom prst="line">
            <a:avLst/>
          </a:prstGeom>
          <a:noFill/>
          <a:ln w="28575">
            <a:solidFill>
              <a:srgbClr val="66CCFF"/>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5408" name="Line 73"/>
          <p:cNvSpPr>
            <a:spLocks noChangeShapeType="1"/>
          </p:cNvSpPr>
          <p:nvPr/>
        </p:nvSpPr>
        <p:spPr bwMode="auto">
          <a:xfrm>
            <a:off x="1116013" y="3503613"/>
            <a:ext cx="6172200" cy="0"/>
          </a:xfrm>
          <a:prstGeom prst="line">
            <a:avLst/>
          </a:prstGeom>
          <a:noFill/>
          <a:ln w="28575">
            <a:solidFill>
              <a:srgbClr val="66CCFF"/>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5409" name="Line 74"/>
          <p:cNvSpPr>
            <a:spLocks noChangeShapeType="1"/>
          </p:cNvSpPr>
          <p:nvPr/>
        </p:nvSpPr>
        <p:spPr bwMode="auto">
          <a:xfrm>
            <a:off x="1116013" y="3898900"/>
            <a:ext cx="6172200" cy="0"/>
          </a:xfrm>
          <a:prstGeom prst="line">
            <a:avLst/>
          </a:prstGeom>
          <a:noFill/>
          <a:ln w="28575">
            <a:solidFill>
              <a:srgbClr val="66CCFF"/>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5410" name="Line 75"/>
          <p:cNvSpPr>
            <a:spLocks noChangeShapeType="1"/>
          </p:cNvSpPr>
          <p:nvPr/>
        </p:nvSpPr>
        <p:spPr bwMode="auto">
          <a:xfrm>
            <a:off x="1114425" y="2698750"/>
            <a:ext cx="6172200" cy="0"/>
          </a:xfrm>
          <a:prstGeom prst="line">
            <a:avLst/>
          </a:prstGeom>
          <a:noFill/>
          <a:ln w="28575" cap="sq">
            <a:solidFill>
              <a:srgbClr val="66CCFF"/>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5411" name="Line 76"/>
          <p:cNvSpPr>
            <a:spLocks noChangeShapeType="1"/>
          </p:cNvSpPr>
          <p:nvPr/>
        </p:nvSpPr>
        <p:spPr bwMode="auto">
          <a:xfrm>
            <a:off x="1116013" y="2713038"/>
            <a:ext cx="0" cy="3557587"/>
          </a:xfrm>
          <a:prstGeom prst="line">
            <a:avLst/>
          </a:prstGeom>
          <a:noFill/>
          <a:ln w="28575" cap="sq">
            <a:solidFill>
              <a:srgbClr val="66CCFF"/>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5412" name="Line 77"/>
          <p:cNvSpPr>
            <a:spLocks noChangeShapeType="1"/>
          </p:cNvSpPr>
          <p:nvPr/>
        </p:nvSpPr>
        <p:spPr bwMode="auto">
          <a:xfrm>
            <a:off x="7288213" y="2713038"/>
            <a:ext cx="0" cy="3557587"/>
          </a:xfrm>
          <a:prstGeom prst="line">
            <a:avLst/>
          </a:prstGeom>
          <a:noFill/>
          <a:ln w="28575" cap="sq">
            <a:solidFill>
              <a:srgbClr val="66CCFF"/>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5413" name="Line 78"/>
          <p:cNvSpPr>
            <a:spLocks noChangeShapeType="1"/>
          </p:cNvSpPr>
          <p:nvPr/>
        </p:nvSpPr>
        <p:spPr bwMode="auto">
          <a:xfrm>
            <a:off x="1116013" y="6270625"/>
            <a:ext cx="6172200" cy="0"/>
          </a:xfrm>
          <a:prstGeom prst="line">
            <a:avLst/>
          </a:prstGeom>
          <a:noFill/>
          <a:ln w="28575" cap="sq">
            <a:solidFill>
              <a:srgbClr val="66CCFF"/>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5414" name="Line 79"/>
          <p:cNvSpPr>
            <a:spLocks noChangeShapeType="1"/>
          </p:cNvSpPr>
          <p:nvPr/>
        </p:nvSpPr>
        <p:spPr bwMode="auto">
          <a:xfrm>
            <a:off x="1116013" y="5084763"/>
            <a:ext cx="6172200" cy="0"/>
          </a:xfrm>
          <a:prstGeom prst="line">
            <a:avLst/>
          </a:prstGeom>
          <a:noFill/>
          <a:ln w="28575">
            <a:solidFill>
              <a:srgbClr val="66CCFF"/>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5415" name="Line 80"/>
          <p:cNvSpPr>
            <a:spLocks noChangeShapeType="1"/>
          </p:cNvSpPr>
          <p:nvPr/>
        </p:nvSpPr>
        <p:spPr bwMode="auto">
          <a:xfrm>
            <a:off x="1116013" y="4689475"/>
            <a:ext cx="6172200" cy="0"/>
          </a:xfrm>
          <a:prstGeom prst="line">
            <a:avLst/>
          </a:prstGeom>
          <a:noFill/>
          <a:ln w="28575">
            <a:solidFill>
              <a:srgbClr val="66CCFF"/>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5416" name="Line 81"/>
          <p:cNvSpPr>
            <a:spLocks noChangeShapeType="1"/>
          </p:cNvSpPr>
          <p:nvPr/>
        </p:nvSpPr>
        <p:spPr bwMode="auto">
          <a:xfrm>
            <a:off x="1116013" y="4294188"/>
            <a:ext cx="6172200" cy="0"/>
          </a:xfrm>
          <a:prstGeom prst="line">
            <a:avLst/>
          </a:prstGeom>
          <a:noFill/>
          <a:ln w="28575">
            <a:solidFill>
              <a:srgbClr val="66CCFF"/>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5417" name="Line 82"/>
          <p:cNvSpPr>
            <a:spLocks noChangeShapeType="1"/>
          </p:cNvSpPr>
          <p:nvPr/>
        </p:nvSpPr>
        <p:spPr bwMode="auto">
          <a:xfrm>
            <a:off x="2489200" y="2713038"/>
            <a:ext cx="0" cy="3557587"/>
          </a:xfrm>
          <a:prstGeom prst="line">
            <a:avLst/>
          </a:prstGeom>
          <a:noFill/>
          <a:ln w="28575">
            <a:solidFill>
              <a:srgbClr val="66CCFF"/>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5418" name="Line 83"/>
          <p:cNvSpPr>
            <a:spLocks noChangeShapeType="1"/>
          </p:cNvSpPr>
          <p:nvPr/>
        </p:nvSpPr>
        <p:spPr bwMode="auto">
          <a:xfrm>
            <a:off x="1116013" y="5480050"/>
            <a:ext cx="6172200" cy="0"/>
          </a:xfrm>
          <a:prstGeom prst="line">
            <a:avLst/>
          </a:prstGeom>
          <a:noFill/>
          <a:ln w="28575">
            <a:solidFill>
              <a:srgbClr val="66CCFF"/>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5419" name="Line 84"/>
          <p:cNvSpPr>
            <a:spLocks noChangeShapeType="1"/>
          </p:cNvSpPr>
          <p:nvPr/>
        </p:nvSpPr>
        <p:spPr bwMode="auto">
          <a:xfrm>
            <a:off x="3141663" y="2713038"/>
            <a:ext cx="0" cy="3557587"/>
          </a:xfrm>
          <a:prstGeom prst="line">
            <a:avLst/>
          </a:prstGeom>
          <a:noFill/>
          <a:ln w="28575">
            <a:solidFill>
              <a:srgbClr val="66CCFF"/>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5420" name="Line 85"/>
          <p:cNvSpPr>
            <a:spLocks noChangeShapeType="1"/>
          </p:cNvSpPr>
          <p:nvPr/>
        </p:nvSpPr>
        <p:spPr bwMode="auto">
          <a:xfrm>
            <a:off x="4216400" y="2713038"/>
            <a:ext cx="0" cy="3557587"/>
          </a:xfrm>
          <a:prstGeom prst="line">
            <a:avLst/>
          </a:prstGeom>
          <a:noFill/>
          <a:ln w="28575">
            <a:solidFill>
              <a:srgbClr val="66CCFF"/>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5421" name="Line 86"/>
          <p:cNvSpPr>
            <a:spLocks noChangeShapeType="1"/>
          </p:cNvSpPr>
          <p:nvPr/>
        </p:nvSpPr>
        <p:spPr bwMode="auto">
          <a:xfrm>
            <a:off x="5368925" y="2713038"/>
            <a:ext cx="0" cy="3557587"/>
          </a:xfrm>
          <a:prstGeom prst="line">
            <a:avLst/>
          </a:prstGeom>
          <a:noFill/>
          <a:ln w="28575">
            <a:solidFill>
              <a:srgbClr val="66CCFF"/>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5422" name="Line 87"/>
          <p:cNvSpPr>
            <a:spLocks noChangeShapeType="1"/>
          </p:cNvSpPr>
          <p:nvPr/>
        </p:nvSpPr>
        <p:spPr bwMode="auto">
          <a:xfrm>
            <a:off x="1116013" y="5875338"/>
            <a:ext cx="6172200" cy="0"/>
          </a:xfrm>
          <a:prstGeom prst="line">
            <a:avLst/>
          </a:prstGeom>
          <a:noFill/>
          <a:ln w="28575">
            <a:solidFill>
              <a:srgbClr val="66CCFF"/>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pic>
        <p:nvPicPr>
          <p:cNvPr id="15423" name="Picture 88" descr="Ch2-05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invGray">
          <a:xfrm>
            <a:off x="3419475" y="2859088"/>
            <a:ext cx="5635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4" name="Picture 89" descr="Ch2-05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invGray">
          <a:xfrm>
            <a:off x="5472113" y="2774950"/>
            <a:ext cx="17113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5" name="Picture 90" descr="Ch2-05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invGray">
          <a:xfrm>
            <a:off x="4503738" y="2859088"/>
            <a:ext cx="52863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 name="TextBox 65"/>
          <p:cNvSpPr txBox="1">
            <a:spLocks noChangeArrowheads="1"/>
          </p:cNvSpPr>
          <p:nvPr/>
        </p:nvSpPr>
        <p:spPr bwMode="auto">
          <a:xfrm>
            <a:off x="3497263" y="3106738"/>
            <a:ext cx="3413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T</a:t>
            </a:r>
          </a:p>
        </p:txBody>
      </p:sp>
      <p:sp>
        <p:nvSpPr>
          <p:cNvPr id="67" name="TextBox 66"/>
          <p:cNvSpPr txBox="1">
            <a:spLocks noChangeArrowheads="1"/>
          </p:cNvSpPr>
          <p:nvPr/>
        </p:nvSpPr>
        <p:spPr bwMode="auto">
          <a:xfrm>
            <a:off x="3497263" y="3897313"/>
            <a:ext cx="3413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T</a:t>
            </a:r>
          </a:p>
        </p:txBody>
      </p:sp>
      <p:sp>
        <p:nvSpPr>
          <p:cNvPr id="68" name="TextBox 67"/>
          <p:cNvSpPr txBox="1">
            <a:spLocks noChangeArrowheads="1"/>
          </p:cNvSpPr>
          <p:nvPr/>
        </p:nvSpPr>
        <p:spPr bwMode="auto">
          <a:xfrm>
            <a:off x="3497263" y="4672013"/>
            <a:ext cx="3413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T</a:t>
            </a:r>
          </a:p>
        </p:txBody>
      </p:sp>
      <p:sp>
        <p:nvSpPr>
          <p:cNvPr id="69" name="TextBox 68"/>
          <p:cNvSpPr txBox="1">
            <a:spLocks noChangeArrowheads="1"/>
          </p:cNvSpPr>
          <p:nvPr/>
        </p:nvSpPr>
        <p:spPr bwMode="auto">
          <a:xfrm>
            <a:off x="3497263" y="5434013"/>
            <a:ext cx="3413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F</a:t>
            </a:r>
          </a:p>
        </p:txBody>
      </p:sp>
      <p:sp>
        <p:nvSpPr>
          <p:cNvPr id="70" name="TextBox 69"/>
          <p:cNvSpPr txBox="1">
            <a:spLocks noChangeArrowheads="1"/>
          </p:cNvSpPr>
          <p:nvPr/>
        </p:nvSpPr>
        <p:spPr bwMode="auto">
          <a:xfrm>
            <a:off x="4618038" y="3508375"/>
            <a:ext cx="342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F</a:t>
            </a:r>
          </a:p>
        </p:txBody>
      </p:sp>
      <p:sp>
        <p:nvSpPr>
          <p:cNvPr id="71" name="TextBox 70"/>
          <p:cNvSpPr txBox="1">
            <a:spLocks noChangeArrowheads="1"/>
          </p:cNvSpPr>
          <p:nvPr/>
        </p:nvSpPr>
        <p:spPr bwMode="auto">
          <a:xfrm>
            <a:off x="4605338" y="4256088"/>
            <a:ext cx="3413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F</a:t>
            </a:r>
          </a:p>
        </p:txBody>
      </p:sp>
      <p:sp>
        <p:nvSpPr>
          <p:cNvPr id="72" name="TextBox 71"/>
          <p:cNvSpPr txBox="1">
            <a:spLocks noChangeArrowheads="1"/>
          </p:cNvSpPr>
          <p:nvPr/>
        </p:nvSpPr>
        <p:spPr bwMode="auto">
          <a:xfrm>
            <a:off x="4618038" y="5073650"/>
            <a:ext cx="342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F</a:t>
            </a:r>
          </a:p>
        </p:txBody>
      </p:sp>
      <p:sp>
        <p:nvSpPr>
          <p:cNvPr id="73" name="TextBox 72"/>
          <p:cNvSpPr txBox="1">
            <a:spLocks noChangeArrowheads="1"/>
          </p:cNvSpPr>
          <p:nvPr/>
        </p:nvSpPr>
        <p:spPr bwMode="auto">
          <a:xfrm>
            <a:off x="4605338" y="5864225"/>
            <a:ext cx="3413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F</a:t>
            </a:r>
          </a:p>
        </p:txBody>
      </p:sp>
      <p:sp>
        <p:nvSpPr>
          <p:cNvPr id="74" name="TextBox 73"/>
          <p:cNvSpPr txBox="1">
            <a:spLocks noChangeArrowheads="1"/>
          </p:cNvSpPr>
          <p:nvPr/>
        </p:nvSpPr>
        <p:spPr bwMode="auto">
          <a:xfrm>
            <a:off x="6142038" y="3106738"/>
            <a:ext cx="342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T</a:t>
            </a:r>
          </a:p>
        </p:txBody>
      </p:sp>
      <p:sp>
        <p:nvSpPr>
          <p:cNvPr id="75" name="TextBox 74"/>
          <p:cNvSpPr txBox="1">
            <a:spLocks noChangeArrowheads="1"/>
          </p:cNvSpPr>
          <p:nvPr/>
        </p:nvSpPr>
        <p:spPr bwMode="auto">
          <a:xfrm>
            <a:off x="6164263" y="3868738"/>
            <a:ext cx="2984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T</a:t>
            </a:r>
          </a:p>
        </p:txBody>
      </p:sp>
      <p:sp>
        <p:nvSpPr>
          <p:cNvPr id="76" name="TextBox 75"/>
          <p:cNvSpPr txBox="1">
            <a:spLocks noChangeArrowheads="1"/>
          </p:cNvSpPr>
          <p:nvPr/>
        </p:nvSpPr>
        <p:spPr bwMode="auto">
          <a:xfrm>
            <a:off x="6164263" y="4659313"/>
            <a:ext cx="2984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T</a:t>
            </a:r>
          </a:p>
        </p:txBody>
      </p:sp>
      <p:sp>
        <p:nvSpPr>
          <p:cNvPr id="77" name="TextBox 76"/>
          <p:cNvSpPr txBox="1">
            <a:spLocks noChangeArrowheads="1"/>
          </p:cNvSpPr>
          <p:nvPr/>
        </p:nvSpPr>
        <p:spPr bwMode="auto">
          <a:xfrm>
            <a:off x="6164263" y="5448300"/>
            <a:ext cx="2984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F</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3"/>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5"/>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6"/>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67" grpId="0"/>
      <p:bldP spid="68" grpId="0"/>
      <p:bldP spid="69" grpId="0"/>
      <p:bldP spid="70" grpId="0"/>
      <p:bldP spid="71" grpId="0"/>
      <p:bldP spid="72" grpId="0"/>
      <p:bldP spid="73" grpId="0"/>
      <p:bldP spid="74" grpId="0"/>
      <p:bldP spid="75" grpId="0"/>
      <p:bldP spid="76" grpId="0"/>
      <p:bldP spid="7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04775"/>
            <a:ext cx="8229600" cy="798513"/>
          </a:xfrm>
        </p:spPr>
        <p:txBody>
          <a:bodyPr/>
          <a:lstStyle/>
          <a:p>
            <a:r>
              <a:rPr lang="en-US" altLang="en-US" sz="3600" b="1" smtClean="0"/>
              <a:t>Conditional Statements</a:t>
            </a:r>
          </a:p>
        </p:txBody>
      </p:sp>
      <p:sp>
        <p:nvSpPr>
          <p:cNvPr id="16387" name="Content Placeholder 2"/>
          <p:cNvSpPr>
            <a:spLocks noGrp="1"/>
          </p:cNvSpPr>
          <p:nvPr>
            <p:ph idx="1"/>
          </p:nvPr>
        </p:nvSpPr>
        <p:spPr/>
        <p:txBody>
          <a:bodyPr/>
          <a:lstStyle/>
          <a:p>
            <a:r>
              <a:rPr lang="en-US" altLang="en-US" sz="2400" b="1" smtClean="0"/>
              <a:t>Hypothesis, known as P – follows “if”</a:t>
            </a:r>
          </a:p>
          <a:p>
            <a:r>
              <a:rPr lang="en-US" altLang="en-US" sz="2400" b="1" smtClean="0"/>
              <a:t>Conclusion, known as Q – follows “, then”</a:t>
            </a:r>
          </a:p>
          <a:p>
            <a:endParaRPr lang="en-US" altLang="en-US" sz="2400" b="1" smtClean="0"/>
          </a:p>
          <a:p>
            <a:r>
              <a:rPr lang="en-US" altLang="en-US" sz="2400" b="1" smtClean="0"/>
              <a:t>Read P </a:t>
            </a:r>
            <a:r>
              <a:rPr lang="en-US" altLang="en-US" sz="2400" b="1" smtClean="0">
                <a:solidFill>
                  <a:srgbClr val="FFFF00"/>
                </a:solidFill>
              </a:rPr>
              <a:t>implies</a:t>
            </a:r>
            <a:r>
              <a:rPr lang="en-US" altLang="en-US" sz="2400" b="1" smtClean="0"/>
              <a:t> Q              P </a:t>
            </a:r>
            <a:r>
              <a:rPr lang="en-US" altLang="en-US" sz="2400" b="1" smtClean="0">
                <a:solidFill>
                  <a:srgbClr val="FFFF00"/>
                </a:solidFill>
                <a:sym typeface="Wingdings" pitchFamily="2" charset="2"/>
              </a:rPr>
              <a:t></a:t>
            </a:r>
            <a:r>
              <a:rPr lang="en-US" altLang="en-US" sz="2400" b="1" smtClean="0">
                <a:sym typeface="Wingdings" pitchFamily="2" charset="2"/>
              </a:rPr>
              <a:t> Q</a:t>
            </a:r>
            <a:endParaRPr lang="en-US" altLang="en-US" sz="2400" b="1"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104775"/>
            <a:ext cx="8229600" cy="798513"/>
          </a:xfrm>
        </p:spPr>
        <p:txBody>
          <a:bodyPr/>
          <a:lstStyle/>
          <a:p>
            <a:r>
              <a:rPr lang="en-US" altLang="en-US" sz="3600" b="1" smtClean="0"/>
              <a:t>Conditional Statements</a:t>
            </a:r>
          </a:p>
        </p:txBody>
      </p:sp>
      <p:sp>
        <p:nvSpPr>
          <p:cNvPr id="17411" name="Content Placeholder 2"/>
          <p:cNvSpPr>
            <a:spLocks noGrp="1"/>
          </p:cNvSpPr>
          <p:nvPr>
            <p:ph idx="1"/>
          </p:nvPr>
        </p:nvSpPr>
        <p:spPr>
          <a:xfrm>
            <a:off x="457200" y="1106488"/>
            <a:ext cx="8229600" cy="5019675"/>
          </a:xfrm>
        </p:spPr>
        <p:txBody>
          <a:bodyPr/>
          <a:lstStyle/>
          <a:p>
            <a:r>
              <a:rPr lang="en-US" altLang="en-US" sz="2400" b="1" smtClean="0"/>
              <a:t>Conditional   		P </a:t>
            </a:r>
            <a:r>
              <a:rPr lang="en-US" altLang="en-US" sz="2400" b="1" smtClean="0">
                <a:sym typeface="Wingdings" pitchFamily="2" charset="2"/>
              </a:rPr>
              <a:t> Q</a:t>
            </a:r>
          </a:p>
          <a:p>
            <a:endParaRPr lang="en-US" altLang="en-US" sz="1600" b="1" smtClean="0">
              <a:sym typeface="Wingdings" pitchFamily="2" charset="2"/>
            </a:endParaRPr>
          </a:p>
          <a:p>
            <a:r>
              <a:rPr lang="en-US" altLang="en-US" sz="2400" b="1" smtClean="0">
                <a:sym typeface="Wingdings" pitchFamily="2" charset="2"/>
              </a:rPr>
              <a:t>Converse			Q  P</a:t>
            </a:r>
          </a:p>
          <a:p>
            <a:endParaRPr lang="en-US" altLang="en-US" sz="1600" b="1" smtClean="0">
              <a:sym typeface="Wingdings" pitchFamily="2" charset="2"/>
            </a:endParaRPr>
          </a:p>
          <a:p>
            <a:r>
              <a:rPr lang="en-US" altLang="en-US" sz="2400" b="1" smtClean="0">
                <a:sym typeface="Wingdings" pitchFamily="2" charset="2"/>
              </a:rPr>
              <a:t>Inverse			~P  ~Q</a:t>
            </a:r>
          </a:p>
          <a:p>
            <a:endParaRPr lang="en-US" altLang="en-US" sz="1600" b="1" smtClean="0">
              <a:sym typeface="Wingdings" pitchFamily="2" charset="2"/>
            </a:endParaRPr>
          </a:p>
          <a:p>
            <a:r>
              <a:rPr lang="en-US" altLang="en-US" sz="2400" b="1" smtClean="0">
                <a:sym typeface="Wingdings" pitchFamily="2" charset="2"/>
              </a:rPr>
              <a:t>Contrapositive		~Q ~P</a:t>
            </a:r>
          </a:p>
          <a:p>
            <a:endParaRPr lang="en-US" altLang="en-US" sz="2400" b="1" smtClean="0">
              <a:sym typeface="Wingdings" pitchFamily="2" charset="2"/>
            </a:endParaRPr>
          </a:p>
          <a:p>
            <a:r>
              <a:rPr lang="en-US" altLang="en-US" sz="2400" b="1" smtClean="0">
                <a:solidFill>
                  <a:srgbClr val="66FFFF"/>
                </a:solidFill>
                <a:sym typeface="Wingdings" pitchFamily="2" charset="2"/>
              </a:rPr>
              <a:t>If the conditional and the converse are both true, then we call it bi-conditional (goes both ways)</a:t>
            </a:r>
          </a:p>
          <a:p>
            <a:pPr lvl="1"/>
            <a:r>
              <a:rPr lang="en-US" altLang="en-US" sz="2000" b="1" smtClean="0">
                <a:sym typeface="Wingdings" pitchFamily="2" charset="2"/>
              </a:rPr>
              <a:t>In symbols P           Q    or       P  Q and Q  P</a:t>
            </a:r>
          </a:p>
          <a:p>
            <a:pPr lvl="1"/>
            <a:r>
              <a:rPr lang="en-US" altLang="en-US" sz="2000" b="1" smtClean="0">
                <a:solidFill>
                  <a:srgbClr val="FFFF00"/>
                </a:solidFill>
                <a:sym typeface="Wingdings" pitchFamily="2" charset="2"/>
              </a:rPr>
              <a:t>All definitions are biconditional</a:t>
            </a:r>
          </a:p>
          <a:p>
            <a:pPr lvl="1"/>
            <a:r>
              <a:rPr lang="en-US" altLang="en-US" sz="2000" b="1" smtClean="0">
                <a:solidFill>
                  <a:srgbClr val="FFC000"/>
                </a:solidFill>
                <a:sym typeface="Wingdings" pitchFamily="2" charset="2"/>
              </a:rPr>
              <a:t>A double arrow is read “if and only if”</a:t>
            </a:r>
            <a:endParaRPr lang="en-US" altLang="en-US" sz="2000" b="1" smtClean="0">
              <a:solidFill>
                <a:srgbClr val="FFC000"/>
              </a:solidFill>
            </a:endParaRPr>
          </a:p>
        </p:txBody>
      </p:sp>
      <p:sp>
        <p:nvSpPr>
          <p:cNvPr id="4" name="Curved Left Arrow 3"/>
          <p:cNvSpPr/>
          <p:nvPr/>
        </p:nvSpPr>
        <p:spPr>
          <a:xfrm>
            <a:off x="5543550" y="1241425"/>
            <a:ext cx="730250" cy="993775"/>
          </a:xfrm>
          <a:prstGeom prst="curvedLeftArrow">
            <a:avLst/>
          </a:prstGeom>
          <a:solidFill>
            <a:srgbClr val="66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7413" name="TextBox 4"/>
          <p:cNvSpPr txBox="1">
            <a:spLocks noChangeArrowheads="1"/>
          </p:cNvSpPr>
          <p:nvPr/>
        </p:nvSpPr>
        <p:spPr bwMode="auto">
          <a:xfrm>
            <a:off x="5464175" y="1466850"/>
            <a:ext cx="671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a:solidFill>
                  <a:srgbClr val="FFFF00"/>
                </a:solidFill>
              </a:rPr>
              <a:t>Flips</a:t>
            </a:r>
          </a:p>
        </p:txBody>
      </p:sp>
      <p:sp>
        <p:nvSpPr>
          <p:cNvPr id="6" name="Curved Left Arrow 5"/>
          <p:cNvSpPr/>
          <p:nvPr/>
        </p:nvSpPr>
        <p:spPr>
          <a:xfrm>
            <a:off x="6191250" y="1298575"/>
            <a:ext cx="731838" cy="1720850"/>
          </a:xfrm>
          <a:prstGeom prst="curvedLeftArrow">
            <a:avLst/>
          </a:prstGeom>
          <a:solidFill>
            <a:srgbClr val="66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7415" name="TextBox 6"/>
          <p:cNvSpPr txBox="1">
            <a:spLocks noChangeArrowheads="1"/>
          </p:cNvSpPr>
          <p:nvPr/>
        </p:nvSpPr>
        <p:spPr bwMode="auto">
          <a:xfrm>
            <a:off x="5762625" y="2127250"/>
            <a:ext cx="10445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a:solidFill>
                  <a:srgbClr val="FFFF00"/>
                </a:solidFill>
              </a:rPr>
              <a:t>Negates</a:t>
            </a:r>
          </a:p>
        </p:txBody>
      </p:sp>
      <p:sp>
        <p:nvSpPr>
          <p:cNvPr id="8" name="Curved Left Arrow 7"/>
          <p:cNvSpPr/>
          <p:nvPr/>
        </p:nvSpPr>
        <p:spPr>
          <a:xfrm>
            <a:off x="6829425" y="1360488"/>
            <a:ext cx="731838" cy="2387600"/>
          </a:xfrm>
          <a:prstGeom prst="curvedLeftArrow">
            <a:avLst/>
          </a:prstGeom>
          <a:solidFill>
            <a:srgbClr val="66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7417" name="TextBox 8"/>
          <p:cNvSpPr txBox="1">
            <a:spLocks noChangeArrowheads="1"/>
          </p:cNvSpPr>
          <p:nvPr/>
        </p:nvSpPr>
        <p:spPr bwMode="auto">
          <a:xfrm>
            <a:off x="6756400" y="2725738"/>
            <a:ext cx="6588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a:solidFill>
                  <a:srgbClr val="FFFF00"/>
                </a:solidFill>
              </a:rPr>
              <a:t>Both</a:t>
            </a:r>
          </a:p>
        </p:txBody>
      </p:sp>
      <p:sp>
        <p:nvSpPr>
          <p:cNvPr id="10" name="Left-Right Arrow 9"/>
          <p:cNvSpPr>
            <a:spLocks noChangeAspect="1"/>
          </p:cNvSpPr>
          <p:nvPr/>
        </p:nvSpPr>
        <p:spPr>
          <a:xfrm>
            <a:off x="2957513" y="5068888"/>
            <a:ext cx="511175" cy="203200"/>
          </a:xfrm>
          <a:prstGeom prst="lef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04775"/>
            <a:ext cx="8229600" cy="798513"/>
          </a:xfrm>
        </p:spPr>
        <p:txBody>
          <a:bodyPr/>
          <a:lstStyle/>
          <a:p>
            <a:r>
              <a:rPr lang="en-US" altLang="en-US" sz="3600" b="1" smtClean="0"/>
              <a:t>Logic Laws</a:t>
            </a:r>
          </a:p>
        </p:txBody>
      </p:sp>
      <p:sp>
        <p:nvSpPr>
          <p:cNvPr id="18435" name="Content Placeholder 2"/>
          <p:cNvSpPr>
            <a:spLocks noGrp="1"/>
          </p:cNvSpPr>
          <p:nvPr>
            <p:ph idx="1"/>
          </p:nvPr>
        </p:nvSpPr>
        <p:spPr>
          <a:xfrm>
            <a:off x="293688" y="903288"/>
            <a:ext cx="8647112" cy="5778500"/>
          </a:xfrm>
        </p:spPr>
        <p:txBody>
          <a:bodyPr/>
          <a:lstStyle/>
          <a:p>
            <a:r>
              <a:rPr lang="en-US" altLang="en-US" sz="2400" b="1" smtClean="0"/>
              <a:t>Law of Detachment</a:t>
            </a:r>
          </a:p>
          <a:p>
            <a:pPr lvl="1"/>
            <a:r>
              <a:rPr lang="en-US" altLang="en-US" sz="1800" b="1" smtClean="0"/>
              <a:t>Given a true conditional and told that the hypothesis is true, then the conditional means that the conclusion must be true</a:t>
            </a:r>
          </a:p>
          <a:p>
            <a:pPr lvl="1"/>
            <a:r>
              <a:rPr lang="en-US" altLang="en-US" sz="1800" b="1" smtClean="0">
                <a:solidFill>
                  <a:srgbClr val="FFFF00"/>
                </a:solidFill>
              </a:rPr>
              <a:t>If P </a:t>
            </a:r>
            <a:r>
              <a:rPr lang="en-US" altLang="en-US" sz="1800" b="1" smtClean="0">
                <a:solidFill>
                  <a:srgbClr val="FFFF00"/>
                </a:solidFill>
                <a:sym typeface="Wingdings" pitchFamily="2" charset="2"/>
              </a:rPr>
              <a:t> Q is true, and P is true, then Q must also be true</a:t>
            </a:r>
            <a:endParaRPr lang="en-US" altLang="en-US" sz="1800" b="1" smtClean="0">
              <a:solidFill>
                <a:srgbClr val="FFFF00"/>
              </a:solidFill>
            </a:endParaRPr>
          </a:p>
          <a:p>
            <a:pPr lvl="1"/>
            <a:r>
              <a:rPr lang="en-US" altLang="en-US" sz="1800" b="1" smtClean="0"/>
              <a:t>Almost always involves only one “if – then” or conditional statement </a:t>
            </a:r>
          </a:p>
          <a:p>
            <a:pPr lvl="1"/>
            <a:r>
              <a:rPr lang="en-US" altLang="en-US" sz="1800" b="1" smtClean="0"/>
              <a:t>Example:  If you miss more than 9 days, then you have to take the final.  Jon missed 15 days of school.  Jon has to take the final.</a:t>
            </a:r>
          </a:p>
          <a:p>
            <a:pPr lvl="1"/>
            <a:endParaRPr lang="en-US" altLang="en-US" sz="1800" b="1" smtClean="0"/>
          </a:p>
          <a:p>
            <a:r>
              <a:rPr lang="en-US" altLang="en-US" sz="2200" b="1" smtClean="0"/>
              <a:t>Law of Syllogism</a:t>
            </a:r>
          </a:p>
          <a:p>
            <a:pPr lvl="1"/>
            <a:r>
              <a:rPr lang="en-US" altLang="en-US" sz="1800" b="1" smtClean="0"/>
              <a:t>Given a true conditional statement and another that uses the conclusion of the first as its hypothesis, then the first hypothesis will imply the second conclusion</a:t>
            </a:r>
          </a:p>
          <a:p>
            <a:pPr lvl="1"/>
            <a:r>
              <a:rPr lang="en-US" altLang="en-US" sz="1800" b="1" smtClean="0">
                <a:solidFill>
                  <a:srgbClr val="FFFF00"/>
                </a:solidFill>
              </a:rPr>
              <a:t>If P </a:t>
            </a:r>
            <a:r>
              <a:rPr lang="en-US" altLang="en-US" sz="1800" b="1" smtClean="0">
                <a:solidFill>
                  <a:srgbClr val="FFFF00"/>
                </a:solidFill>
                <a:sym typeface="Wingdings" pitchFamily="2" charset="2"/>
              </a:rPr>
              <a:t> Q is true, and Q  R is true, then P  R</a:t>
            </a:r>
            <a:endParaRPr lang="en-US" altLang="en-US" sz="1800" b="1" smtClean="0">
              <a:solidFill>
                <a:srgbClr val="FFFF00"/>
              </a:solidFill>
            </a:endParaRPr>
          </a:p>
          <a:p>
            <a:pPr lvl="1"/>
            <a:r>
              <a:rPr lang="en-US" altLang="en-US" sz="1800" b="1" smtClean="0"/>
              <a:t>Almost always involves at least two “if – then” or conditional statements</a:t>
            </a:r>
          </a:p>
          <a:p>
            <a:pPr lvl="1"/>
            <a:r>
              <a:rPr lang="en-US" altLang="en-US" sz="1800" b="1" smtClean="0"/>
              <a:t>Example:  If you miss more than 9 days, then you have to take the final.  If you have to take the final, then you do not get out early.  Jon missed 15 days of school.  Jon will not get out early.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180975"/>
            <a:ext cx="8229600" cy="650875"/>
          </a:xfrm>
        </p:spPr>
        <p:txBody>
          <a:bodyPr/>
          <a:lstStyle/>
          <a:p>
            <a:r>
              <a:rPr lang="en-US" altLang="en-US" sz="3600" b="1" smtClean="0"/>
              <a:t>Misc</a:t>
            </a:r>
          </a:p>
        </p:txBody>
      </p:sp>
      <p:sp>
        <p:nvSpPr>
          <p:cNvPr id="19459" name="Content Placeholder 2"/>
          <p:cNvSpPr>
            <a:spLocks noGrp="1"/>
          </p:cNvSpPr>
          <p:nvPr>
            <p:ph idx="1"/>
          </p:nvPr>
        </p:nvSpPr>
        <p:spPr>
          <a:xfrm>
            <a:off x="457200" y="1208088"/>
            <a:ext cx="8229600" cy="4918075"/>
          </a:xfrm>
        </p:spPr>
        <p:txBody>
          <a:bodyPr/>
          <a:lstStyle/>
          <a:p>
            <a:r>
              <a:rPr lang="en-US" altLang="en-US" sz="2800" b="1" smtClean="0"/>
              <a:t>Reasoning</a:t>
            </a:r>
          </a:p>
          <a:p>
            <a:pPr lvl="1"/>
            <a:r>
              <a:rPr lang="en-US" altLang="en-US" sz="2400" b="1" smtClean="0"/>
              <a:t>Inductive – patterns in numbers</a:t>
            </a:r>
          </a:p>
          <a:p>
            <a:pPr lvl="1"/>
            <a:r>
              <a:rPr lang="en-US" altLang="en-US" sz="2400" b="1" smtClean="0"/>
              <a:t>Deductive – proving something step-by-step</a:t>
            </a:r>
          </a:p>
          <a:p>
            <a:pPr lvl="1"/>
            <a:endParaRPr lang="en-US" altLang="en-US" sz="2400" b="1" smtClean="0"/>
          </a:p>
          <a:p>
            <a:r>
              <a:rPr lang="en-US" altLang="en-US" sz="2800" b="1" smtClean="0"/>
              <a:t>Postulates vs Theorems</a:t>
            </a:r>
          </a:p>
          <a:p>
            <a:pPr lvl="1"/>
            <a:r>
              <a:rPr lang="en-US" altLang="en-US" sz="2400" b="1" smtClean="0"/>
              <a:t>Know those 7 postulates!</a:t>
            </a:r>
          </a:p>
          <a:p>
            <a:pPr lvl="1"/>
            <a:r>
              <a:rPr lang="en-US" altLang="en-US" sz="2400" b="1" smtClean="0"/>
              <a:t>Postulates accept as true; Theorems prove true</a:t>
            </a:r>
          </a:p>
          <a:p>
            <a:pPr lvl="1"/>
            <a:endParaRPr lang="en-US" altLang="en-US" sz="2400" b="1" smtClean="0"/>
          </a:p>
          <a:p>
            <a:r>
              <a:rPr lang="en-US" altLang="en-US" sz="2800" b="1" smtClean="0"/>
              <a:t>Matrix Logic</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762000"/>
            <a:ext cx="9199563" cy="6076633"/>
          </a:xfrm>
          <a:prstGeom prst="rect">
            <a:avLst/>
          </a:prstGeom>
          <a:pattFill prst="dotGrid">
            <a:fgClr>
              <a:srgbClr val="CC00CC"/>
            </a:fgClr>
            <a:bgClr>
              <a:srgbClr val="800080"/>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US" altLang="en-US"/>
          </a:p>
        </p:txBody>
      </p:sp>
      <p:sp>
        <p:nvSpPr>
          <p:cNvPr id="4099" name="Rectangle 3"/>
          <p:cNvSpPr>
            <a:spLocks noChangeArrowheads="1"/>
          </p:cNvSpPr>
          <p:nvPr/>
        </p:nvSpPr>
        <p:spPr bwMode="auto">
          <a:xfrm>
            <a:off x="0" y="0"/>
            <a:ext cx="9199563" cy="762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100" name="Oval 4"/>
          <p:cNvSpPr>
            <a:spLocks noChangeArrowheads="1"/>
          </p:cNvSpPr>
          <p:nvPr/>
        </p:nvSpPr>
        <p:spPr bwMode="auto">
          <a:xfrm>
            <a:off x="77788" y="19050"/>
            <a:ext cx="396875" cy="415925"/>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101" name="Freeform 5"/>
          <p:cNvSpPr>
            <a:spLocks/>
          </p:cNvSpPr>
          <p:nvPr/>
        </p:nvSpPr>
        <p:spPr bwMode="auto">
          <a:xfrm>
            <a:off x="273050" y="14288"/>
            <a:ext cx="114300" cy="214312"/>
          </a:xfrm>
          <a:custGeom>
            <a:avLst/>
            <a:gdLst>
              <a:gd name="T0" fmla="*/ 0 w 72"/>
              <a:gd name="T1" fmla="*/ 0 h 135"/>
              <a:gd name="T2" fmla="*/ 2147483647 w 72"/>
              <a:gd name="T3" fmla="*/ 2147483647 h 135"/>
              <a:gd name="T4" fmla="*/ 2147483647 w 72"/>
              <a:gd name="T5" fmla="*/ 2147483647 h 135"/>
              <a:gd name="T6" fmla="*/ 0 w 72"/>
              <a:gd name="T7" fmla="*/ 0 h 135"/>
              <a:gd name="T8" fmla="*/ 0 60000 65536"/>
              <a:gd name="T9" fmla="*/ 0 60000 65536"/>
              <a:gd name="T10" fmla="*/ 0 60000 65536"/>
              <a:gd name="T11" fmla="*/ 0 60000 65536"/>
              <a:gd name="T12" fmla="*/ 0 w 72"/>
              <a:gd name="T13" fmla="*/ 0 h 135"/>
              <a:gd name="T14" fmla="*/ 72 w 72"/>
              <a:gd name="T15" fmla="*/ 135 h 135"/>
            </a:gdLst>
            <a:ahLst/>
            <a:cxnLst>
              <a:cxn ang="T8">
                <a:pos x="T0" y="T1"/>
              </a:cxn>
              <a:cxn ang="T9">
                <a:pos x="T2" y="T3"/>
              </a:cxn>
              <a:cxn ang="T10">
                <a:pos x="T4" y="T5"/>
              </a:cxn>
              <a:cxn ang="T11">
                <a:pos x="T6" y="T7"/>
              </a:cxn>
            </a:cxnLst>
            <a:rect l="T12" t="T13" r="T14" b="T15"/>
            <a:pathLst>
              <a:path w="72" h="135">
                <a:moveTo>
                  <a:pt x="0" y="0"/>
                </a:moveTo>
                <a:lnTo>
                  <a:pt x="2" y="135"/>
                </a:lnTo>
                <a:lnTo>
                  <a:pt x="72" y="29"/>
                </a:lnTo>
                <a:cubicBezTo>
                  <a:pt x="72" y="7"/>
                  <a:pt x="0" y="0"/>
                  <a:pt x="0" y="0"/>
                </a:cubicBezTo>
                <a:close/>
              </a:path>
            </a:pathLst>
          </a:cu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846" name="Text Box 6"/>
          <p:cNvSpPr txBox="1">
            <a:spLocks noChangeArrowheads="1"/>
          </p:cNvSpPr>
          <p:nvPr/>
        </p:nvSpPr>
        <p:spPr bwMode="auto">
          <a:xfrm>
            <a:off x="555625" y="58738"/>
            <a:ext cx="5080237" cy="523220"/>
          </a:xfrm>
          <a:prstGeom prst="rect">
            <a:avLst/>
          </a:prstGeom>
          <a:noFill/>
          <a:ln w="9525">
            <a:noFill/>
            <a:miter lim="800000"/>
            <a:headEnd/>
            <a:tailEnd/>
          </a:ln>
          <a:effectLst>
            <a:outerShdw dist="35921" dir="2700000" algn="ctr" rotWithShape="0">
              <a:schemeClr val="bg2"/>
            </a:outerShdw>
          </a:effectLst>
        </p:spPr>
        <p:txBody>
          <a:bodyPr wrap="none">
            <a:spAutoFit/>
          </a:bodyPr>
          <a:lstStyle/>
          <a:p>
            <a:pPr eaLnBrk="0" hangingPunct="0">
              <a:defRPr/>
            </a:pPr>
            <a:r>
              <a:rPr lang="en-US" sz="2800" b="1" dirty="0">
                <a:effectLst>
                  <a:outerShdw blurRad="38100" dist="38100" dir="2700000" algn="tl">
                    <a:srgbClr val="336699"/>
                  </a:outerShdw>
                </a:effectLst>
              </a:rPr>
              <a:t>5-Minute Check on </a:t>
            </a:r>
            <a:r>
              <a:rPr lang="en-US" sz="2800" b="1" dirty="0" smtClean="0">
                <a:effectLst>
                  <a:outerShdw blurRad="38100" dist="38100" dir="2700000" algn="tl">
                    <a:srgbClr val="336699"/>
                  </a:outerShdw>
                </a:effectLst>
              </a:rPr>
              <a:t>Section </a:t>
            </a:r>
            <a:r>
              <a:rPr lang="en-US" sz="2800" b="1" dirty="0" smtClean="0">
                <a:effectLst>
                  <a:outerShdw blurRad="38100" dist="38100" dir="2700000" algn="tl">
                    <a:srgbClr val="336699"/>
                  </a:outerShdw>
                </a:effectLst>
              </a:rPr>
              <a:t>6</a:t>
            </a:r>
            <a:endParaRPr lang="en-US" sz="2800" b="1" dirty="0">
              <a:effectLst>
                <a:outerShdw blurRad="38100" dist="38100" dir="2700000" algn="tl">
                  <a:srgbClr val="336699"/>
                </a:outerShdw>
              </a:effectLst>
            </a:endParaRPr>
          </a:p>
        </p:txBody>
      </p:sp>
      <p:sp>
        <p:nvSpPr>
          <p:cNvPr id="35848" name="Text Box 8"/>
          <p:cNvSpPr txBox="1">
            <a:spLocks noChangeArrowheads="1"/>
          </p:cNvSpPr>
          <p:nvPr/>
        </p:nvSpPr>
        <p:spPr bwMode="white">
          <a:xfrm>
            <a:off x="1652588" y="6416358"/>
            <a:ext cx="5722937" cy="422275"/>
          </a:xfrm>
          <a:prstGeom prst="rect">
            <a:avLst/>
          </a:prstGeom>
          <a:noFill/>
          <a:ln w="9525">
            <a:noFill/>
            <a:miter lim="800000"/>
            <a:headEnd/>
            <a:tailEnd/>
          </a:ln>
          <a:effectLst/>
        </p:spPr>
        <p:txBody>
          <a:bodyPr>
            <a:spAutoFit/>
          </a:bodyPr>
          <a:lstStyle/>
          <a:p>
            <a:pPr algn="ctr" eaLnBrk="0" hangingPunct="0">
              <a:lnSpc>
                <a:spcPct val="90000"/>
              </a:lnSpc>
              <a:spcBef>
                <a:spcPct val="50000"/>
              </a:spcBef>
              <a:defRPr/>
            </a:pPr>
            <a:r>
              <a:rPr lang="en-US" sz="1200" b="1">
                <a:effectLst>
                  <a:outerShdw blurRad="38100" dist="38100" dir="2700000" algn="tl">
                    <a:srgbClr val="336699"/>
                  </a:outerShdw>
                </a:effectLst>
              </a:rPr>
              <a:t>Click the mouse button or press the </a:t>
            </a:r>
            <a:br>
              <a:rPr lang="en-US" sz="1200" b="1">
                <a:effectLst>
                  <a:outerShdw blurRad="38100" dist="38100" dir="2700000" algn="tl">
                    <a:srgbClr val="336699"/>
                  </a:outerShdw>
                </a:effectLst>
              </a:rPr>
            </a:br>
            <a:r>
              <a:rPr lang="en-US" sz="1200" b="1">
                <a:effectLst>
                  <a:outerShdw blurRad="38100" dist="38100" dir="2700000" algn="tl">
                    <a:srgbClr val="336699"/>
                  </a:outerShdw>
                </a:effectLst>
              </a:rPr>
              <a:t>Space Bar to display the answers.</a:t>
            </a:r>
          </a:p>
        </p:txBody>
      </p:sp>
      <p:sp>
        <p:nvSpPr>
          <p:cNvPr id="4105" name="Rectangle 11"/>
          <p:cNvSpPr>
            <a:spLocks noChangeArrowheads="1"/>
          </p:cNvSpPr>
          <p:nvPr/>
        </p:nvSpPr>
        <p:spPr bwMode="auto">
          <a:xfrm>
            <a:off x="230188" y="762000"/>
            <a:ext cx="8761412" cy="5649913"/>
          </a:xfrm>
          <a:prstGeom prst="rect">
            <a:avLst/>
          </a:prstGeom>
          <a:solidFill>
            <a:schemeClr val="bg1"/>
          </a:solidFill>
          <a:ln w="9525">
            <a:solidFill>
              <a:schemeClr val="tx1"/>
            </a:solidFill>
            <a:miter lim="800000"/>
            <a:headEnd/>
            <a:tailEnd/>
          </a:ln>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eaLnBrk="1" hangingPunct="1">
              <a:buFont typeface="+mj-lt"/>
              <a:buAutoNum type="arabicPeriod"/>
            </a:pPr>
            <a:r>
              <a:rPr lang="en-US" sz="2000" b="1" dirty="0" smtClean="0">
                <a:cs typeface="Arial" charset="0"/>
                <a:sym typeface="Symbol" pitchFamily="18" charset="2"/>
              </a:rPr>
              <a:t>Which type of proof is used on SOLs?</a:t>
            </a:r>
          </a:p>
          <a:p>
            <a:pPr marL="457200" indent="-457200" eaLnBrk="1" hangingPunct="1">
              <a:buFont typeface="+mj-lt"/>
              <a:buAutoNum type="arabicPeriod"/>
            </a:pPr>
            <a:endParaRPr lang="en-US" sz="2000" b="1" dirty="0">
              <a:sym typeface="Symbol" pitchFamily="18" charset="2"/>
            </a:endParaRPr>
          </a:p>
          <a:p>
            <a:pPr marL="457200" indent="-457200" eaLnBrk="1" hangingPunct="1">
              <a:buFont typeface="+mj-lt"/>
              <a:buAutoNum type="arabicPeriod"/>
            </a:pPr>
            <a:endParaRPr lang="en-US" sz="2000" b="1" dirty="0" smtClean="0">
              <a:cs typeface="Arial" charset="0"/>
              <a:sym typeface="Symbol" pitchFamily="18" charset="2"/>
            </a:endParaRPr>
          </a:p>
          <a:p>
            <a:pPr marL="457200" indent="-457200" eaLnBrk="1" hangingPunct="1">
              <a:buFont typeface="+mj-lt"/>
              <a:buAutoNum type="arabicPeriod"/>
            </a:pPr>
            <a:r>
              <a:rPr lang="en-US" sz="2000" b="1" dirty="0" smtClean="0">
                <a:cs typeface="Arial" charset="0"/>
                <a:sym typeface="Symbol" pitchFamily="18" charset="2"/>
              </a:rPr>
              <a:t>What is the reason for </a:t>
            </a:r>
            <a:r>
              <a:rPr lang="en-US" sz="2000" b="1" dirty="0" err="1" smtClean="0">
                <a:cs typeface="Arial" charset="0"/>
                <a:sym typeface="Symbol" pitchFamily="18" charset="2"/>
              </a:rPr>
              <a:t>m</a:t>
            </a:r>
            <a:r>
              <a:rPr lang="en-US" sz="2000" b="1" dirty="0" err="1" smtClean="0">
                <a:cs typeface="Arial" charset="0"/>
                <a:sym typeface="Symbol"/>
              </a:rPr>
              <a:t>ABC</a:t>
            </a:r>
            <a:r>
              <a:rPr lang="en-US" sz="2000" b="1" dirty="0" smtClean="0">
                <a:cs typeface="Arial" charset="0"/>
                <a:sym typeface="Symbol"/>
              </a:rPr>
              <a:t> + </a:t>
            </a:r>
            <a:r>
              <a:rPr lang="en-US" sz="2000" b="1" dirty="0" err="1" smtClean="0">
                <a:cs typeface="Arial" charset="0"/>
                <a:sym typeface="Symbol"/>
              </a:rPr>
              <a:t>mDBC</a:t>
            </a:r>
            <a:r>
              <a:rPr lang="en-US" sz="2000" b="1" dirty="0" smtClean="0">
                <a:cs typeface="Arial" charset="0"/>
                <a:sym typeface="Symbol"/>
              </a:rPr>
              <a:t> = </a:t>
            </a:r>
            <a:r>
              <a:rPr lang="en-US" sz="2000" b="1" dirty="0" err="1" smtClean="0">
                <a:cs typeface="Arial" charset="0"/>
                <a:sym typeface="Symbol"/>
              </a:rPr>
              <a:t>mABD</a:t>
            </a:r>
            <a:r>
              <a:rPr lang="en-US" sz="2000" b="1" dirty="0" smtClean="0">
                <a:cs typeface="Arial" charset="0"/>
                <a:sym typeface="Symbol" pitchFamily="18" charset="2"/>
              </a:rPr>
              <a:t>?</a:t>
            </a:r>
          </a:p>
          <a:p>
            <a:pPr marL="457200" indent="-457200" eaLnBrk="1" hangingPunct="1">
              <a:buFont typeface="+mj-lt"/>
              <a:buAutoNum type="arabicPeriod"/>
            </a:pPr>
            <a:endParaRPr lang="en-US" sz="2000" b="1" dirty="0">
              <a:sym typeface="Symbol" pitchFamily="18" charset="2"/>
            </a:endParaRPr>
          </a:p>
          <a:p>
            <a:pPr marL="457200" indent="-457200" eaLnBrk="1" hangingPunct="1">
              <a:buFont typeface="+mj-lt"/>
              <a:buAutoNum type="arabicPeriod"/>
            </a:pPr>
            <a:endParaRPr lang="en-US" sz="2000" b="1" dirty="0" smtClean="0">
              <a:cs typeface="Arial" charset="0"/>
              <a:sym typeface="Symbol" pitchFamily="18" charset="2"/>
            </a:endParaRPr>
          </a:p>
          <a:p>
            <a:pPr marL="457200" indent="-457200" eaLnBrk="1" hangingPunct="1">
              <a:buFont typeface="+mj-lt"/>
              <a:buAutoNum type="arabicPeriod"/>
            </a:pPr>
            <a:r>
              <a:rPr lang="en-US" sz="2000" b="1" dirty="0" smtClean="0">
                <a:sym typeface="Symbol" pitchFamily="18" charset="2"/>
              </a:rPr>
              <a:t>What could be the reason for </a:t>
            </a:r>
            <a:r>
              <a:rPr lang="en-US" sz="2000" b="1" dirty="0" err="1">
                <a:cs typeface="Arial" charset="0"/>
                <a:sym typeface="Symbol" pitchFamily="18" charset="2"/>
              </a:rPr>
              <a:t>m</a:t>
            </a:r>
            <a:r>
              <a:rPr lang="en-US" sz="2000" b="1" dirty="0" err="1">
                <a:cs typeface="Arial" charset="0"/>
                <a:sym typeface="Symbol"/>
              </a:rPr>
              <a:t>ABC</a:t>
            </a:r>
            <a:r>
              <a:rPr lang="en-US" sz="2000" b="1" dirty="0">
                <a:cs typeface="Arial" charset="0"/>
                <a:sym typeface="Symbol"/>
              </a:rPr>
              <a:t> </a:t>
            </a:r>
            <a:r>
              <a:rPr lang="en-US" sz="2000" b="1" dirty="0" smtClean="0">
                <a:cs typeface="Arial" charset="0"/>
                <a:sym typeface="Symbol"/>
              </a:rPr>
              <a:t>= </a:t>
            </a:r>
            <a:r>
              <a:rPr lang="en-US" sz="2000" b="1" dirty="0" err="1">
                <a:cs typeface="Arial" charset="0"/>
                <a:sym typeface="Symbol"/>
              </a:rPr>
              <a:t>mDBC</a:t>
            </a:r>
            <a:r>
              <a:rPr lang="en-US" sz="2000" b="1" dirty="0">
                <a:cs typeface="Arial" charset="0"/>
                <a:sym typeface="Symbol"/>
              </a:rPr>
              <a:t> </a:t>
            </a:r>
            <a:r>
              <a:rPr lang="en-US" sz="2000" b="1" dirty="0" smtClean="0">
                <a:sym typeface="Symbol" pitchFamily="18" charset="2"/>
              </a:rPr>
              <a:t>?</a:t>
            </a:r>
          </a:p>
          <a:p>
            <a:pPr marL="457200" indent="-457200" eaLnBrk="1" hangingPunct="1">
              <a:buFont typeface="+mj-lt"/>
              <a:buAutoNum type="arabicPeriod"/>
            </a:pPr>
            <a:endParaRPr lang="en-US" sz="2000" b="1" dirty="0">
              <a:sym typeface="Symbol" pitchFamily="18" charset="2"/>
            </a:endParaRPr>
          </a:p>
          <a:p>
            <a:pPr marL="457200" indent="-457200" eaLnBrk="1" hangingPunct="1">
              <a:buFont typeface="+mj-lt"/>
              <a:buAutoNum type="arabicPeriod"/>
            </a:pPr>
            <a:endParaRPr lang="en-US" sz="2000" b="1" dirty="0" smtClean="0">
              <a:sym typeface="Symbol" pitchFamily="18" charset="2"/>
            </a:endParaRPr>
          </a:p>
          <a:p>
            <a:pPr marL="457200" indent="-457200" eaLnBrk="1" hangingPunct="1">
              <a:buFont typeface="+mj-lt"/>
              <a:buAutoNum type="arabicPeriod"/>
            </a:pPr>
            <a:r>
              <a:rPr lang="en-US" sz="2000" b="1" dirty="0" smtClean="0">
                <a:sym typeface="Symbol" pitchFamily="18" charset="2"/>
              </a:rPr>
              <a:t>Match the following:</a:t>
            </a:r>
            <a:br>
              <a:rPr lang="en-US" sz="2000" b="1" dirty="0" smtClean="0">
                <a:sym typeface="Symbol" pitchFamily="18" charset="2"/>
              </a:rPr>
            </a:br>
            <a:r>
              <a:rPr lang="en-US" sz="2000" b="1" dirty="0" smtClean="0">
                <a:sym typeface="Symbol" pitchFamily="18" charset="2"/>
              </a:rPr>
              <a:t/>
            </a:r>
            <a:br>
              <a:rPr lang="en-US" sz="2000" b="1" dirty="0" smtClean="0">
                <a:sym typeface="Symbol" pitchFamily="18" charset="2"/>
              </a:rPr>
            </a:br>
            <a:r>
              <a:rPr lang="en-US" sz="2000" b="1" dirty="0" smtClean="0">
                <a:sym typeface="Symbol" pitchFamily="18" charset="2"/>
              </a:rPr>
              <a:t>Linear Pairs                                               Equal</a:t>
            </a:r>
            <a:br>
              <a:rPr lang="en-US" sz="2000" b="1" dirty="0" smtClean="0">
                <a:sym typeface="Symbol" pitchFamily="18" charset="2"/>
              </a:rPr>
            </a:br>
            <a:r>
              <a:rPr lang="en-US" sz="2000" b="1" dirty="0" smtClean="0">
                <a:sym typeface="Symbol" pitchFamily="18" charset="2"/>
              </a:rPr>
              <a:t/>
            </a:r>
            <a:br>
              <a:rPr lang="en-US" sz="2000" b="1" dirty="0" smtClean="0">
                <a:sym typeface="Symbol" pitchFamily="18" charset="2"/>
              </a:rPr>
            </a:br>
            <a:r>
              <a:rPr lang="en-US" sz="2000" b="1" dirty="0">
                <a:sym typeface="Symbol" pitchFamily="18" charset="2"/>
              </a:rPr>
              <a:t>Right Angles</a:t>
            </a:r>
            <a:r>
              <a:rPr lang="en-US" sz="2000" b="1" dirty="0" smtClean="0">
                <a:sym typeface="Symbol" pitchFamily="18" charset="2"/>
              </a:rPr>
              <a:t>                                              Is 90</a:t>
            </a:r>
            <a:br>
              <a:rPr lang="en-US" sz="2000" b="1" dirty="0" smtClean="0">
                <a:sym typeface="Symbol" pitchFamily="18" charset="2"/>
              </a:rPr>
            </a:br>
            <a:r>
              <a:rPr lang="en-US" sz="2000" b="1" dirty="0" smtClean="0">
                <a:sym typeface="Symbol" pitchFamily="18" charset="2"/>
              </a:rPr>
              <a:t/>
            </a:r>
            <a:br>
              <a:rPr lang="en-US" sz="2000" b="1" dirty="0" smtClean="0">
                <a:sym typeface="Symbol" pitchFamily="18" charset="2"/>
              </a:rPr>
            </a:br>
            <a:r>
              <a:rPr lang="en-US" sz="2000" b="1" dirty="0" smtClean="0">
                <a:sym typeface="Symbol" pitchFamily="18" charset="2"/>
              </a:rPr>
              <a:t>Vertical Angles                                          Adds to 180</a:t>
            </a:r>
          </a:p>
          <a:p>
            <a:pPr marL="457200" indent="-457200" eaLnBrk="1" hangingPunct="1">
              <a:buFont typeface="+mj-lt"/>
              <a:buAutoNum type="arabicPeriod"/>
            </a:pPr>
            <a:endParaRPr lang="en-US" sz="2000" b="1" dirty="0">
              <a:cs typeface="Arial" charset="0"/>
              <a:sym typeface="Symbol" pitchFamily="18" charset="2"/>
            </a:endParaRPr>
          </a:p>
          <a:p>
            <a:pPr marL="457200" indent="-457200" eaLnBrk="1" hangingPunct="1">
              <a:buFont typeface="+mj-lt"/>
              <a:buAutoNum type="arabicPeriod"/>
            </a:pPr>
            <a:endParaRPr lang="en-US" sz="2000" b="1" dirty="0" smtClean="0">
              <a:sym typeface="Symbol" pitchFamily="18" charset="2"/>
            </a:endParaRPr>
          </a:p>
          <a:p>
            <a:pPr marL="457200" indent="-457200" eaLnBrk="1" hangingPunct="1">
              <a:buFont typeface="+mj-lt"/>
              <a:buAutoNum type="arabicPeriod"/>
            </a:pPr>
            <a:endParaRPr lang="en-US" sz="2000" b="1" dirty="0" smtClean="0">
              <a:cs typeface="Arial" charset="0"/>
              <a:sym typeface="Symbol" pitchFamily="18" charset="2"/>
            </a:endParaRPr>
          </a:p>
        </p:txBody>
      </p:sp>
      <p:sp>
        <p:nvSpPr>
          <p:cNvPr id="4107" name="Text Box 82"/>
          <p:cNvSpPr txBox="1">
            <a:spLocks noChangeArrowheads="1"/>
          </p:cNvSpPr>
          <p:nvPr/>
        </p:nvSpPr>
        <p:spPr bwMode="auto">
          <a:xfrm>
            <a:off x="850457" y="1281633"/>
            <a:ext cx="27254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dirty="0" smtClean="0">
                <a:solidFill>
                  <a:srgbClr val="FFFF00"/>
                </a:solidFill>
                <a:latin typeface="Times New Roman" pitchFamily="18" charset="0"/>
              </a:rPr>
              <a:t>Congruence definition</a:t>
            </a:r>
            <a:endParaRPr lang="en-US" altLang="en-US" sz="2000" b="1" dirty="0">
              <a:solidFill>
                <a:srgbClr val="FFFF00"/>
              </a:solidFill>
              <a:latin typeface="Times New Roman" pitchFamily="18" charset="0"/>
            </a:endParaRPr>
          </a:p>
        </p:txBody>
      </p:sp>
      <p:sp>
        <p:nvSpPr>
          <p:cNvPr id="17" name="Text Box 82"/>
          <p:cNvSpPr txBox="1">
            <a:spLocks noChangeArrowheads="1"/>
          </p:cNvSpPr>
          <p:nvPr/>
        </p:nvSpPr>
        <p:spPr bwMode="auto">
          <a:xfrm>
            <a:off x="850457" y="2176983"/>
            <a:ext cx="291804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dirty="0" smtClean="0">
                <a:solidFill>
                  <a:srgbClr val="FFFF00"/>
                </a:solidFill>
                <a:latin typeface="Times New Roman" pitchFamily="18" charset="0"/>
              </a:rPr>
              <a:t>Angle Addition Postulate</a:t>
            </a:r>
            <a:endParaRPr lang="en-US" altLang="en-US" sz="2000" b="1" dirty="0">
              <a:solidFill>
                <a:srgbClr val="FFFF00"/>
              </a:solidFill>
              <a:latin typeface="Times New Roman" pitchFamily="18" charset="0"/>
            </a:endParaRPr>
          </a:p>
        </p:txBody>
      </p:sp>
      <p:sp>
        <p:nvSpPr>
          <p:cNvPr id="18" name="Text Box 82"/>
          <p:cNvSpPr txBox="1">
            <a:spLocks noChangeArrowheads="1"/>
          </p:cNvSpPr>
          <p:nvPr/>
        </p:nvSpPr>
        <p:spPr bwMode="auto">
          <a:xfrm>
            <a:off x="850457" y="3038043"/>
            <a:ext cx="345979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dirty="0" smtClean="0">
                <a:solidFill>
                  <a:srgbClr val="FFFF00"/>
                </a:solidFill>
                <a:latin typeface="Times New Roman" pitchFamily="18" charset="0"/>
              </a:rPr>
              <a:t>Angle bisector definition (BC)</a:t>
            </a:r>
            <a:endParaRPr lang="en-US" altLang="en-US" sz="2000" b="1" dirty="0">
              <a:solidFill>
                <a:srgbClr val="FFFF00"/>
              </a:solidFill>
              <a:latin typeface="Times New Roman" pitchFamily="18" charset="0"/>
            </a:endParaRPr>
          </a:p>
        </p:txBody>
      </p:sp>
      <p:cxnSp>
        <p:nvCxnSpPr>
          <p:cNvPr id="20" name="Straight Arrow Connector 19"/>
          <p:cNvCxnSpPr/>
          <p:nvPr/>
        </p:nvCxnSpPr>
        <p:spPr>
          <a:xfrm>
            <a:off x="2423160" y="4343400"/>
            <a:ext cx="2937510" cy="1154433"/>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2423160" y="4920615"/>
            <a:ext cx="2937510" cy="1"/>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2754630" y="4343400"/>
            <a:ext cx="2606040" cy="1154433"/>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4427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07"/>
                                        </p:tgtEl>
                                        <p:attrNameLst>
                                          <p:attrName>style.visibility</p:attrName>
                                        </p:attrNameLst>
                                      </p:cBhvr>
                                      <p:to>
                                        <p:strVal val="visible"/>
                                      </p:to>
                                    </p:set>
                                    <p:anim calcmode="lin" valueType="num">
                                      <p:cBhvr additive="base">
                                        <p:cTn id="7" dur="500" fill="hold"/>
                                        <p:tgtEl>
                                          <p:spTgt spid="4107"/>
                                        </p:tgtEl>
                                        <p:attrNameLst>
                                          <p:attrName>ppt_x</p:attrName>
                                        </p:attrNameLst>
                                      </p:cBhvr>
                                      <p:tavLst>
                                        <p:tav tm="0">
                                          <p:val>
                                            <p:strVal val="0-#ppt_w/2"/>
                                          </p:val>
                                        </p:tav>
                                        <p:tav tm="100000">
                                          <p:val>
                                            <p:strVal val="#ppt_x"/>
                                          </p:val>
                                        </p:tav>
                                      </p:tavLst>
                                    </p:anim>
                                    <p:anim calcmode="lin" valueType="num">
                                      <p:cBhvr additive="base">
                                        <p:cTn id="8" dur="500" fill="hold"/>
                                        <p:tgtEl>
                                          <p:spTgt spid="410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0-#ppt_w/2"/>
                                          </p:val>
                                        </p:tav>
                                        <p:tav tm="100000">
                                          <p:val>
                                            <p:strVal val="#ppt_x"/>
                                          </p:val>
                                        </p:tav>
                                      </p:tavLst>
                                    </p:anim>
                                    <p:anim calcmode="lin" valueType="num">
                                      <p:cBhvr additive="base">
                                        <p:cTn id="14"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0-#ppt_w/2"/>
                                          </p:val>
                                        </p:tav>
                                        <p:tav tm="100000">
                                          <p:val>
                                            <p:strVal val="#ppt_x"/>
                                          </p:val>
                                        </p:tav>
                                      </p:tavLst>
                                    </p:anim>
                                    <p:anim calcmode="lin" valueType="num">
                                      <p:cBhvr additive="base">
                                        <p:cTn id="20"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wipe(left)">
                                      <p:cBhvr>
                                        <p:cTn id="25" dur="500"/>
                                        <p:tgtEl>
                                          <p:spTgt spid="20"/>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wipe(left)">
                                      <p:cBhvr>
                                        <p:cTn id="30" dur="500"/>
                                        <p:tgtEl>
                                          <p:spTgt spid="21"/>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wipe(left)">
                                      <p:cBhvr>
                                        <p:cTn id="35"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7" grpId="0"/>
      <p:bldP spid="17" grpId="0"/>
      <p:bldP spid="1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4"/>
          <p:cNvSpPr>
            <a:spLocks noChangeArrowheads="1"/>
          </p:cNvSpPr>
          <p:nvPr/>
        </p:nvSpPr>
        <p:spPr bwMode="auto">
          <a:xfrm>
            <a:off x="457200" y="76200"/>
            <a:ext cx="8229600" cy="85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3600" b="1">
                <a:solidFill>
                  <a:schemeClr val="tx2"/>
                </a:solidFill>
              </a:rPr>
              <a:t>Algebraic Properties</a:t>
            </a:r>
          </a:p>
        </p:txBody>
      </p:sp>
      <p:graphicFrame>
        <p:nvGraphicFramePr>
          <p:cNvPr id="50425" name="Group 249"/>
          <p:cNvGraphicFramePr>
            <a:graphicFrameLocks noGrp="1"/>
          </p:cNvGraphicFramePr>
          <p:nvPr/>
        </p:nvGraphicFramePr>
        <p:xfrm>
          <a:off x="127000" y="1079500"/>
          <a:ext cx="8890000" cy="5181600"/>
        </p:xfrm>
        <a:graphic>
          <a:graphicData uri="http://schemas.openxmlformats.org/drawingml/2006/table">
            <a:tbl>
              <a:tblPr/>
              <a:tblGrid>
                <a:gridCol w="2311635"/>
                <a:gridCol w="6578365"/>
              </a:tblGrid>
              <a:tr h="206375">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Properties of Equality for Real Numbers</a:t>
                      </a:r>
                    </a:p>
                  </a:txBody>
                  <a:tcPr marL="91437" marR="9143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rPr>
                        <a:t>Reflexive</a:t>
                      </a:r>
                    </a:p>
                  </a:txBody>
                  <a:tcPr marL="91437" marR="9143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For every</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2400" b="1" i="1" u="none" strike="noStrike" cap="none" normalizeH="0" baseline="0" smtClean="0">
                          <a:ln>
                            <a:noFill/>
                          </a:ln>
                          <a:solidFill>
                            <a:schemeClr val="tx1"/>
                          </a:solidFill>
                          <a:effectLst/>
                          <a:latin typeface="Times New Roman" pitchFamily="18" charset="0"/>
                          <a:cs typeface="Times New Roman" pitchFamily="18" charset="0"/>
                        </a:rPr>
                        <a:t>a, a = a </a:t>
                      </a:r>
                    </a:p>
                  </a:txBody>
                  <a:tcPr marL="91437" marR="914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rPr>
                        <a:t>Symmetric</a:t>
                      </a:r>
                    </a:p>
                  </a:txBody>
                  <a:tcPr marL="91437" marR="9143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For all numbers</a:t>
                      </a:r>
                      <a:r>
                        <a:rPr kumimoji="0" lang="en-US" sz="2400" b="0" i="0" u="none" strike="noStrike" cap="none" normalizeH="0" baseline="0" smtClean="0">
                          <a:ln>
                            <a:noFill/>
                          </a:ln>
                          <a:solidFill>
                            <a:schemeClr val="tx1"/>
                          </a:solidFill>
                          <a:effectLst/>
                          <a:latin typeface="Arial" charset="0"/>
                        </a:rPr>
                        <a:t> </a:t>
                      </a:r>
                      <a:r>
                        <a:rPr kumimoji="0" lang="en-US" sz="2400" b="1" i="1" u="none" strike="noStrike" cap="none" normalizeH="0" baseline="0" smtClean="0">
                          <a:ln>
                            <a:noFill/>
                          </a:ln>
                          <a:solidFill>
                            <a:schemeClr val="tx1"/>
                          </a:solidFill>
                          <a:effectLst/>
                          <a:latin typeface="Times New Roman" pitchFamily="18" charset="0"/>
                          <a:cs typeface="Times New Roman" pitchFamily="18" charset="0"/>
                        </a:rPr>
                        <a:t>a </a:t>
                      </a:r>
                      <a:r>
                        <a:rPr kumimoji="0" lang="en-US" sz="2400" b="0" i="0" u="none" strike="noStrike" cap="none" normalizeH="0" baseline="0" smtClean="0">
                          <a:ln>
                            <a:noFill/>
                          </a:ln>
                          <a:solidFill>
                            <a:schemeClr val="tx1"/>
                          </a:solidFill>
                          <a:effectLst/>
                          <a:latin typeface="Arial" charset="0"/>
                          <a:cs typeface="Arial" charset="0"/>
                        </a:rPr>
                        <a:t>and</a:t>
                      </a:r>
                      <a:r>
                        <a:rPr kumimoji="0" lang="en-US" sz="2400" b="0" i="0" u="none" strike="noStrike" cap="none" normalizeH="0" baseline="0" smtClean="0">
                          <a:ln>
                            <a:noFill/>
                          </a:ln>
                          <a:solidFill>
                            <a:schemeClr val="tx1"/>
                          </a:solidFill>
                          <a:effectLst/>
                          <a:latin typeface="Arial" charset="0"/>
                        </a:rPr>
                        <a:t> </a:t>
                      </a:r>
                      <a:r>
                        <a:rPr kumimoji="0" lang="en-US" sz="2400" b="1" i="1" u="none" strike="noStrike" cap="none" normalizeH="0" baseline="0" smtClean="0">
                          <a:ln>
                            <a:noFill/>
                          </a:ln>
                          <a:solidFill>
                            <a:schemeClr val="tx1"/>
                          </a:solidFill>
                          <a:effectLst/>
                          <a:latin typeface="Times New Roman" pitchFamily="18" charset="0"/>
                          <a:cs typeface="Times New Roman" pitchFamily="18" charset="0"/>
                        </a:rPr>
                        <a:t>b,</a:t>
                      </a:r>
                      <a:r>
                        <a:rPr kumimoji="0" lang="en-US" sz="2400" b="0" i="0" u="none" strike="noStrike" cap="none" normalizeH="0" baseline="0" smtClean="0">
                          <a:ln>
                            <a:noFill/>
                          </a:ln>
                          <a:solidFill>
                            <a:schemeClr val="tx1"/>
                          </a:solidFill>
                          <a:effectLst/>
                          <a:latin typeface="Arial" charset="0"/>
                          <a:cs typeface="Arial" charset="0"/>
                        </a:rPr>
                        <a:t> if </a:t>
                      </a:r>
                      <a:r>
                        <a:rPr kumimoji="0" lang="en-US" sz="2400" b="1" i="1" u="none" strike="noStrike" cap="none" normalizeH="0" baseline="0" smtClean="0">
                          <a:ln>
                            <a:noFill/>
                          </a:ln>
                          <a:solidFill>
                            <a:schemeClr val="tx1"/>
                          </a:solidFill>
                          <a:effectLst/>
                          <a:latin typeface="Times New Roman" pitchFamily="18" charset="0"/>
                          <a:cs typeface="Times New Roman" pitchFamily="18" charset="0"/>
                        </a:rPr>
                        <a:t>a = b, then b = a</a:t>
                      </a:r>
                      <a:r>
                        <a:rPr kumimoji="0" lang="en-US" sz="2400" b="0" i="0" u="none" strike="noStrike" cap="none" normalizeH="0" baseline="0" smtClean="0">
                          <a:ln>
                            <a:noFill/>
                          </a:ln>
                          <a:solidFill>
                            <a:schemeClr val="tx1"/>
                          </a:solidFill>
                          <a:effectLst/>
                          <a:latin typeface="Arial" charset="0"/>
                        </a:rPr>
                        <a:t> </a:t>
                      </a:r>
                    </a:p>
                  </a:txBody>
                  <a:tcPr marL="91437" marR="914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1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rPr>
                        <a:t>Transitive</a:t>
                      </a:r>
                    </a:p>
                  </a:txBody>
                  <a:tcPr marL="91437" marR="9143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For all numbers </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a, b,</a:t>
                      </a:r>
                      <a:r>
                        <a:rPr kumimoji="0" lang="en-US" sz="2400" b="0" i="0" u="none" strike="noStrike" cap="none" normalizeH="0" baseline="0" dirty="0" smtClean="0">
                          <a:ln>
                            <a:noFill/>
                          </a:ln>
                          <a:solidFill>
                            <a:schemeClr val="tx1"/>
                          </a:solidFill>
                          <a:effectLst/>
                          <a:latin typeface="Arial" charset="0"/>
                          <a:cs typeface="Arial" charset="0"/>
                        </a:rPr>
                        <a:t> and </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c,</a:t>
                      </a:r>
                      <a:r>
                        <a:rPr kumimoji="0" lang="en-US" sz="2400" b="0" i="0" u="none" strike="noStrike" cap="none" normalizeH="0" baseline="0" dirty="0" smtClean="0">
                          <a:ln>
                            <a:noFill/>
                          </a:ln>
                          <a:solidFill>
                            <a:schemeClr val="tx1"/>
                          </a:solidFill>
                          <a:effectLst/>
                          <a:latin typeface="Arial" charset="0"/>
                          <a:cs typeface="Arial" charset="0"/>
                        </a:rPr>
                        <a:t> if </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a = b</a:t>
                      </a:r>
                      <a:r>
                        <a:rPr kumimoji="0" lang="en-US" sz="2400" b="0" i="0" u="none" strike="noStrike" cap="none" normalizeH="0" baseline="0" dirty="0" smtClean="0">
                          <a:ln>
                            <a:noFill/>
                          </a:ln>
                          <a:solidFill>
                            <a:schemeClr val="tx1"/>
                          </a:solidFill>
                          <a:effectLst/>
                          <a:latin typeface="Arial" charset="0"/>
                          <a:cs typeface="Arial" charset="0"/>
                        </a:rPr>
                        <a:t> and </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b = c,</a:t>
                      </a:r>
                      <a:b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br>
                      <a:r>
                        <a:rPr kumimoji="0" lang="en-US" sz="2400" b="0" i="0" u="none" strike="noStrike" cap="none" normalizeH="0" baseline="0" dirty="0" smtClean="0">
                          <a:ln>
                            <a:noFill/>
                          </a:ln>
                          <a:solidFill>
                            <a:schemeClr val="tx1"/>
                          </a:solidFill>
                          <a:effectLst/>
                          <a:latin typeface="Arial" charset="0"/>
                          <a:cs typeface="Arial" charset="0"/>
                        </a:rPr>
                        <a:t>        then </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a = c </a:t>
                      </a:r>
                    </a:p>
                  </a:txBody>
                  <a:tcPr marL="91437" marR="914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rPr>
                        <a:t>Addition &amp; </a:t>
                      </a:r>
                      <a:br>
                        <a:rPr kumimoji="0" lang="en-US" sz="2400" b="1" i="0" u="none" strike="noStrike" cap="none" normalizeH="0" baseline="0" dirty="0" smtClean="0">
                          <a:ln>
                            <a:noFill/>
                          </a:ln>
                          <a:solidFill>
                            <a:schemeClr val="tx1"/>
                          </a:solidFill>
                          <a:effectLst/>
                          <a:latin typeface="Arial" charset="0"/>
                        </a:rPr>
                      </a:br>
                      <a:r>
                        <a:rPr kumimoji="0" lang="en-US" sz="2400" b="1" i="0" u="none" strike="noStrike" cap="none" normalizeH="0" baseline="0" dirty="0" smtClean="0">
                          <a:ln>
                            <a:noFill/>
                          </a:ln>
                          <a:solidFill>
                            <a:schemeClr val="tx1"/>
                          </a:solidFill>
                          <a:effectLst/>
                          <a:latin typeface="Arial" charset="0"/>
                        </a:rPr>
                        <a:t>Subtraction</a:t>
                      </a:r>
                    </a:p>
                  </a:txBody>
                  <a:tcPr marL="91437" marR="9143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For all numbers </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a, b,</a:t>
                      </a:r>
                      <a:r>
                        <a:rPr kumimoji="0" lang="en-US" sz="2400" b="0" i="0" u="none" strike="noStrike" cap="none" normalizeH="0" baseline="0" dirty="0" smtClean="0">
                          <a:ln>
                            <a:noFill/>
                          </a:ln>
                          <a:solidFill>
                            <a:schemeClr val="tx1"/>
                          </a:solidFill>
                          <a:effectLst/>
                          <a:latin typeface="Arial" charset="0"/>
                          <a:cs typeface="Arial" charset="0"/>
                        </a:rPr>
                        <a:t> and </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c,</a:t>
                      </a:r>
                      <a:r>
                        <a:rPr kumimoji="0" lang="en-US" sz="2400" b="0" i="0" u="none" strike="noStrike" cap="none" normalizeH="0" baseline="0" dirty="0" smtClean="0">
                          <a:ln>
                            <a:noFill/>
                          </a:ln>
                          <a:solidFill>
                            <a:schemeClr val="tx1"/>
                          </a:solidFill>
                          <a:effectLst/>
                          <a:latin typeface="Arial" charset="0"/>
                          <a:cs typeface="Arial" charset="0"/>
                        </a:rPr>
                        <a:t> if </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a = b,</a:t>
                      </a:r>
                      <a:r>
                        <a:rPr kumimoji="0" lang="en-US" sz="2400" b="0" i="0" u="none" strike="noStrike" cap="none" normalizeH="0" baseline="0" dirty="0" smtClean="0">
                          <a:ln>
                            <a:noFill/>
                          </a:ln>
                          <a:solidFill>
                            <a:schemeClr val="tx1"/>
                          </a:solidFill>
                          <a:effectLst/>
                          <a:latin typeface="Arial" charset="0"/>
                          <a:cs typeface="Arial" charset="0"/>
                        </a:rPr>
                        <a:t> </a:t>
                      </a:r>
                      <a:br>
                        <a:rPr kumimoji="0" lang="en-US" sz="2400" b="0" i="0" u="none" strike="noStrike" cap="none" normalizeH="0" baseline="0" dirty="0" smtClean="0">
                          <a:ln>
                            <a:noFill/>
                          </a:ln>
                          <a:solidFill>
                            <a:schemeClr val="tx1"/>
                          </a:solidFill>
                          <a:effectLst/>
                          <a:latin typeface="Arial" charset="0"/>
                          <a:cs typeface="Arial" charset="0"/>
                        </a:rPr>
                      </a:br>
                      <a:r>
                        <a:rPr kumimoji="0" lang="en-US" sz="2400" b="0" i="0" u="none" strike="noStrike" cap="none" normalizeH="0" baseline="0" dirty="0" smtClean="0">
                          <a:ln>
                            <a:noFill/>
                          </a:ln>
                          <a:solidFill>
                            <a:schemeClr val="tx1"/>
                          </a:solidFill>
                          <a:effectLst/>
                          <a:latin typeface="Arial" charset="0"/>
                          <a:cs typeface="Arial" charset="0"/>
                        </a:rPr>
                        <a:t>        then </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a + c = b + c</a:t>
                      </a:r>
                      <a:r>
                        <a:rPr kumimoji="0" lang="en-US" sz="2400" b="0" i="0" u="none" strike="noStrike" cap="none" normalizeH="0" baseline="0" dirty="0" smtClean="0">
                          <a:ln>
                            <a:noFill/>
                          </a:ln>
                          <a:solidFill>
                            <a:schemeClr val="tx1"/>
                          </a:solidFill>
                          <a:effectLst/>
                          <a:latin typeface="Arial" charset="0"/>
                          <a:cs typeface="Arial" charset="0"/>
                        </a:rPr>
                        <a:t> and </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a – c = b - c</a:t>
                      </a:r>
                      <a:r>
                        <a:rPr kumimoji="0" lang="en-US" sz="2400" b="0" i="0" u="none" strike="noStrike" cap="none" normalizeH="0" baseline="0" dirty="0" smtClean="0">
                          <a:ln>
                            <a:noFill/>
                          </a:ln>
                          <a:solidFill>
                            <a:schemeClr val="tx1"/>
                          </a:solidFill>
                          <a:effectLst/>
                          <a:latin typeface="Arial" charset="0"/>
                        </a:rPr>
                        <a:t> </a:t>
                      </a:r>
                    </a:p>
                  </a:txBody>
                  <a:tcPr marL="91437" marR="914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rPr>
                        <a:t>Multiplication </a:t>
                      </a:r>
                      <a:br>
                        <a:rPr kumimoji="0" lang="en-US" sz="2400" b="1" i="0" u="none" strike="noStrike" cap="none" normalizeH="0" baseline="0" dirty="0" smtClean="0">
                          <a:ln>
                            <a:noFill/>
                          </a:ln>
                          <a:solidFill>
                            <a:schemeClr val="tx1"/>
                          </a:solidFill>
                          <a:effectLst/>
                          <a:latin typeface="Arial" charset="0"/>
                        </a:rPr>
                      </a:br>
                      <a:r>
                        <a:rPr kumimoji="0" lang="en-US" sz="2400" b="1" i="0" u="none" strike="noStrike" cap="none" normalizeH="0" baseline="0" dirty="0" smtClean="0">
                          <a:ln>
                            <a:noFill/>
                          </a:ln>
                          <a:solidFill>
                            <a:schemeClr val="tx1"/>
                          </a:solidFill>
                          <a:effectLst/>
                          <a:latin typeface="Arial" charset="0"/>
                        </a:rPr>
                        <a:t>    &amp; Division</a:t>
                      </a:r>
                    </a:p>
                  </a:txBody>
                  <a:tcPr marL="91437" marR="9143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For all numbers </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a, b,</a:t>
                      </a:r>
                      <a:r>
                        <a:rPr kumimoji="0" lang="en-US" sz="2400" b="0" i="0" u="none" strike="noStrike" cap="none" normalizeH="0" baseline="0" dirty="0" smtClean="0">
                          <a:ln>
                            <a:noFill/>
                          </a:ln>
                          <a:solidFill>
                            <a:schemeClr val="tx1"/>
                          </a:solidFill>
                          <a:effectLst/>
                          <a:latin typeface="Arial" charset="0"/>
                          <a:cs typeface="Arial" charset="0"/>
                        </a:rPr>
                        <a:t> and </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c,</a:t>
                      </a:r>
                      <a:r>
                        <a:rPr kumimoji="0" lang="en-US" sz="2400" b="0" i="0" u="none" strike="noStrike" cap="none" normalizeH="0" baseline="0" dirty="0" smtClean="0">
                          <a:ln>
                            <a:noFill/>
                          </a:ln>
                          <a:solidFill>
                            <a:schemeClr val="tx1"/>
                          </a:solidFill>
                          <a:effectLst/>
                          <a:latin typeface="Arial" charset="0"/>
                          <a:cs typeface="Arial" charset="0"/>
                        </a:rPr>
                        <a:t> if </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a = b,</a:t>
                      </a:r>
                      <a:b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br>
                      <a:r>
                        <a:rPr kumimoji="0" lang="en-US" sz="2400" b="0" i="0" u="none" strike="noStrike" cap="none" normalizeH="0" baseline="0" dirty="0" smtClean="0">
                          <a:ln>
                            <a:noFill/>
                          </a:ln>
                          <a:solidFill>
                            <a:schemeClr val="tx1"/>
                          </a:solidFill>
                          <a:effectLst/>
                          <a:latin typeface="Arial" charset="0"/>
                          <a:cs typeface="Arial" charset="0"/>
                        </a:rPr>
                        <a:t>        then </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ac = </a:t>
                      </a:r>
                      <a:r>
                        <a:rPr kumimoji="0" lang="en-US" sz="2400" b="1" i="1" u="none" strike="noStrike" cap="none" normalizeH="0" baseline="0" dirty="0" err="1" smtClean="0">
                          <a:ln>
                            <a:noFill/>
                          </a:ln>
                          <a:solidFill>
                            <a:schemeClr val="tx1"/>
                          </a:solidFill>
                          <a:effectLst/>
                          <a:latin typeface="Times New Roman" pitchFamily="18" charset="0"/>
                          <a:cs typeface="Times New Roman" pitchFamily="18" charset="0"/>
                        </a:rPr>
                        <a:t>bc</a:t>
                      </a:r>
                      <a:r>
                        <a:rPr kumimoji="0" lang="en-US" sz="2400" b="0" i="0" u="none" strike="noStrike" cap="none" normalizeH="0" baseline="0" dirty="0" smtClean="0">
                          <a:ln>
                            <a:noFill/>
                          </a:ln>
                          <a:solidFill>
                            <a:schemeClr val="tx1"/>
                          </a:solidFill>
                          <a:effectLst/>
                          <a:latin typeface="Arial" charset="0"/>
                          <a:cs typeface="Arial" charset="0"/>
                        </a:rPr>
                        <a:t> and if </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c </a:t>
                      </a:r>
                      <a:r>
                        <a:rPr kumimoji="0" lang="en-US" sz="2400" b="0" i="0" u="none" strike="noStrike" cap="none" normalizeH="0" baseline="0" dirty="0" smtClean="0">
                          <a:ln>
                            <a:noFill/>
                          </a:ln>
                          <a:solidFill>
                            <a:schemeClr val="tx1"/>
                          </a:solidFill>
                          <a:effectLst/>
                          <a:latin typeface="Arial" charset="0"/>
                          <a:cs typeface="Arial" charset="0"/>
                        </a:rPr>
                        <a:t>≠ 0</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 a/c = b/c</a:t>
                      </a:r>
                      <a:r>
                        <a:rPr kumimoji="0" lang="en-US" sz="2400" b="0" i="0" u="none" strike="noStrike" cap="none" normalizeH="0" baseline="0" dirty="0" smtClean="0">
                          <a:ln>
                            <a:noFill/>
                          </a:ln>
                          <a:solidFill>
                            <a:schemeClr val="tx1"/>
                          </a:solidFill>
                          <a:effectLst/>
                          <a:latin typeface="Arial" charset="0"/>
                          <a:cs typeface="Arial" charset="0"/>
                        </a:rPr>
                        <a:t> </a:t>
                      </a:r>
                    </a:p>
                  </a:txBody>
                  <a:tcPr marL="91437" marR="914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rPr>
                        <a:t>Substitution</a:t>
                      </a:r>
                    </a:p>
                  </a:txBody>
                  <a:tcPr marL="91437" marR="9143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For all numbers </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a </a:t>
                      </a:r>
                      <a:r>
                        <a:rPr kumimoji="0" lang="en-US" sz="2400" b="0" i="0" u="none" strike="noStrike" cap="none" normalizeH="0" baseline="0" dirty="0" smtClean="0">
                          <a:ln>
                            <a:noFill/>
                          </a:ln>
                          <a:solidFill>
                            <a:schemeClr val="tx1"/>
                          </a:solidFill>
                          <a:effectLst/>
                          <a:latin typeface="Arial" charset="0"/>
                          <a:cs typeface="Arial" charset="0"/>
                        </a:rPr>
                        <a:t>and </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b,</a:t>
                      </a:r>
                      <a:r>
                        <a:rPr kumimoji="0" lang="en-US" sz="2400" b="0" i="0" u="none" strike="noStrike" cap="none" normalizeH="0" baseline="0" dirty="0" smtClean="0">
                          <a:ln>
                            <a:noFill/>
                          </a:ln>
                          <a:solidFill>
                            <a:schemeClr val="tx1"/>
                          </a:solidFill>
                          <a:effectLst/>
                          <a:latin typeface="Arial" charset="0"/>
                          <a:cs typeface="Arial" charset="0"/>
                        </a:rPr>
                        <a:t> if </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a = b,</a:t>
                      </a:r>
                      <a:r>
                        <a:rPr kumimoji="0" lang="en-US" sz="2400" b="0" i="0" u="none" strike="noStrike" cap="none" normalizeH="0" baseline="0" dirty="0" smtClean="0">
                          <a:ln>
                            <a:noFill/>
                          </a:ln>
                          <a:solidFill>
                            <a:schemeClr val="tx1"/>
                          </a:solidFill>
                          <a:effectLst/>
                          <a:latin typeface="Arial" charset="0"/>
                          <a:cs typeface="Arial" charset="0"/>
                        </a:rPr>
                        <a:t> then </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a </a:t>
                      </a:r>
                      <a:r>
                        <a:rPr kumimoji="0" lang="en-US" sz="2400" b="0" i="0" u="none" strike="noStrike" cap="none" normalizeH="0" baseline="0" dirty="0" smtClean="0">
                          <a:ln>
                            <a:noFill/>
                          </a:ln>
                          <a:solidFill>
                            <a:schemeClr val="tx1"/>
                          </a:solidFill>
                          <a:effectLst/>
                          <a:latin typeface="Arial" charset="0"/>
                          <a:cs typeface="Arial" charset="0"/>
                        </a:rPr>
                        <a:t>may be replaced by </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b </a:t>
                      </a:r>
                      <a:r>
                        <a:rPr kumimoji="0" lang="en-US" sz="2400" b="0" i="0" u="none" strike="noStrike" cap="none" normalizeH="0" baseline="0" dirty="0" smtClean="0">
                          <a:ln>
                            <a:noFill/>
                          </a:ln>
                          <a:solidFill>
                            <a:schemeClr val="tx1"/>
                          </a:solidFill>
                          <a:effectLst/>
                          <a:latin typeface="Arial" charset="0"/>
                          <a:cs typeface="Arial" charset="0"/>
                        </a:rPr>
                        <a:t>in any equation or expression</a:t>
                      </a:r>
                      <a:r>
                        <a:rPr kumimoji="0" lang="en-US" sz="2400" b="0" i="0" u="none" strike="noStrike" cap="none" normalizeH="0" baseline="0" dirty="0" smtClean="0">
                          <a:ln>
                            <a:noFill/>
                          </a:ln>
                          <a:solidFill>
                            <a:schemeClr val="tx1"/>
                          </a:solidFill>
                          <a:effectLst/>
                          <a:latin typeface="Arial" charset="0"/>
                        </a:rPr>
                        <a:t> </a:t>
                      </a:r>
                    </a:p>
                  </a:txBody>
                  <a:tcPr marL="91437" marR="914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charset="0"/>
                        </a:rPr>
                        <a:t>Distributive</a:t>
                      </a:r>
                    </a:p>
                  </a:txBody>
                  <a:tcPr marL="91437" marR="9143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For all numbers </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a, b,</a:t>
                      </a:r>
                      <a:r>
                        <a:rPr kumimoji="0" lang="en-US" sz="2400" b="0" i="0" u="none" strike="noStrike" cap="none" normalizeH="0" baseline="0" dirty="0" smtClean="0">
                          <a:ln>
                            <a:noFill/>
                          </a:ln>
                          <a:solidFill>
                            <a:schemeClr val="tx1"/>
                          </a:solidFill>
                          <a:effectLst/>
                          <a:latin typeface="Arial" charset="0"/>
                          <a:cs typeface="Arial" charset="0"/>
                        </a:rPr>
                        <a:t> and </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c, a(b + c) = </a:t>
                      </a:r>
                      <a:r>
                        <a:rPr kumimoji="0" lang="en-US" sz="2400" b="1" i="1" u="none" strike="noStrike" cap="none" normalizeH="0" baseline="0" dirty="0" err="1" smtClean="0">
                          <a:ln>
                            <a:noFill/>
                          </a:ln>
                          <a:solidFill>
                            <a:schemeClr val="tx1"/>
                          </a:solidFill>
                          <a:effectLst/>
                          <a:latin typeface="Times New Roman" pitchFamily="18" charset="0"/>
                          <a:cs typeface="Times New Roman" pitchFamily="18" charset="0"/>
                        </a:rPr>
                        <a:t>ab</a:t>
                      </a:r>
                      <a:r>
                        <a:rPr kumimoji="0" lang="en-US" sz="2400" b="1" i="1" u="none" strike="noStrike" cap="none" normalizeH="0" baseline="0" dirty="0" smtClean="0">
                          <a:ln>
                            <a:noFill/>
                          </a:ln>
                          <a:solidFill>
                            <a:schemeClr val="tx1"/>
                          </a:solidFill>
                          <a:effectLst/>
                          <a:latin typeface="Times New Roman" pitchFamily="18" charset="0"/>
                          <a:cs typeface="Times New Roman" pitchFamily="18" charset="0"/>
                        </a:rPr>
                        <a:t> + ac</a:t>
                      </a:r>
                    </a:p>
                  </a:txBody>
                  <a:tcPr marL="91437" marR="914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639763" y="1055688"/>
            <a:ext cx="7853362" cy="2838450"/>
          </a:xfrm>
        </p:spPr>
        <p:txBody>
          <a:bodyPr/>
          <a:lstStyle/>
          <a:p>
            <a:pPr eaLnBrk="1" hangingPunct="1">
              <a:buFontTx/>
              <a:buNone/>
              <a:tabLst>
                <a:tab pos="3087688" algn="l"/>
              </a:tabLst>
            </a:pPr>
            <a:r>
              <a:rPr lang="en-US" altLang="en-US" sz="2000" b="1" smtClean="0"/>
              <a:t>Congruence, like equality, is reflexive, symmetric and transitive</a:t>
            </a:r>
          </a:p>
          <a:p>
            <a:pPr eaLnBrk="1" hangingPunct="1">
              <a:buFontTx/>
              <a:buNone/>
              <a:tabLst>
                <a:tab pos="3087688" algn="l"/>
              </a:tabLst>
            </a:pPr>
            <a:endParaRPr lang="en-US" altLang="en-US" sz="2000" b="1" smtClean="0"/>
          </a:p>
          <a:p>
            <a:pPr eaLnBrk="1" hangingPunct="1">
              <a:buFontTx/>
              <a:buNone/>
              <a:tabLst>
                <a:tab pos="3087688" algn="l"/>
              </a:tabLst>
            </a:pPr>
            <a:r>
              <a:rPr lang="en-US" altLang="en-US" sz="2000" b="1" smtClean="0"/>
              <a:t>Reflexive Property	</a:t>
            </a:r>
            <a:r>
              <a:rPr lang="en-US" altLang="en-US" sz="2000" b="1" i="1" smtClean="0"/>
              <a:t>AB</a:t>
            </a:r>
            <a:r>
              <a:rPr lang="en-US" altLang="en-US" sz="2000" b="1" smtClean="0"/>
              <a:t> </a:t>
            </a:r>
            <a:r>
              <a:rPr lang="en-US" altLang="en-US" sz="2000" b="1" smtClean="0">
                <a:sym typeface="Symbol" pitchFamily="18" charset="2"/>
              </a:rPr>
              <a:t></a:t>
            </a:r>
            <a:r>
              <a:rPr lang="en-US" altLang="en-US" sz="2000" b="1" smtClean="0"/>
              <a:t> </a:t>
            </a:r>
            <a:r>
              <a:rPr lang="en-US" altLang="en-US" sz="2000" b="1" i="1" smtClean="0"/>
              <a:t>AB</a:t>
            </a:r>
          </a:p>
          <a:p>
            <a:pPr eaLnBrk="1" hangingPunct="1">
              <a:buFontTx/>
              <a:buNone/>
              <a:tabLst>
                <a:tab pos="3087688" algn="l"/>
              </a:tabLst>
            </a:pPr>
            <a:endParaRPr lang="en-US" altLang="en-US" sz="2000" b="1" smtClean="0"/>
          </a:p>
          <a:p>
            <a:pPr eaLnBrk="1" hangingPunct="1">
              <a:buFontTx/>
              <a:buNone/>
              <a:tabLst>
                <a:tab pos="3087688" algn="l"/>
              </a:tabLst>
            </a:pPr>
            <a:r>
              <a:rPr lang="en-US" altLang="en-US" sz="2000" b="1" smtClean="0"/>
              <a:t>Symmetric Property	If </a:t>
            </a:r>
            <a:r>
              <a:rPr lang="en-US" altLang="en-US" sz="2000" b="1" i="1" smtClean="0"/>
              <a:t>AB</a:t>
            </a:r>
            <a:r>
              <a:rPr lang="en-US" altLang="en-US" sz="2000" b="1" smtClean="0"/>
              <a:t> </a:t>
            </a:r>
            <a:r>
              <a:rPr lang="en-US" altLang="en-US" sz="2000" b="1" smtClean="0">
                <a:sym typeface="Symbol" pitchFamily="18" charset="2"/>
              </a:rPr>
              <a:t></a:t>
            </a:r>
            <a:r>
              <a:rPr lang="en-US" altLang="en-US" sz="2000" b="1" smtClean="0"/>
              <a:t> </a:t>
            </a:r>
            <a:r>
              <a:rPr lang="en-US" altLang="en-US" sz="2000" b="1" i="1" smtClean="0"/>
              <a:t>CD</a:t>
            </a:r>
            <a:r>
              <a:rPr lang="en-US" altLang="en-US" sz="2000" b="1" smtClean="0"/>
              <a:t>, then </a:t>
            </a:r>
            <a:r>
              <a:rPr lang="en-US" altLang="en-US" sz="2000" b="1" i="1" smtClean="0"/>
              <a:t>CD</a:t>
            </a:r>
            <a:r>
              <a:rPr lang="en-US" altLang="en-US" sz="2000" b="1" smtClean="0"/>
              <a:t> </a:t>
            </a:r>
            <a:r>
              <a:rPr lang="en-US" altLang="en-US" sz="2000" b="1" smtClean="0">
                <a:sym typeface="Symbol" pitchFamily="18" charset="2"/>
              </a:rPr>
              <a:t></a:t>
            </a:r>
            <a:r>
              <a:rPr lang="en-US" altLang="en-US" sz="2000" b="1" smtClean="0"/>
              <a:t> </a:t>
            </a:r>
            <a:r>
              <a:rPr lang="en-US" altLang="en-US" sz="2000" b="1" i="1" smtClean="0"/>
              <a:t>AB</a:t>
            </a:r>
          </a:p>
          <a:p>
            <a:pPr eaLnBrk="1" hangingPunct="1">
              <a:buFontTx/>
              <a:buNone/>
              <a:tabLst>
                <a:tab pos="3087688" algn="l"/>
              </a:tabLst>
            </a:pPr>
            <a:endParaRPr lang="en-US" altLang="en-US" sz="2000" b="1" smtClean="0"/>
          </a:p>
          <a:p>
            <a:pPr eaLnBrk="1" hangingPunct="1">
              <a:buFontTx/>
              <a:buNone/>
              <a:tabLst>
                <a:tab pos="3087688" algn="l"/>
              </a:tabLst>
            </a:pPr>
            <a:r>
              <a:rPr lang="en-US" altLang="en-US" sz="2000" b="1" smtClean="0"/>
              <a:t>Transitive Property	If </a:t>
            </a:r>
            <a:r>
              <a:rPr lang="en-US" altLang="en-US" sz="2000" b="1" i="1" smtClean="0"/>
              <a:t>AB</a:t>
            </a:r>
            <a:r>
              <a:rPr lang="en-US" altLang="en-US" sz="2000" b="1" smtClean="0"/>
              <a:t> </a:t>
            </a:r>
            <a:r>
              <a:rPr lang="en-US" altLang="en-US" sz="2000" b="1" smtClean="0">
                <a:sym typeface="Symbol" pitchFamily="18" charset="2"/>
              </a:rPr>
              <a:t></a:t>
            </a:r>
            <a:r>
              <a:rPr lang="en-US" altLang="en-US" sz="2000" b="1" smtClean="0"/>
              <a:t> </a:t>
            </a:r>
            <a:r>
              <a:rPr lang="en-US" altLang="en-US" sz="2000" b="1" i="1" smtClean="0"/>
              <a:t>CD</a:t>
            </a:r>
            <a:r>
              <a:rPr lang="en-US" altLang="en-US" sz="2000" b="1" smtClean="0"/>
              <a:t> and </a:t>
            </a:r>
            <a:r>
              <a:rPr lang="en-US" altLang="en-US" sz="2000" b="1" i="1" smtClean="0"/>
              <a:t>CD</a:t>
            </a:r>
            <a:r>
              <a:rPr lang="en-US" altLang="en-US" sz="2000" b="1" smtClean="0"/>
              <a:t> </a:t>
            </a:r>
            <a:r>
              <a:rPr lang="en-US" altLang="en-US" sz="2000" b="1" smtClean="0">
                <a:sym typeface="Symbol" pitchFamily="18" charset="2"/>
              </a:rPr>
              <a:t></a:t>
            </a:r>
            <a:r>
              <a:rPr lang="en-US" altLang="en-US" sz="2000" b="1" smtClean="0"/>
              <a:t> </a:t>
            </a:r>
            <a:r>
              <a:rPr lang="en-US" altLang="en-US" sz="2000" b="1" i="1" smtClean="0"/>
              <a:t>EF</a:t>
            </a:r>
            <a:r>
              <a:rPr lang="en-US" altLang="en-US" sz="2000" b="1" smtClean="0"/>
              <a:t>, then </a:t>
            </a:r>
            <a:r>
              <a:rPr lang="en-US" altLang="en-US" sz="2000" b="1" i="1" smtClean="0"/>
              <a:t>AB</a:t>
            </a:r>
            <a:r>
              <a:rPr lang="en-US" altLang="en-US" sz="2000" b="1" smtClean="0"/>
              <a:t> </a:t>
            </a:r>
            <a:r>
              <a:rPr lang="en-US" altLang="en-US" sz="2000" b="1" smtClean="0">
                <a:sym typeface="Symbol" pitchFamily="18" charset="2"/>
              </a:rPr>
              <a:t></a:t>
            </a:r>
            <a:r>
              <a:rPr lang="en-US" altLang="en-US" sz="2000" b="1" smtClean="0"/>
              <a:t> </a:t>
            </a:r>
            <a:r>
              <a:rPr lang="en-US" altLang="en-US" sz="2000" b="1" i="1" smtClean="0"/>
              <a:t>EF</a:t>
            </a:r>
          </a:p>
        </p:txBody>
      </p:sp>
      <p:sp>
        <p:nvSpPr>
          <p:cNvPr id="21507" name="Rectangle 2"/>
          <p:cNvSpPr>
            <a:spLocks noGrp="1" noChangeArrowheads="1"/>
          </p:cNvSpPr>
          <p:nvPr>
            <p:ph type="title"/>
          </p:nvPr>
        </p:nvSpPr>
        <p:spPr>
          <a:xfrm>
            <a:off x="0" y="204788"/>
            <a:ext cx="9144000" cy="561975"/>
          </a:xfrm>
        </p:spPr>
        <p:txBody>
          <a:bodyPr/>
          <a:lstStyle/>
          <a:p>
            <a:pPr eaLnBrk="1" hangingPunct="1"/>
            <a:r>
              <a:rPr lang="en-US" altLang="en-US" sz="3600" b="1" smtClean="0"/>
              <a:t>Congruence and Equality</a:t>
            </a:r>
          </a:p>
        </p:txBody>
      </p:sp>
      <p:sp>
        <p:nvSpPr>
          <p:cNvPr id="21508" name="Line 4"/>
          <p:cNvSpPr>
            <a:spLocks noChangeShapeType="1"/>
          </p:cNvSpPr>
          <p:nvPr/>
        </p:nvSpPr>
        <p:spPr bwMode="auto">
          <a:xfrm>
            <a:off x="4089400" y="3292475"/>
            <a:ext cx="31273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09" name="Line 5"/>
          <p:cNvSpPr>
            <a:spLocks noChangeShapeType="1"/>
          </p:cNvSpPr>
          <p:nvPr/>
        </p:nvSpPr>
        <p:spPr bwMode="auto">
          <a:xfrm>
            <a:off x="4751388" y="3292475"/>
            <a:ext cx="312737"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0" name="Line 9"/>
          <p:cNvSpPr>
            <a:spLocks noChangeShapeType="1"/>
          </p:cNvSpPr>
          <p:nvPr/>
        </p:nvSpPr>
        <p:spPr bwMode="auto">
          <a:xfrm>
            <a:off x="3883025" y="1822450"/>
            <a:ext cx="31273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1" name="Line 10"/>
          <p:cNvSpPr>
            <a:spLocks noChangeShapeType="1"/>
          </p:cNvSpPr>
          <p:nvPr/>
        </p:nvSpPr>
        <p:spPr bwMode="auto">
          <a:xfrm>
            <a:off x="4519613" y="1822450"/>
            <a:ext cx="312737"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2" name="Line 14"/>
          <p:cNvSpPr>
            <a:spLocks noChangeShapeType="1"/>
          </p:cNvSpPr>
          <p:nvPr/>
        </p:nvSpPr>
        <p:spPr bwMode="auto">
          <a:xfrm>
            <a:off x="5872163" y="2555875"/>
            <a:ext cx="312737"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3" name="Line 15"/>
          <p:cNvSpPr>
            <a:spLocks noChangeShapeType="1"/>
          </p:cNvSpPr>
          <p:nvPr/>
        </p:nvSpPr>
        <p:spPr bwMode="auto">
          <a:xfrm>
            <a:off x="6508750" y="2555875"/>
            <a:ext cx="31273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4" name="Line 19"/>
          <p:cNvSpPr>
            <a:spLocks noChangeShapeType="1"/>
          </p:cNvSpPr>
          <p:nvPr/>
        </p:nvSpPr>
        <p:spPr bwMode="auto">
          <a:xfrm>
            <a:off x="4110038" y="2555875"/>
            <a:ext cx="312737"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5" name="Line 20"/>
          <p:cNvSpPr>
            <a:spLocks noChangeShapeType="1"/>
          </p:cNvSpPr>
          <p:nvPr/>
        </p:nvSpPr>
        <p:spPr bwMode="auto">
          <a:xfrm>
            <a:off x="4746625" y="2555875"/>
            <a:ext cx="31273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6" name="Line 24"/>
          <p:cNvSpPr>
            <a:spLocks noChangeShapeType="1"/>
          </p:cNvSpPr>
          <p:nvPr/>
        </p:nvSpPr>
        <p:spPr bwMode="auto">
          <a:xfrm>
            <a:off x="7432675" y="3292475"/>
            <a:ext cx="31273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7" name="Line 25"/>
          <p:cNvSpPr>
            <a:spLocks noChangeShapeType="1"/>
          </p:cNvSpPr>
          <p:nvPr/>
        </p:nvSpPr>
        <p:spPr bwMode="auto">
          <a:xfrm>
            <a:off x="8069263" y="3292475"/>
            <a:ext cx="312737"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8" name="Line 29"/>
          <p:cNvSpPr>
            <a:spLocks noChangeShapeType="1"/>
          </p:cNvSpPr>
          <p:nvPr/>
        </p:nvSpPr>
        <p:spPr bwMode="auto">
          <a:xfrm>
            <a:off x="5700713" y="3292475"/>
            <a:ext cx="312737"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9" name="Line 30"/>
          <p:cNvSpPr>
            <a:spLocks noChangeShapeType="1"/>
          </p:cNvSpPr>
          <p:nvPr/>
        </p:nvSpPr>
        <p:spPr bwMode="auto">
          <a:xfrm>
            <a:off x="6337300" y="3292475"/>
            <a:ext cx="31273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0" name="Rectangle 34"/>
          <p:cNvSpPr>
            <a:spLocks noChangeArrowheads="1"/>
          </p:cNvSpPr>
          <p:nvPr/>
        </p:nvSpPr>
        <p:spPr bwMode="auto">
          <a:xfrm>
            <a:off x="311150" y="4257675"/>
            <a:ext cx="8504238"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t>Congruence and Equal:  If we go </a:t>
            </a:r>
            <a:r>
              <a:rPr lang="en-US" altLang="en-US" sz="2000" b="1">
                <a:solidFill>
                  <a:srgbClr val="FFC000"/>
                </a:solidFill>
              </a:rPr>
              <a:t>from an </a:t>
            </a:r>
            <a:r>
              <a:rPr lang="en-US" altLang="en-US" sz="2000" b="1">
                <a:solidFill>
                  <a:srgbClr val="FFC000"/>
                </a:solidFill>
                <a:sym typeface="Symbol" pitchFamily="18" charset="2"/>
              </a:rPr>
              <a:t> to an =</a:t>
            </a:r>
            <a:r>
              <a:rPr lang="en-US" altLang="en-US" sz="2000" b="1">
                <a:sym typeface="Symbol" pitchFamily="18" charset="2"/>
              </a:rPr>
              <a:t> or </a:t>
            </a:r>
            <a:br>
              <a:rPr lang="en-US" altLang="en-US" sz="2000" b="1">
                <a:sym typeface="Symbol" pitchFamily="18" charset="2"/>
              </a:rPr>
            </a:br>
            <a:r>
              <a:rPr lang="en-US" altLang="en-US" sz="2000" b="1">
                <a:solidFill>
                  <a:srgbClr val="FFC000"/>
                </a:solidFill>
                <a:sym typeface="Symbol" pitchFamily="18" charset="2"/>
              </a:rPr>
              <a:t>from an = to an ,</a:t>
            </a:r>
            <a:r>
              <a:rPr lang="en-US" altLang="en-US" sz="2000" b="1">
                <a:sym typeface="Symbol" pitchFamily="18" charset="2"/>
              </a:rPr>
              <a:t> then the reason is the </a:t>
            </a:r>
            <a:r>
              <a:rPr lang="en-US" altLang="en-US" sz="2000" b="1">
                <a:solidFill>
                  <a:srgbClr val="FFFF00"/>
                </a:solidFill>
                <a:sym typeface="Symbol" pitchFamily="18" charset="2"/>
              </a:rPr>
              <a:t>definition of congruence</a:t>
            </a:r>
            <a:endParaRPr lang="en-US" altLang="en-US" sz="2000" b="1">
              <a:solidFill>
                <a:srgbClr val="FFFF00"/>
              </a:solidFill>
            </a:endParaRPr>
          </a:p>
          <a:p>
            <a:pPr eaLnBrk="1" hangingPunct="1"/>
            <a:endParaRPr lang="en-US" altLang="en-US" sz="2000" u="sng"/>
          </a:p>
          <a:p>
            <a:pPr eaLnBrk="1" hangingPunct="1"/>
            <a:r>
              <a:rPr lang="en-US" altLang="en-US" sz="2000" b="1" u="sng"/>
              <a:t>Postulate 2.9</a:t>
            </a:r>
            <a:r>
              <a:rPr lang="en-US" altLang="en-US" sz="2000" b="1"/>
              <a:t>, </a:t>
            </a:r>
            <a:r>
              <a:rPr lang="en-US" altLang="en-US" sz="2000" b="1">
                <a:solidFill>
                  <a:srgbClr val="FFFF00"/>
                </a:solidFill>
              </a:rPr>
              <a:t>Segment Addition Postulate</a:t>
            </a:r>
            <a:r>
              <a:rPr lang="en-US" altLang="en-US" sz="2000" b="1"/>
              <a:t>:  If </a:t>
            </a:r>
            <a:r>
              <a:rPr lang="en-US" altLang="en-US" sz="2000" b="1" i="1"/>
              <a:t>B </a:t>
            </a:r>
            <a:r>
              <a:rPr lang="en-US" altLang="en-US" sz="2000" b="1"/>
              <a:t>is between </a:t>
            </a:r>
            <a:r>
              <a:rPr lang="en-US" altLang="en-US" sz="2000" b="1" i="1"/>
              <a:t>A </a:t>
            </a:r>
            <a:r>
              <a:rPr lang="en-US" altLang="en-US" sz="2000" b="1"/>
              <a:t>and </a:t>
            </a:r>
            <a:r>
              <a:rPr lang="en-US" altLang="en-US" sz="2000" b="1" i="1"/>
              <a:t>C, </a:t>
            </a:r>
            <a:r>
              <a:rPr lang="en-US" altLang="en-US" sz="2000" b="1"/>
              <a:t>then </a:t>
            </a:r>
            <a:r>
              <a:rPr lang="en-US" altLang="en-US" sz="2000" b="1" i="1"/>
              <a:t>AB + BC = AC </a:t>
            </a:r>
            <a:r>
              <a:rPr lang="en-US" altLang="en-US" sz="2000" b="1"/>
              <a:t>and if </a:t>
            </a:r>
            <a:r>
              <a:rPr lang="en-US" altLang="en-US" sz="2000" b="1" i="1"/>
              <a:t>AB + BC = AC</a:t>
            </a:r>
            <a:r>
              <a:rPr lang="en-US" altLang="en-US" sz="2000" b="1"/>
              <a:t>, then </a:t>
            </a:r>
            <a:r>
              <a:rPr lang="en-US" altLang="en-US" sz="2000" b="1" i="1"/>
              <a:t>B</a:t>
            </a:r>
            <a:r>
              <a:rPr lang="en-US" altLang="en-US" sz="2000" b="1"/>
              <a:t> is between </a:t>
            </a:r>
            <a:r>
              <a:rPr lang="en-US" altLang="en-US" sz="2000" b="1" i="1"/>
              <a:t>A</a:t>
            </a:r>
            <a:r>
              <a:rPr lang="en-US" altLang="en-US" sz="2000" b="1"/>
              <a:t> and </a:t>
            </a:r>
            <a:r>
              <a:rPr lang="en-US" altLang="en-US" sz="2000" b="1" i="1"/>
              <a:t>C.</a:t>
            </a:r>
          </a:p>
          <a:p>
            <a:pPr eaLnBrk="1" hangingPunct="1"/>
            <a:endParaRPr lang="en-US" altLang="en-US" sz="2000" b="1" i="1"/>
          </a:p>
          <a:p>
            <a:pPr algn="ctr" eaLnBrk="1" hangingPunct="1"/>
            <a:r>
              <a:rPr lang="en-US" altLang="en-US" sz="2000" b="1" i="1"/>
              <a:t>sum of the parts = the whole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382588" y="1268413"/>
            <a:ext cx="8389937"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u="sng">
                <a:sym typeface="Symbol" pitchFamily="18" charset="2"/>
              </a:rPr>
              <a:t>Theorem 2.5</a:t>
            </a:r>
            <a:r>
              <a:rPr lang="en-US" altLang="en-US" sz="2400" b="1">
                <a:sym typeface="Symbol" pitchFamily="18" charset="2"/>
              </a:rPr>
              <a:t>, Angles supplementary to the same angle or to congruent angles are congruent.</a:t>
            </a:r>
          </a:p>
          <a:p>
            <a:pPr eaLnBrk="1" hangingPunct="1"/>
            <a:endParaRPr lang="en-US" altLang="en-US" sz="2400" b="1" u="sng">
              <a:sym typeface="Symbol" pitchFamily="18" charset="2"/>
            </a:endParaRPr>
          </a:p>
          <a:p>
            <a:pPr eaLnBrk="1" hangingPunct="1"/>
            <a:endParaRPr lang="en-US" altLang="en-US" sz="2400" b="1" u="sng">
              <a:sym typeface="Symbol" pitchFamily="18" charset="2"/>
            </a:endParaRPr>
          </a:p>
          <a:p>
            <a:pPr eaLnBrk="1" hangingPunct="1"/>
            <a:r>
              <a:rPr lang="en-US" altLang="en-US" sz="2400" b="1" u="sng">
                <a:sym typeface="Symbol" pitchFamily="18" charset="2"/>
              </a:rPr>
              <a:t>Theorem 2.6</a:t>
            </a:r>
            <a:r>
              <a:rPr lang="en-US" altLang="en-US" sz="2400" b="1">
                <a:sym typeface="Symbol" pitchFamily="18" charset="2"/>
              </a:rPr>
              <a:t>, Angles complementary to the same angle or to congruent angles are congruent.</a:t>
            </a:r>
          </a:p>
          <a:p>
            <a:pPr eaLnBrk="1" hangingPunct="1"/>
            <a:endParaRPr lang="en-US" altLang="en-US" sz="2400" b="1" u="sng">
              <a:sym typeface="Symbol" pitchFamily="18" charset="2"/>
            </a:endParaRPr>
          </a:p>
          <a:p>
            <a:pPr eaLnBrk="1" hangingPunct="1"/>
            <a:endParaRPr lang="en-US" altLang="en-US" sz="2400" b="1" u="sng">
              <a:sym typeface="Symbol" pitchFamily="18" charset="2"/>
            </a:endParaRPr>
          </a:p>
          <a:p>
            <a:pPr eaLnBrk="1" hangingPunct="1"/>
            <a:r>
              <a:rPr lang="en-US" altLang="en-US" sz="2400" b="1" u="sng">
                <a:sym typeface="Symbol" pitchFamily="18" charset="2"/>
              </a:rPr>
              <a:t>Theorem 2.7</a:t>
            </a:r>
            <a:r>
              <a:rPr lang="en-US" altLang="en-US" sz="2400" b="1">
                <a:sym typeface="Symbol" pitchFamily="18" charset="2"/>
              </a:rPr>
              <a:t>, </a:t>
            </a:r>
            <a:r>
              <a:rPr lang="en-US" altLang="en-US" sz="2400" b="1">
                <a:solidFill>
                  <a:srgbClr val="FFFF00"/>
                </a:solidFill>
                <a:sym typeface="Symbol" pitchFamily="18" charset="2"/>
              </a:rPr>
              <a:t>Vertical Angles Theorem</a:t>
            </a:r>
            <a:r>
              <a:rPr lang="en-US" altLang="en-US" sz="2400" b="1">
                <a:sym typeface="Symbol" pitchFamily="18" charset="2"/>
              </a:rPr>
              <a:t>:  If two angles are vertical angles, then they are congruent.</a:t>
            </a:r>
            <a:endParaRPr lang="en-US" altLang="en-US" sz="2400" b="1" u="sng">
              <a:sym typeface="Symbol" pitchFamily="18" charset="2"/>
            </a:endParaRPr>
          </a:p>
        </p:txBody>
      </p:sp>
      <p:sp>
        <p:nvSpPr>
          <p:cNvPr id="22531" name="Rectangle 3"/>
          <p:cNvSpPr>
            <a:spLocks noGrp="1" noChangeArrowheads="1"/>
          </p:cNvSpPr>
          <p:nvPr>
            <p:ph type="title"/>
          </p:nvPr>
        </p:nvSpPr>
        <p:spPr>
          <a:xfrm>
            <a:off x="457200" y="104775"/>
            <a:ext cx="8229600" cy="785813"/>
          </a:xfrm>
          <a:noFill/>
        </p:spPr>
        <p:txBody>
          <a:bodyPr/>
          <a:lstStyle/>
          <a:p>
            <a:pPr eaLnBrk="1" hangingPunct="1"/>
            <a:r>
              <a:rPr lang="en-US" altLang="en-US" sz="3600" b="1" smtClean="0"/>
              <a:t>Important Angle Theorems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80975"/>
            <a:ext cx="8229600" cy="650875"/>
          </a:xfrm>
        </p:spPr>
        <p:txBody>
          <a:bodyPr/>
          <a:lstStyle/>
          <a:p>
            <a:r>
              <a:rPr lang="en-US" altLang="en-US" sz="3600" b="1" smtClean="0"/>
              <a:t>Misc</a:t>
            </a:r>
          </a:p>
        </p:txBody>
      </p:sp>
      <p:sp>
        <p:nvSpPr>
          <p:cNvPr id="23555" name="Content Placeholder 2"/>
          <p:cNvSpPr>
            <a:spLocks noGrp="1"/>
          </p:cNvSpPr>
          <p:nvPr>
            <p:ph idx="1"/>
          </p:nvPr>
        </p:nvSpPr>
        <p:spPr>
          <a:xfrm>
            <a:off x="457200" y="1208088"/>
            <a:ext cx="8229600" cy="4918075"/>
          </a:xfrm>
        </p:spPr>
        <p:txBody>
          <a:bodyPr/>
          <a:lstStyle/>
          <a:p>
            <a:r>
              <a:rPr lang="en-US" altLang="en-US" sz="2800" b="1" smtClean="0"/>
              <a:t>Difference between Postulates and Theorems</a:t>
            </a:r>
          </a:p>
          <a:p>
            <a:pPr lvl="1"/>
            <a:r>
              <a:rPr lang="en-US" altLang="en-US" sz="2400" b="1" smtClean="0"/>
              <a:t>Postulates accept as true; Theorems prove true</a:t>
            </a:r>
          </a:p>
          <a:p>
            <a:pPr lvl="1"/>
            <a:endParaRPr lang="en-US" altLang="en-US" sz="2400" b="1" smtClean="0"/>
          </a:p>
          <a:p>
            <a:r>
              <a:rPr lang="en-US" altLang="en-US" sz="2800" b="1" smtClean="0"/>
              <a:t>Biconditional Statements</a:t>
            </a:r>
          </a:p>
          <a:p>
            <a:pPr lvl="1"/>
            <a:r>
              <a:rPr lang="en-US" altLang="en-US" sz="2400" b="1" smtClean="0"/>
              <a:t>All definitions are biconditional</a:t>
            </a:r>
          </a:p>
          <a:p>
            <a:pPr lvl="1"/>
            <a:endParaRPr lang="en-US" altLang="en-US" sz="2400" b="1" smtClean="0"/>
          </a:p>
          <a:p>
            <a:r>
              <a:rPr lang="en-US" altLang="en-US" sz="2800" b="1" smtClean="0"/>
              <a:t>Always, Sometime and Never True Problems</a:t>
            </a:r>
          </a:p>
          <a:p>
            <a:pPr lvl="1"/>
            <a:r>
              <a:rPr lang="en-US" altLang="en-US" sz="2400" b="1" smtClean="0"/>
              <a:t>Look through the book for them</a:t>
            </a:r>
          </a:p>
          <a:p>
            <a:pPr lvl="1"/>
            <a:r>
              <a:rPr lang="en-US" altLang="en-US" sz="2400" b="1" smtClean="0"/>
              <a:t>Good way to test theorems and postulates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76200"/>
            <a:ext cx="8229600" cy="852488"/>
          </a:xfrm>
        </p:spPr>
        <p:txBody>
          <a:bodyPr/>
          <a:lstStyle/>
          <a:p>
            <a:pPr eaLnBrk="1" hangingPunct="1"/>
            <a:r>
              <a:rPr lang="en-US" altLang="en-US" sz="3600" b="1" smtClean="0"/>
              <a:t>Objectives</a:t>
            </a:r>
          </a:p>
        </p:txBody>
      </p:sp>
      <p:sp>
        <p:nvSpPr>
          <p:cNvPr id="3075" name="Rectangle 3"/>
          <p:cNvSpPr>
            <a:spLocks noGrp="1" noChangeArrowheads="1"/>
          </p:cNvSpPr>
          <p:nvPr>
            <p:ph type="body" idx="1"/>
          </p:nvPr>
        </p:nvSpPr>
        <p:spPr>
          <a:xfrm>
            <a:off x="311150" y="1149350"/>
            <a:ext cx="8521700" cy="5053013"/>
          </a:xfrm>
        </p:spPr>
        <p:txBody>
          <a:bodyPr/>
          <a:lstStyle/>
          <a:p>
            <a:pPr eaLnBrk="1" hangingPunct="1"/>
            <a:r>
              <a:rPr lang="en-US" altLang="en-US" smtClean="0"/>
              <a:t>Know chapter objectives</a:t>
            </a:r>
            <a:endParaRPr lang="el-GR" alt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0"/>
            <a:ext cx="8229600" cy="960438"/>
          </a:xfrm>
        </p:spPr>
        <p:txBody>
          <a:bodyPr/>
          <a:lstStyle/>
          <a:p>
            <a:pPr eaLnBrk="1" hangingPunct="1"/>
            <a:r>
              <a:rPr lang="en-US" altLang="en-US" sz="3600" b="1" smtClean="0"/>
              <a:t>Vocabulary</a:t>
            </a:r>
          </a:p>
        </p:txBody>
      </p:sp>
      <p:sp>
        <p:nvSpPr>
          <p:cNvPr id="4099" name="Rectangle 3"/>
          <p:cNvSpPr>
            <a:spLocks noGrp="1" noChangeArrowheads="1"/>
          </p:cNvSpPr>
          <p:nvPr>
            <p:ph type="body" idx="1"/>
          </p:nvPr>
        </p:nvSpPr>
        <p:spPr>
          <a:xfrm>
            <a:off x="457200" y="1298575"/>
            <a:ext cx="8229600" cy="4827588"/>
          </a:xfrm>
        </p:spPr>
        <p:txBody>
          <a:bodyPr/>
          <a:lstStyle/>
          <a:p>
            <a:pPr eaLnBrk="1" hangingPunct="1"/>
            <a:r>
              <a:rPr lang="en-US" altLang="en-US" i="1" smtClean="0">
                <a:solidFill>
                  <a:srgbClr val="FFFF00"/>
                </a:solidFill>
              </a:rPr>
              <a:t>No new vocabulary</a:t>
            </a:r>
            <a:endParaRPr lang="en-US" altLang="en-US" sz="2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120650"/>
            <a:ext cx="8229600" cy="766763"/>
          </a:xfrm>
        </p:spPr>
        <p:txBody>
          <a:bodyPr/>
          <a:lstStyle/>
          <a:p>
            <a:pPr eaLnBrk="1" hangingPunct="1"/>
            <a:r>
              <a:rPr lang="en-US" altLang="en-US" sz="3600" b="1" smtClean="0"/>
              <a:t>Venn Diagrams Review</a:t>
            </a:r>
          </a:p>
        </p:txBody>
      </p:sp>
      <p:grpSp>
        <p:nvGrpSpPr>
          <p:cNvPr id="5123" name="Group 3"/>
          <p:cNvGrpSpPr>
            <a:grpSpLocks noChangeAspect="1"/>
          </p:cNvGrpSpPr>
          <p:nvPr/>
        </p:nvGrpSpPr>
        <p:grpSpPr bwMode="auto">
          <a:xfrm>
            <a:off x="180975" y="874713"/>
            <a:ext cx="3370263" cy="2470150"/>
            <a:chOff x="247" y="603"/>
            <a:chExt cx="1252" cy="917"/>
          </a:xfrm>
        </p:grpSpPr>
        <p:sp>
          <p:nvSpPr>
            <p:cNvPr id="5129" name="Rectangle 4"/>
            <p:cNvSpPr>
              <a:spLocks noChangeArrowheads="1"/>
            </p:cNvSpPr>
            <p:nvPr/>
          </p:nvSpPr>
          <p:spPr bwMode="auto">
            <a:xfrm>
              <a:off x="247" y="603"/>
              <a:ext cx="1252" cy="917"/>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130" name="Oval 5"/>
            <p:cNvSpPr>
              <a:spLocks noChangeArrowheads="1"/>
            </p:cNvSpPr>
            <p:nvPr/>
          </p:nvSpPr>
          <p:spPr bwMode="auto">
            <a:xfrm>
              <a:off x="327" y="669"/>
              <a:ext cx="713" cy="783"/>
            </a:xfrm>
            <a:prstGeom prst="ellipse">
              <a:avLst/>
            </a:prstGeom>
            <a:solidFill>
              <a:srgbClr val="FFFF00"/>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131" name="Oval 6"/>
            <p:cNvSpPr>
              <a:spLocks noChangeArrowheads="1"/>
            </p:cNvSpPr>
            <p:nvPr/>
          </p:nvSpPr>
          <p:spPr bwMode="auto">
            <a:xfrm>
              <a:off x="707" y="673"/>
              <a:ext cx="714" cy="784"/>
            </a:xfrm>
            <a:prstGeom prst="ellipse">
              <a:avLst/>
            </a:prstGeom>
            <a:solidFill>
              <a:srgbClr val="FF99FF">
                <a:alpha val="39999"/>
              </a:srgbClr>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132" name="Text Box 7"/>
            <p:cNvSpPr txBox="1">
              <a:spLocks noChangeArrowheads="1"/>
            </p:cNvSpPr>
            <p:nvPr/>
          </p:nvSpPr>
          <p:spPr bwMode="auto">
            <a:xfrm>
              <a:off x="335" y="1032"/>
              <a:ext cx="126"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b="1">
                  <a:solidFill>
                    <a:schemeClr val="bg1"/>
                  </a:solidFill>
                </a:rPr>
                <a:t>P</a:t>
              </a:r>
            </a:p>
          </p:txBody>
        </p:sp>
        <p:sp>
          <p:nvSpPr>
            <p:cNvPr id="5133" name="Text Box 8"/>
            <p:cNvSpPr txBox="1">
              <a:spLocks noChangeArrowheads="1"/>
            </p:cNvSpPr>
            <p:nvPr/>
          </p:nvSpPr>
          <p:spPr bwMode="auto">
            <a:xfrm>
              <a:off x="1251" y="1032"/>
              <a:ext cx="135"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b="1"/>
                <a:t>Q</a:t>
              </a:r>
            </a:p>
          </p:txBody>
        </p:sp>
        <p:sp>
          <p:nvSpPr>
            <p:cNvPr id="5134" name="Text Box 9"/>
            <p:cNvSpPr txBox="1">
              <a:spLocks noChangeArrowheads="1"/>
            </p:cNvSpPr>
            <p:nvPr/>
          </p:nvSpPr>
          <p:spPr bwMode="auto">
            <a:xfrm>
              <a:off x="739" y="982"/>
              <a:ext cx="287"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b="1">
                  <a:solidFill>
                    <a:srgbClr val="C00000"/>
                  </a:solidFill>
                </a:rPr>
                <a:t>P </a:t>
              </a:r>
              <a:r>
                <a:rPr lang="ar-SA" altLang="en-US" b="1">
                  <a:solidFill>
                    <a:srgbClr val="C00000"/>
                  </a:solidFill>
                  <a:cs typeface="Arial" charset="0"/>
                </a:rPr>
                <a:t>٨</a:t>
              </a:r>
              <a:r>
                <a:rPr lang="en-US" altLang="en-US" b="1">
                  <a:solidFill>
                    <a:srgbClr val="C00000"/>
                  </a:solidFill>
                  <a:cs typeface="Arial" charset="0"/>
                </a:rPr>
                <a:t> Q</a:t>
              </a:r>
              <a:endParaRPr lang="ar-SA" altLang="en-US" b="1">
                <a:solidFill>
                  <a:srgbClr val="C00000"/>
                </a:solidFill>
                <a:cs typeface="Arial" charset="0"/>
              </a:endParaRPr>
            </a:p>
          </p:txBody>
        </p:sp>
      </p:grpSp>
      <p:sp>
        <p:nvSpPr>
          <p:cNvPr id="5124" name="Text Box 14"/>
          <p:cNvSpPr txBox="1">
            <a:spLocks noChangeArrowheads="1"/>
          </p:cNvSpPr>
          <p:nvPr/>
        </p:nvSpPr>
        <p:spPr bwMode="auto">
          <a:xfrm>
            <a:off x="3576638" y="1441450"/>
            <a:ext cx="5567362"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b="1"/>
              <a:t>P:  All students at MSHS</a:t>
            </a:r>
          </a:p>
          <a:p>
            <a:pPr eaLnBrk="1" hangingPunct="1"/>
            <a:r>
              <a:rPr lang="en-US" altLang="en-US" b="1"/>
              <a:t>Q:  All students born in VA</a:t>
            </a:r>
          </a:p>
          <a:p>
            <a:pPr eaLnBrk="1" hangingPunct="1"/>
            <a:r>
              <a:rPr lang="en-US" altLang="en-US" b="1"/>
              <a:t>P </a:t>
            </a:r>
            <a:r>
              <a:rPr lang="ar-SA" altLang="en-US" b="1">
                <a:cs typeface="Arial" charset="0"/>
              </a:rPr>
              <a:t>٨</a:t>
            </a:r>
            <a:r>
              <a:rPr lang="en-US" altLang="en-US" b="1"/>
              <a:t> Q:  All students at MSHS </a:t>
            </a:r>
            <a:r>
              <a:rPr lang="en-US" altLang="en-US" b="1" i="1" u="sng"/>
              <a:t>and</a:t>
            </a:r>
            <a:r>
              <a:rPr lang="en-US" altLang="en-US" b="1"/>
              <a:t> were born in VA</a:t>
            </a:r>
          </a:p>
          <a:p>
            <a:pPr eaLnBrk="1" hangingPunct="1"/>
            <a:r>
              <a:rPr lang="en-US" altLang="en-US" b="1"/>
              <a:t>P </a:t>
            </a:r>
            <a:r>
              <a:rPr lang="ar-SA" altLang="en-US" b="1">
                <a:cs typeface="Arial" charset="0"/>
              </a:rPr>
              <a:t>٧</a:t>
            </a:r>
            <a:r>
              <a:rPr lang="en-US" altLang="en-US" b="1"/>
              <a:t> Q:  All students at MSHS </a:t>
            </a:r>
            <a:r>
              <a:rPr lang="en-US" altLang="en-US" b="1" i="1" u="sng"/>
              <a:t>or</a:t>
            </a:r>
            <a:r>
              <a:rPr lang="en-US" altLang="en-US" b="1"/>
              <a:t> were born in VA</a:t>
            </a:r>
          </a:p>
          <a:p>
            <a:pPr eaLnBrk="1" hangingPunct="1"/>
            <a:endParaRPr lang="en-US" altLang="en-US" b="1"/>
          </a:p>
        </p:txBody>
      </p:sp>
      <p:sp>
        <p:nvSpPr>
          <p:cNvPr id="5125" name="TextBox 15"/>
          <p:cNvSpPr txBox="1">
            <a:spLocks noChangeArrowheads="1"/>
          </p:cNvSpPr>
          <p:nvPr/>
        </p:nvSpPr>
        <p:spPr bwMode="auto">
          <a:xfrm>
            <a:off x="750888" y="3505200"/>
            <a:ext cx="76073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99CC"/>
                </a:solidFill>
              </a:rPr>
              <a:t>The intersection of the two circles is the “and” – the students in that group are </a:t>
            </a:r>
            <a:r>
              <a:rPr lang="en-US" altLang="en-US" sz="2000" b="1" i="1">
                <a:solidFill>
                  <a:srgbClr val="FF99CC"/>
                </a:solidFill>
              </a:rPr>
              <a:t>both</a:t>
            </a:r>
            <a:r>
              <a:rPr lang="en-US" altLang="en-US" sz="2000" b="1">
                <a:solidFill>
                  <a:srgbClr val="FF99CC"/>
                </a:solidFill>
              </a:rPr>
              <a:t> students at MSHS </a:t>
            </a:r>
            <a:r>
              <a:rPr lang="en-US" altLang="en-US" sz="2000" b="1" u="sng">
                <a:solidFill>
                  <a:srgbClr val="FF99CC"/>
                </a:solidFill>
              </a:rPr>
              <a:t>and</a:t>
            </a:r>
            <a:r>
              <a:rPr lang="en-US" altLang="en-US" sz="2000" b="1">
                <a:solidFill>
                  <a:srgbClr val="FF99CC"/>
                </a:solidFill>
              </a:rPr>
              <a:t> were born in VA</a:t>
            </a:r>
          </a:p>
        </p:txBody>
      </p:sp>
      <p:sp>
        <p:nvSpPr>
          <p:cNvPr id="5126" name="TextBox 16"/>
          <p:cNvSpPr txBox="1">
            <a:spLocks noChangeArrowheads="1"/>
          </p:cNvSpPr>
          <p:nvPr/>
        </p:nvSpPr>
        <p:spPr bwMode="auto">
          <a:xfrm>
            <a:off x="773113" y="4356100"/>
            <a:ext cx="76088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92D050"/>
                </a:solidFill>
              </a:rPr>
              <a:t>The union of the two circles is the “or” – the students in that group are </a:t>
            </a:r>
            <a:r>
              <a:rPr lang="en-US" altLang="en-US" sz="2000" b="1" i="1">
                <a:solidFill>
                  <a:srgbClr val="92D050"/>
                </a:solidFill>
              </a:rPr>
              <a:t>either</a:t>
            </a:r>
            <a:r>
              <a:rPr lang="en-US" altLang="en-US" sz="2000" b="1">
                <a:solidFill>
                  <a:srgbClr val="92D050"/>
                </a:solidFill>
              </a:rPr>
              <a:t> students at MSHS </a:t>
            </a:r>
            <a:r>
              <a:rPr lang="en-US" altLang="en-US" sz="2000" b="1" u="sng">
                <a:solidFill>
                  <a:srgbClr val="92D050"/>
                </a:solidFill>
              </a:rPr>
              <a:t>or</a:t>
            </a:r>
            <a:r>
              <a:rPr lang="en-US" altLang="en-US" sz="2000" b="1">
                <a:solidFill>
                  <a:srgbClr val="92D050"/>
                </a:solidFill>
              </a:rPr>
              <a:t> were born in VA</a:t>
            </a:r>
          </a:p>
        </p:txBody>
      </p:sp>
      <p:sp>
        <p:nvSpPr>
          <p:cNvPr id="18" name="TextBox 17"/>
          <p:cNvSpPr txBox="1"/>
          <p:nvPr/>
        </p:nvSpPr>
        <p:spPr>
          <a:xfrm>
            <a:off x="785813" y="5205413"/>
            <a:ext cx="7607300" cy="708025"/>
          </a:xfrm>
          <a:prstGeom prst="rect">
            <a:avLst/>
          </a:prstGeom>
          <a:noFill/>
        </p:spPr>
        <p:txBody>
          <a:bodyPr>
            <a:spAutoFit/>
          </a:bodyPr>
          <a:lstStyle/>
          <a:p>
            <a:pPr>
              <a:defRPr/>
            </a:pPr>
            <a:r>
              <a:rPr lang="en-US" sz="2000" b="1" dirty="0">
                <a:solidFill>
                  <a:schemeClr val="tx2">
                    <a:lumMod val="75000"/>
                  </a:schemeClr>
                </a:solidFill>
              </a:rPr>
              <a:t>The area in circle Q, outside of circle P, represents students </a:t>
            </a:r>
            <a:r>
              <a:rPr lang="en-US" sz="2000" b="1" u="sng" dirty="0">
                <a:solidFill>
                  <a:schemeClr val="tx2">
                    <a:lumMod val="75000"/>
                  </a:schemeClr>
                </a:solidFill>
              </a:rPr>
              <a:t>not</a:t>
            </a:r>
            <a:r>
              <a:rPr lang="en-US" sz="2000" b="1" dirty="0">
                <a:solidFill>
                  <a:schemeClr val="tx2">
                    <a:lumMod val="75000"/>
                  </a:schemeClr>
                </a:solidFill>
              </a:rPr>
              <a:t> at MSHS that were born in VA</a:t>
            </a:r>
          </a:p>
        </p:txBody>
      </p:sp>
      <p:sp>
        <p:nvSpPr>
          <p:cNvPr id="5128" name="TextBox 18"/>
          <p:cNvSpPr txBox="1">
            <a:spLocks noChangeArrowheads="1"/>
          </p:cNvSpPr>
          <p:nvPr/>
        </p:nvSpPr>
        <p:spPr bwMode="auto">
          <a:xfrm>
            <a:off x="762000" y="6056313"/>
            <a:ext cx="76088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The area in circle P, outside of circle Q, represents students at MSHS that were </a:t>
            </a:r>
            <a:r>
              <a:rPr lang="en-US" altLang="en-US" sz="2000" b="1" u="sng">
                <a:solidFill>
                  <a:srgbClr val="FFFF00"/>
                </a:solidFill>
              </a:rPr>
              <a:t>not</a:t>
            </a:r>
            <a:r>
              <a:rPr lang="en-US" altLang="en-US" sz="2000" b="1">
                <a:solidFill>
                  <a:srgbClr val="FFFF00"/>
                </a:solidFill>
              </a:rPr>
              <a:t> born in VA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7938"/>
            <a:ext cx="8229600" cy="1004887"/>
          </a:xfrm>
        </p:spPr>
        <p:txBody>
          <a:bodyPr/>
          <a:lstStyle/>
          <a:p>
            <a:r>
              <a:rPr lang="en-US" altLang="en-US" sz="3600" b="1" smtClean="0"/>
              <a:t>Symbols and Vocabulary</a:t>
            </a:r>
          </a:p>
        </p:txBody>
      </p:sp>
      <p:sp>
        <p:nvSpPr>
          <p:cNvPr id="6147" name="Content Placeholder 2"/>
          <p:cNvSpPr>
            <a:spLocks noGrp="1"/>
          </p:cNvSpPr>
          <p:nvPr>
            <p:ph idx="1"/>
          </p:nvPr>
        </p:nvSpPr>
        <p:spPr>
          <a:xfrm>
            <a:off x="482600" y="3111500"/>
            <a:ext cx="8229600" cy="3482975"/>
          </a:xfrm>
        </p:spPr>
        <p:txBody>
          <a:bodyPr/>
          <a:lstStyle/>
          <a:p>
            <a:pPr>
              <a:buFontTx/>
              <a:buNone/>
            </a:pPr>
            <a:r>
              <a:rPr lang="en-US" altLang="en-US" sz="2800" b="1" smtClean="0">
                <a:solidFill>
                  <a:srgbClr val="FFFF00"/>
                </a:solidFill>
              </a:rPr>
              <a:t>Not</a:t>
            </a:r>
            <a:r>
              <a:rPr lang="en-US" altLang="en-US" sz="2800" b="1" smtClean="0"/>
              <a:t> – makes the value </a:t>
            </a:r>
            <a:r>
              <a:rPr lang="en-US" altLang="en-US" sz="2800" b="1" i="1" u="sng" smtClean="0"/>
              <a:t>opposite</a:t>
            </a:r>
            <a:r>
              <a:rPr lang="en-US" altLang="en-US" sz="2800" b="1" smtClean="0"/>
              <a:t/>
            </a:r>
            <a:br>
              <a:rPr lang="en-US" altLang="en-US" sz="2800" b="1" smtClean="0"/>
            </a:br>
            <a:r>
              <a:rPr lang="en-US" altLang="en-US" sz="2800" b="1" smtClean="0"/>
              <a:t>not true is false</a:t>
            </a:r>
            <a:br>
              <a:rPr lang="en-US" altLang="en-US" sz="2800" b="1" smtClean="0"/>
            </a:br>
            <a:r>
              <a:rPr lang="en-US" altLang="en-US" sz="2800" b="1" smtClean="0"/>
              <a:t>not false is true</a:t>
            </a:r>
          </a:p>
          <a:p>
            <a:pPr>
              <a:buFontTx/>
              <a:buNone/>
            </a:pPr>
            <a:r>
              <a:rPr lang="en-US" altLang="en-US" sz="2800" b="1" smtClean="0">
                <a:solidFill>
                  <a:srgbClr val="FFFF00"/>
                </a:solidFill>
              </a:rPr>
              <a:t>And</a:t>
            </a:r>
            <a:r>
              <a:rPr lang="en-US" altLang="en-US" sz="2800" b="1" smtClean="0"/>
              <a:t> – is true only if </a:t>
            </a:r>
            <a:r>
              <a:rPr lang="en-US" altLang="en-US" sz="2800" b="1" i="1" u="sng" smtClean="0"/>
              <a:t>both</a:t>
            </a:r>
            <a:r>
              <a:rPr lang="en-US" altLang="en-US" sz="2800" b="1" smtClean="0"/>
              <a:t> sides are true</a:t>
            </a:r>
          </a:p>
          <a:p>
            <a:pPr>
              <a:buFontTx/>
              <a:buNone/>
            </a:pPr>
            <a:r>
              <a:rPr lang="en-US" altLang="en-US" sz="2800" b="1" smtClean="0">
                <a:solidFill>
                  <a:srgbClr val="FFFF00"/>
                </a:solidFill>
              </a:rPr>
              <a:t>Or</a:t>
            </a:r>
            <a:r>
              <a:rPr lang="en-US" altLang="en-US" sz="2800" b="1" smtClean="0"/>
              <a:t> – is true if </a:t>
            </a:r>
            <a:r>
              <a:rPr lang="en-US" altLang="en-US" sz="2800" b="1" i="1" u="sng" smtClean="0"/>
              <a:t>either</a:t>
            </a:r>
            <a:r>
              <a:rPr lang="en-US" altLang="en-US" sz="2800" b="1" smtClean="0"/>
              <a:t> side is true</a:t>
            </a:r>
          </a:p>
          <a:p>
            <a:pPr>
              <a:buFontTx/>
              <a:buNone/>
            </a:pPr>
            <a:endParaRPr lang="en-US" altLang="en-US" sz="2800" b="1" smtClean="0"/>
          </a:p>
          <a:p>
            <a:pPr>
              <a:buFontTx/>
              <a:buNone/>
            </a:pPr>
            <a:r>
              <a:rPr lang="en-US" altLang="en-US" sz="2800" b="1" smtClean="0"/>
              <a:t>Truth Tables!!</a:t>
            </a:r>
          </a:p>
        </p:txBody>
      </p:sp>
      <p:graphicFrame>
        <p:nvGraphicFramePr>
          <p:cNvPr id="4" name="Table 3"/>
          <p:cNvGraphicFramePr>
            <a:graphicFrameLocks noGrp="1"/>
          </p:cNvGraphicFramePr>
          <p:nvPr/>
        </p:nvGraphicFramePr>
        <p:xfrm>
          <a:off x="704850" y="1017588"/>
          <a:ext cx="7750176" cy="1828800"/>
        </p:xfrm>
        <a:graphic>
          <a:graphicData uri="http://schemas.openxmlformats.org/drawingml/2006/table">
            <a:tbl>
              <a:tblPr firstRow="1" bandRow="1">
                <a:tableStyleId>{5C22544A-7EE6-4342-B048-85BDC9FD1C3A}</a:tableStyleId>
              </a:tblPr>
              <a:tblGrid>
                <a:gridCol w="2325472"/>
                <a:gridCol w="1524150"/>
                <a:gridCol w="1858511"/>
                <a:gridCol w="2042043"/>
              </a:tblGrid>
              <a:tr h="370840">
                <a:tc>
                  <a:txBody>
                    <a:bodyPr/>
                    <a:lstStyle/>
                    <a:p>
                      <a:pPr algn="ctr"/>
                      <a:r>
                        <a:rPr lang="en-US" sz="2400" b="1" dirty="0" smtClean="0"/>
                        <a:t>Boolean</a:t>
                      </a:r>
                      <a:r>
                        <a:rPr lang="en-US" sz="2400" b="1" baseline="0" dirty="0" smtClean="0"/>
                        <a:t> </a:t>
                      </a:r>
                      <a:r>
                        <a:rPr lang="en-US" sz="2400" b="1" dirty="0" smtClean="0"/>
                        <a:t>Word</a:t>
                      </a:r>
                      <a:endParaRPr lang="en-US" sz="2400" b="1" dirty="0"/>
                    </a:p>
                  </a:txBody>
                  <a:tcPr marL="91449" marR="91449"/>
                </a:tc>
                <a:tc>
                  <a:txBody>
                    <a:bodyPr/>
                    <a:lstStyle/>
                    <a:p>
                      <a:pPr algn="ctr"/>
                      <a:r>
                        <a:rPr lang="en-US" sz="2400" b="1" dirty="0" smtClean="0"/>
                        <a:t>Symbol</a:t>
                      </a:r>
                      <a:endParaRPr lang="en-US" sz="2400" b="1" dirty="0"/>
                    </a:p>
                  </a:txBody>
                  <a:tcPr marL="91449" marR="91449"/>
                </a:tc>
                <a:tc>
                  <a:txBody>
                    <a:bodyPr/>
                    <a:lstStyle/>
                    <a:p>
                      <a:pPr algn="ctr"/>
                      <a:r>
                        <a:rPr lang="en-US" sz="2400" b="1" dirty="0" smtClean="0"/>
                        <a:t>Hint Idea</a:t>
                      </a:r>
                      <a:endParaRPr lang="en-US" sz="2400" b="1" dirty="0"/>
                    </a:p>
                  </a:txBody>
                  <a:tcPr marL="91449" marR="91449"/>
                </a:tc>
                <a:tc>
                  <a:txBody>
                    <a:bodyPr/>
                    <a:lstStyle/>
                    <a:p>
                      <a:pPr algn="ctr"/>
                      <a:r>
                        <a:rPr lang="en-US" sz="2400" b="1" dirty="0" smtClean="0"/>
                        <a:t>Vocabulary</a:t>
                      </a:r>
                      <a:endParaRPr lang="en-US" sz="2400" b="1" dirty="0"/>
                    </a:p>
                  </a:txBody>
                  <a:tcPr marL="91449" marR="91449"/>
                </a:tc>
              </a:tr>
              <a:tr h="370840">
                <a:tc>
                  <a:txBody>
                    <a:bodyPr/>
                    <a:lstStyle/>
                    <a:p>
                      <a:pPr algn="ctr"/>
                      <a:r>
                        <a:rPr lang="en-US" sz="2400" b="1" dirty="0" smtClean="0"/>
                        <a:t>Not</a:t>
                      </a:r>
                      <a:endParaRPr lang="en-US" sz="2400" b="1" dirty="0"/>
                    </a:p>
                  </a:txBody>
                  <a:tcPr marL="91449" marR="91449"/>
                </a:tc>
                <a:tc>
                  <a:txBody>
                    <a:bodyPr/>
                    <a:lstStyle/>
                    <a:p>
                      <a:pPr algn="ctr"/>
                      <a:r>
                        <a:rPr lang="en-US" sz="2400" b="1" dirty="0" smtClean="0"/>
                        <a:t>~</a:t>
                      </a:r>
                      <a:endParaRPr lang="en-US" sz="2400" b="1" dirty="0"/>
                    </a:p>
                  </a:txBody>
                  <a:tcPr marL="91449" marR="91449"/>
                </a:tc>
                <a:tc>
                  <a:txBody>
                    <a:bodyPr/>
                    <a:lstStyle/>
                    <a:p>
                      <a:pPr algn="ctr"/>
                      <a:r>
                        <a:rPr lang="en-US" sz="2400" b="1" dirty="0" smtClean="0"/>
                        <a:t>Opposite</a:t>
                      </a:r>
                      <a:endParaRPr lang="en-US" sz="2400" b="1" dirty="0"/>
                    </a:p>
                  </a:txBody>
                  <a:tcPr marL="91449" marR="91449"/>
                </a:tc>
                <a:tc>
                  <a:txBody>
                    <a:bodyPr/>
                    <a:lstStyle/>
                    <a:p>
                      <a:pPr algn="ctr"/>
                      <a:r>
                        <a:rPr lang="en-US" sz="2400" b="1" dirty="0" smtClean="0"/>
                        <a:t>Negation</a:t>
                      </a:r>
                      <a:endParaRPr lang="en-US" sz="2400" b="1" dirty="0"/>
                    </a:p>
                  </a:txBody>
                  <a:tcPr marL="91449" marR="91449"/>
                </a:tc>
              </a:tr>
              <a:tr h="370840">
                <a:tc>
                  <a:txBody>
                    <a:bodyPr/>
                    <a:lstStyle/>
                    <a:p>
                      <a:pPr algn="ctr"/>
                      <a:r>
                        <a:rPr lang="en-US" sz="2400" b="1" dirty="0" smtClean="0"/>
                        <a:t>And</a:t>
                      </a:r>
                      <a:endParaRPr lang="en-US" sz="2400" b="1" dirty="0"/>
                    </a:p>
                  </a:txBody>
                  <a:tcPr marL="91449" marR="91449"/>
                </a:tc>
                <a:tc>
                  <a:txBody>
                    <a:bodyPr/>
                    <a:lstStyle/>
                    <a:p>
                      <a:pPr algn="ctr"/>
                      <a:r>
                        <a:rPr lang="en-US" sz="2400" b="1" dirty="0" smtClean="0">
                          <a:sym typeface="Symbol" pitchFamily="18" charset="2"/>
                        </a:rPr>
                        <a:t></a:t>
                      </a:r>
                      <a:endParaRPr lang="en-US" sz="2400" b="1" dirty="0"/>
                    </a:p>
                  </a:txBody>
                  <a:tcPr marL="91449" marR="91449"/>
                </a:tc>
                <a:tc>
                  <a:txBody>
                    <a:bodyPr/>
                    <a:lstStyle/>
                    <a:p>
                      <a:pPr algn="ctr"/>
                      <a:r>
                        <a:rPr lang="en-US" sz="2400" b="1" dirty="0" smtClean="0"/>
                        <a:t>Both True</a:t>
                      </a:r>
                      <a:endParaRPr lang="en-US" sz="2400" b="1" dirty="0"/>
                    </a:p>
                  </a:txBody>
                  <a:tcPr marL="91449" marR="91449"/>
                </a:tc>
                <a:tc>
                  <a:txBody>
                    <a:bodyPr/>
                    <a:lstStyle/>
                    <a:p>
                      <a:pPr algn="ctr"/>
                      <a:r>
                        <a:rPr lang="en-US" sz="2400" b="1" dirty="0" smtClean="0"/>
                        <a:t>Conjunction</a:t>
                      </a:r>
                      <a:endParaRPr lang="en-US" sz="2400" b="1" dirty="0"/>
                    </a:p>
                  </a:txBody>
                  <a:tcPr marL="91449" marR="91449"/>
                </a:tc>
              </a:tr>
              <a:tr h="370840">
                <a:tc>
                  <a:txBody>
                    <a:bodyPr/>
                    <a:lstStyle/>
                    <a:p>
                      <a:pPr algn="ctr"/>
                      <a:r>
                        <a:rPr lang="en-US" sz="2400" b="1" dirty="0" smtClean="0"/>
                        <a:t>Or</a:t>
                      </a:r>
                      <a:endParaRPr lang="en-US" sz="2400" b="1" dirty="0"/>
                    </a:p>
                  </a:txBody>
                  <a:tcPr marL="91449" marR="91449"/>
                </a:tc>
                <a:tc>
                  <a:txBody>
                    <a:bodyPr/>
                    <a:lstStyle/>
                    <a:p>
                      <a:pPr algn="ctr"/>
                      <a:r>
                        <a:rPr lang="en-US" sz="2400" b="1" dirty="0" smtClean="0">
                          <a:sym typeface="Symbol" pitchFamily="18" charset="2"/>
                        </a:rPr>
                        <a:t></a:t>
                      </a:r>
                      <a:endParaRPr lang="en-US" sz="2400" b="1" dirty="0"/>
                    </a:p>
                  </a:txBody>
                  <a:tcPr marL="91449" marR="91449"/>
                </a:tc>
                <a:tc>
                  <a:txBody>
                    <a:bodyPr/>
                    <a:lstStyle/>
                    <a:p>
                      <a:pPr algn="ctr"/>
                      <a:r>
                        <a:rPr lang="en-US" sz="2400" b="1" dirty="0" smtClean="0"/>
                        <a:t>Either True</a:t>
                      </a:r>
                      <a:endParaRPr lang="en-US" sz="2400" b="1" dirty="0"/>
                    </a:p>
                  </a:txBody>
                  <a:tcPr marL="91449" marR="91449"/>
                </a:tc>
                <a:tc>
                  <a:txBody>
                    <a:bodyPr/>
                    <a:lstStyle/>
                    <a:p>
                      <a:pPr algn="ctr"/>
                      <a:r>
                        <a:rPr lang="en-US" sz="2400" b="1" dirty="0" smtClean="0"/>
                        <a:t>Disjunction</a:t>
                      </a:r>
                      <a:endParaRPr lang="en-US" sz="2400" b="1" dirty="0"/>
                    </a:p>
                  </a:txBody>
                  <a:tcPr marL="91449" marR="91449"/>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5299" name="Group 3"/>
          <p:cNvGraphicFramePr>
            <a:graphicFrameLocks noGrp="1"/>
          </p:cNvGraphicFramePr>
          <p:nvPr/>
        </p:nvGraphicFramePr>
        <p:xfrm>
          <a:off x="0" y="1370013"/>
          <a:ext cx="9144000" cy="5292725"/>
        </p:xfrm>
        <a:graphic>
          <a:graphicData uri="http://schemas.openxmlformats.org/drawingml/2006/table">
            <a:tbl>
              <a:tblPr/>
              <a:tblGrid>
                <a:gridCol w="1420813"/>
                <a:gridCol w="3019425"/>
                <a:gridCol w="1206500"/>
                <a:gridCol w="3497262"/>
              </a:tblGrid>
              <a:tr h="606425">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Times New Roman" pitchFamily="18" charset="0"/>
                          <a:cs typeface="Times New Roman" pitchFamily="18" charset="0"/>
                        </a:rPr>
                        <a:t>Example:  </a:t>
                      </a:r>
                      <a:r>
                        <a:rPr kumimoji="0" lang="en-US" sz="2200" b="1" i="0" u="none" strike="noStrike" cap="none" normalizeH="0" baseline="0" dirty="0" smtClean="0">
                          <a:ln>
                            <a:noFill/>
                          </a:ln>
                          <a:solidFill>
                            <a:srgbClr val="FFFF00"/>
                          </a:solidFill>
                          <a:effectLst/>
                          <a:latin typeface="Times New Roman" pitchFamily="18" charset="0"/>
                          <a:cs typeface="Times New Roman" pitchFamily="18" charset="0"/>
                        </a:rPr>
                        <a:t>If</a:t>
                      </a:r>
                      <a:r>
                        <a:rPr kumimoji="0" lang="en-US" sz="2200" b="0" i="0" u="none" strike="noStrike" cap="none" normalizeH="0" baseline="0" dirty="0" smtClean="0">
                          <a:ln>
                            <a:noFill/>
                          </a:ln>
                          <a:solidFill>
                            <a:schemeClr val="tx1"/>
                          </a:solidFill>
                          <a:effectLst/>
                          <a:latin typeface="Times New Roman" pitchFamily="18" charset="0"/>
                          <a:cs typeface="Times New Roman" pitchFamily="18" charset="0"/>
                        </a:rPr>
                        <a:t> two segments have the same measure</a:t>
                      </a:r>
                      <a:r>
                        <a:rPr kumimoji="0" lang="en-US" sz="2200" b="0" i="0" u="none" strike="noStrike" cap="none" normalizeH="0" baseline="0" dirty="0" smtClean="0">
                          <a:ln>
                            <a:noFill/>
                          </a:ln>
                          <a:solidFill>
                            <a:srgbClr val="FFFF00"/>
                          </a:solidFill>
                          <a:effectLst/>
                          <a:latin typeface="Times New Roman" pitchFamily="18" charset="0"/>
                          <a:cs typeface="Times New Roman" pitchFamily="18" charset="0"/>
                        </a:rPr>
                        <a:t>, </a:t>
                      </a:r>
                      <a:r>
                        <a:rPr kumimoji="0" lang="en-US" sz="2200" b="1" i="0" u="none" strike="noStrike" cap="none" normalizeH="0" baseline="0" dirty="0" smtClean="0">
                          <a:ln>
                            <a:noFill/>
                          </a:ln>
                          <a:solidFill>
                            <a:srgbClr val="FFFF00"/>
                          </a:solidFill>
                          <a:effectLst/>
                          <a:latin typeface="Times New Roman" pitchFamily="18" charset="0"/>
                          <a:cs typeface="Times New Roman" pitchFamily="18" charset="0"/>
                        </a:rPr>
                        <a:t>then</a:t>
                      </a:r>
                      <a:r>
                        <a:rPr kumimoji="0" lang="en-US" sz="2200" b="0" i="0" u="none" strike="noStrike" cap="none" normalizeH="0" baseline="0" dirty="0" smtClean="0">
                          <a:ln>
                            <a:noFill/>
                          </a:ln>
                          <a:solidFill>
                            <a:srgbClr val="FFFF00"/>
                          </a:solidFill>
                          <a:effectLst/>
                          <a:latin typeface="Times New Roman" pitchFamily="18" charset="0"/>
                          <a:cs typeface="Times New Roman" pitchFamily="18" charset="0"/>
                        </a:rPr>
                        <a:t> </a:t>
                      </a:r>
                      <a:r>
                        <a:rPr kumimoji="0" lang="en-US" sz="2200" b="0" i="0" u="none" strike="noStrike" cap="none" normalizeH="0" baseline="0" dirty="0" smtClean="0">
                          <a:ln>
                            <a:noFill/>
                          </a:ln>
                          <a:solidFill>
                            <a:schemeClr val="tx1"/>
                          </a:solidFill>
                          <a:effectLst/>
                          <a:latin typeface="Times New Roman" pitchFamily="18" charset="0"/>
                          <a:cs typeface="Times New Roman" pitchFamily="18" charset="0"/>
                        </a:rPr>
                        <a:t>they are congruent</a:t>
                      </a:r>
                      <a:endParaRPr kumimoji="0" lang="en-US" sz="2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584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4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ea typeface="Times New Roman" pitchFamily="18" charset="0"/>
                          <a:cs typeface="Arial" charset="0"/>
                        </a:rPr>
                        <a:t>Hypothesis</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smtClean="0">
                          <a:ln>
                            <a:noFill/>
                          </a:ln>
                          <a:solidFill>
                            <a:schemeClr val="tx1"/>
                          </a:solidFill>
                          <a:effectLst/>
                          <a:latin typeface="Times New Roman" pitchFamily="18" charset="0"/>
                          <a:cs typeface="Times New Roman" pitchFamily="18" charset="0"/>
                        </a:rPr>
                        <a:t>p</a:t>
                      </a:r>
                      <a:endParaRPr kumimoji="0" lang="en-US" sz="2400" b="1"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ea typeface="Times New Roman" pitchFamily="18" charset="0"/>
                          <a:cs typeface="Arial" charset="0"/>
                        </a:rPr>
                        <a:t>two segments have the same measure</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r>
              <a:tr h="4873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40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ea typeface="Times New Roman" pitchFamily="18" charset="0"/>
                          <a:cs typeface="Arial" charset="0"/>
                        </a:rPr>
                        <a:t>Conclusion</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smtClean="0">
                          <a:ln>
                            <a:noFill/>
                          </a:ln>
                          <a:solidFill>
                            <a:schemeClr val="tx1"/>
                          </a:solidFill>
                          <a:effectLst/>
                          <a:latin typeface="Times New Roman" pitchFamily="18" charset="0"/>
                          <a:cs typeface="Times New Roman" pitchFamily="18" charset="0"/>
                        </a:rPr>
                        <a:t>q</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ea typeface="Times New Roman" pitchFamily="18" charset="0"/>
                          <a:cs typeface="Arial" charset="0"/>
                        </a:rPr>
                        <a:t>they are congruent</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25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sng" strike="noStrike" cap="none" normalizeH="0" baseline="0" smtClean="0">
                          <a:ln>
                            <a:noFill/>
                          </a:ln>
                          <a:solidFill>
                            <a:schemeClr val="bg1"/>
                          </a:solidFill>
                          <a:effectLst/>
                          <a:latin typeface="Times New Roman" pitchFamily="18" charset="0"/>
                          <a:cs typeface="Times New Roman" pitchFamily="18" charset="0"/>
                        </a:rPr>
                        <a:t>Statement</a:t>
                      </a:r>
                      <a:endParaRPr kumimoji="0" lang="en-US" sz="3600" b="1" i="0" u="sng" strike="noStrike" cap="none" normalizeH="0" baseline="0" smtClean="0">
                        <a:ln>
                          <a:noFill/>
                        </a:ln>
                        <a:solidFill>
                          <a:schemeClr val="bg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sng" strike="noStrike" cap="none" normalizeH="0" baseline="0" dirty="0" smtClean="0">
                          <a:ln>
                            <a:noFill/>
                          </a:ln>
                          <a:solidFill>
                            <a:schemeClr val="bg1"/>
                          </a:solidFill>
                          <a:effectLst/>
                          <a:latin typeface="Times New Roman" pitchFamily="18" charset="0"/>
                          <a:cs typeface="Times New Roman" pitchFamily="18" charset="0"/>
                        </a:rPr>
                        <a:t>Formed by</a:t>
                      </a:r>
                      <a:endParaRPr kumimoji="0" lang="en-US" sz="3600" b="1" i="0" u="sng" strike="noStrike" cap="none" normalizeH="0" baseline="0" dirty="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sng" strike="noStrike" cap="none" normalizeH="0" baseline="0" smtClean="0">
                          <a:ln>
                            <a:noFill/>
                          </a:ln>
                          <a:solidFill>
                            <a:schemeClr val="bg1"/>
                          </a:solidFill>
                          <a:effectLst/>
                          <a:latin typeface="Times New Roman" pitchFamily="18" charset="0"/>
                          <a:cs typeface="Times New Roman" pitchFamily="18" charset="0"/>
                        </a:rPr>
                        <a:t>Symbols</a:t>
                      </a:r>
                      <a:endParaRPr kumimoji="0" lang="en-US" sz="3600" b="1" i="0" u="sng"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sng" strike="noStrike" cap="none" normalizeH="0" baseline="0" dirty="0" smtClean="0">
                          <a:ln>
                            <a:noFill/>
                          </a:ln>
                          <a:solidFill>
                            <a:schemeClr val="bg1"/>
                          </a:solidFill>
                          <a:effectLst/>
                          <a:latin typeface="Times New Roman" pitchFamily="18" charset="0"/>
                          <a:cs typeface="Times New Roman" pitchFamily="18" charset="0"/>
                        </a:rPr>
                        <a:t>Examples</a:t>
                      </a:r>
                      <a:endParaRPr kumimoji="0" lang="en-US" sz="3600" b="1" i="0" u="sng" strike="noStrike" cap="none" normalizeH="0" baseline="0" dirty="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3F3"/>
                    </a:solidFill>
                  </a:tcPr>
                </a:tc>
              </a:tr>
              <a:tr h="6064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00"/>
                          </a:solidFill>
                          <a:effectLst/>
                          <a:latin typeface="Arial" charset="0"/>
                          <a:ea typeface="Times New Roman" pitchFamily="18" charset="0"/>
                          <a:cs typeface="Arial" charset="0"/>
                        </a:rPr>
                        <a:t>Conditional</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Given hypothesis and conclusion</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1" u="none" strike="noStrike" cap="none" normalizeH="0" baseline="0" smtClean="0">
                          <a:ln>
                            <a:noFill/>
                          </a:ln>
                          <a:solidFill>
                            <a:schemeClr val="tx1"/>
                          </a:solidFill>
                          <a:effectLst/>
                          <a:latin typeface="Times New Roman" pitchFamily="18" charset="0"/>
                          <a:cs typeface="Times New Roman" pitchFamily="18" charset="0"/>
                        </a:rPr>
                        <a:t>p → q</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If two segments have the same measure, then they are congruent</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r>
              <a:tr h="6064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00"/>
                          </a:solidFill>
                          <a:effectLst/>
                          <a:latin typeface="Arial" charset="0"/>
                          <a:ea typeface="Times New Roman" pitchFamily="18" charset="0"/>
                          <a:cs typeface="Arial" charset="0"/>
                        </a:rPr>
                        <a:t>Converse</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Exchanging the hypothesis and conclusion of the conditional</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1" u="none" strike="noStrike" cap="none" normalizeH="0" baseline="0" smtClean="0">
                          <a:ln>
                            <a:noFill/>
                          </a:ln>
                          <a:solidFill>
                            <a:schemeClr val="tx1"/>
                          </a:solidFill>
                          <a:effectLst/>
                          <a:latin typeface="Times New Roman" pitchFamily="18" charset="0"/>
                          <a:cs typeface="Times New Roman" pitchFamily="18" charset="0"/>
                        </a:rPr>
                        <a:t>q → p</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If two segments are congruent, then they have the same measure</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r>
              <a:tr h="6064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00"/>
                          </a:solidFill>
                          <a:effectLst/>
                          <a:latin typeface="Arial" charset="0"/>
                          <a:ea typeface="Times New Roman" pitchFamily="18" charset="0"/>
                          <a:cs typeface="Arial" charset="0"/>
                        </a:rPr>
                        <a:t>Inverse</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Negating both the hypothesis and conclusion of the conditional</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1" u="none" strike="noStrike" cap="none" normalizeH="0" baseline="0" smtClean="0">
                          <a:ln>
                            <a:noFill/>
                          </a:ln>
                          <a:solidFill>
                            <a:schemeClr val="tx1"/>
                          </a:solidFill>
                          <a:effectLst/>
                          <a:latin typeface="Times New Roman" pitchFamily="18" charset="0"/>
                          <a:cs typeface="Times New Roman" pitchFamily="18" charset="0"/>
                        </a:rPr>
                        <a:t>~p → ~q</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If two segments do not have the same measure, then they are not congruent</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r>
              <a:tr h="6064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00"/>
                          </a:solidFill>
                          <a:effectLst/>
                          <a:latin typeface="Arial" charset="0"/>
                          <a:ea typeface="Times New Roman" pitchFamily="18" charset="0"/>
                          <a:cs typeface="Arial" charset="0"/>
                        </a:rPr>
                        <a:t>Contra-positive</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Negating both the hypothesis and conclusion of the converse</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1" u="none" strike="noStrike" cap="none" normalizeH="0" baseline="0" smtClean="0">
                          <a:ln>
                            <a:noFill/>
                          </a:ln>
                          <a:solidFill>
                            <a:schemeClr val="tx1"/>
                          </a:solidFill>
                          <a:effectLst/>
                          <a:latin typeface="Times New Roman" pitchFamily="18" charset="0"/>
                          <a:cs typeface="Times New Roman" pitchFamily="18" charset="0"/>
                        </a:rPr>
                        <a:t>~q → ~p</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ea typeface="Times New Roman" pitchFamily="18" charset="0"/>
                          <a:cs typeface="Arial" charset="0"/>
                        </a:rPr>
                        <a:t>If two segments are not congruent, then they do not have the same measure</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noFill/>
                  </a:tcPr>
                </a:tc>
              </a:tr>
            </a:tbl>
          </a:graphicData>
        </a:graphic>
      </p:graphicFrame>
      <p:sp>
        <p:nvSpPr>
          <p:cNvPr id="7225" name="Rectangle 58"/>
          <p:cNvSpPr>
            <a:spLocks noChangeArrowheads="1"/>
          </p:cNvSpPr>
          <p:nvPr/>
        </p:nvSpPr>
        <p:spPr bwMode="auto">
          <a:xfrm>
            <a:off x="0" y="176213"/>
            <a:ext cx="9144000"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3600" b="1">
                <a:solidFill>
                  <a:schemeClr val="tx2"/>
                </a:solidFill>
              </a:rPr>
              <a:t>Related Conditionals:</a:t>
            </a:r>
            <a:r>
              <a:rPr lang="en-US" altLang="en-US" sz="3600">
                <a:solidFill>
                  <a:schemeClr val="tx2"/>
                </a:solidFill>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Rectangle 92"/>
          <p:cNvSpPr>
            <a:spLocks noChangeArrowheads="1"/>
          </p:cNvSpPr>
          <p:nvPr/>
        </p:nvSpPr>
        <p:spPr bwMode="auto">
          <a:xfrm>
            <a:off x="163513" y="1009650"/>
            <a:ext cx="8839200" cy="2216150"/>
          </a:xfrm>
          <a:prstGeom prst="rect">
            <a:avLst/>
          </a:prstGeom>
          <a:noFill/>
          <a:ln w="9525">
            <a:noFill/>
            <a:miter lim="800000"/>
            <a:headEnd/>
            <a:tailEnd/>
          </a:ln>
        </p:spPr>
        <p:txBody>
          <a:bodyPr lIns="0" tIns="0" rIns="0" bIns="0">
            <a:spAutoFit/>
          </a:bodyPr>
          <a:lstStyle/>
          <a:p>
            <a:pPr>
              <a:defRPr/>
            </a:pPr>
            <a:r>
              <a:rPr lang="en-US" sz="2400" b="1" dirty="0">
                <a:latin typeface="+mn-lt"/>
              </a:rPr>
              <a:t>Example:  If </a:t>
            </a:r>
            <a:r>
              <a:rPr lang="en-US" sz="2400" b="1" dirty="0">
                <a:solidFill>
                  <a:srgbClr val="FFFF00"/>
                </a:solidFill>
                <a:latin typeface="+mn-lt"/>
              </a:rPr>
              <a:t>you have more than 9 absences</a:t>
            </a:r>
            <a:r>
              <a:rPr lang="en-US" sz="2400" b="1" dirty="0">
                <a:latin typeface="+mn-lt"/>
              </a:rPr>
              <a:t>, then </a:t>
            </a:r>
            <a:r>
              <a:rPr lang="en-US" sz="2400" b="1" dirty="0">
                <a:solidFill>
                  <a:srgbClr val="FF6699"/>
                </a:solidFill>
                <a:latin typeface="+mn-lt"/>
              </a:rPr>
              <a:t>you must take the final</a:t>
            </a:r>
            <a:r>
              <a:rPr lang="en-US" sz="2400" b="1" dirty="0">
                <a:latin typeface="+mn-lt"/>
              </a:rPr>
              <a:t>.</a:t>
            </a:r>
          </a:p>
          <a:p>
            <a:pPr>
              <a:defRPr/>
            </a:pPr>
            <a:r>
              <a:rPr lang="en-US" sz="2400" b="1" dirty="0">
                <a:latin typeface="+mn-lt"/>
              </a:rPr>
              <a:t>  P:  </a:t>
            </a:r>
            <a:r>
              <a:rPr lang="en-US" sz="2400" b="1" dirty="0">
                <a:solidFill>
                  <a:srgbClr val="FFFF00"/>
                </a:solidFill>
                <a:latin typeface="+mn-lt"/>
              </a:rPr>
              <a:t>you have more than 9 absences</a:t>
            </a:r>
          </a:p>
          <a:p>
            <a:pPr>
              <a:defRPr/>
            </a:pPr>
            <a:r>
              <a:rPr lang="en-US" sz="2400" b="1" dirty="0">
                <a:latin typeface="+mn-lt"/>
              </a:rPr>
              <a:t>  Q:  </a:t>
            </a:r>
            <a:r>
              <a:rPr lang="en-US" sz="2400" b="1" dirty="0">
                <a:solidFill>
                  <a:srgbClr val="FF6699"/>
                </a:solidFill>
                <a:latin typeface="+mn-lt"/>
              </a:rPr>
              <a:t>you must take the final</a:t>
            </a:r>
          </a:p>
          <a:p>
            <a:pPr>
              <a:defRPr/>
            </a:pPr>
            <a:r>
              <a:rPr lang="en-US" sz="2400" b="1" dirty="0">
                <a:latin typeface="+mn-lt"/>
              </a:rPr>
              <a:t>  P </a:t>
            </a:r>
            <a:r>
              <a:rPr lang="en-US" sz="2400" b="1" dirty="0">
                <a:latin typeface="+mn-lt"/>
                <a:sym typeface="Wingdings" pitchFamily="2" charset="2"/>
              </a:rPr>
              <a:t></a:t>
            </a:r>
            <a:r>
              <a:rPr lang="en-US" sz="2400" b="1" dirty="0">
                <a:latin typeface="+mn-lt"/>
              </a:rPr>
              <a:t> Q:  If you have more than 9 absences, you must take the final</a:t>
            </a:r>
          </a:p>
        </p:txBody>
      </p:sp>
      <p:sp>
        <p:nvSpPr>
          <p:cNvPr id="8195" name="Rectangle 94"/>
          <p:cNvSpPr>
            <a:spLocks noChangeArrowheads="1"/>
          </p:cNvSpPr>
          <p:nvPr/>
        </p:nvSpPr>
        <p:spPr bwMode="auto">
          <a:xfrm>
            <a:off x="1966913" y="2584450"/>
            <a:ext cx="0" cy="3651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sz="2400"/>
          </a:p>
        </p:txBody>
      </p:sp>
      <p:sp>
        <p:nvSpPr>
          <p:cNvPr id="8196" name="Rectangle 96"/>
          <p:cNvSpPr>
            <a:spLocks noChangeArrowheads="1"/>
          </p:cNvSpPr>
          <p:nvPr/>
        </p:nvSpPr>
        <p:spPr bwMode="auto">
          <a:xfrm>
            <a:off x="6350000" y="2570163"/>
            <a:ext cx="0" cy="3651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sz="2400"/>
          </a:p>
        </p:txBody>
      </p:sp>
      <p:sp>
        <p:nvSpPr>
          <p:cNvPr id="8197" name="Rectangle 98"/>
          <p:cNvSpPr>
            <a:spLocks noChangeArrowheads="1"/>
          </p:cNvSpPr>
          <p:nvPr/>
        </p:nvSpPr>
        <p:spPr bwMode="auto">
          <a:xfrm>
            <a:off x="565150" y="3330575"/>
            <a:ext cx="0" cy="3651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sz="2400"/>
          </a:p>
        </p:txBody>
      </p:sp>
      <p:sp>
        <p:nvSpPr>
          <p:cNvPr id="8202" name="Rectangle 102"/>
          <p:cNvSpPr>
            <a:spLocks noChangeArrowheads="1"/>
          </p:cNvSpPr>
          <p:nvPr/>
        </p:nvSpPr>
        <p:spPr bwMode="auto">
          <a:xfrm>
            <a:off x="304800" y="3529013"/>
            <a:ext cx="8558213" cy="3324225"/>
          </a:xfrm>
          <a:prstGeom prst="rect">
            <a:avLst/>
          </a:prstGeom>
          <a:noFill/>
          <a:ln w="9525">
            <a:noFill/>
            <a:miter lim="800000"/>
            <a:headEnd/>
            <a:tailEnd/>
          </a:ln>
        </p:spPr>
        <p:txBody>
          <a:bodyPr lIns="0" tIns="0" rIns="0" bIns="0">
            <a:spAutoFit/>
          </a:bodyPr>
          <a:lstStyle/>
          <a:p>
            <a:pPr>
              <a:defRPr/>
            </a:pPr>
            <a:r>
              <a:rPr lang="en-US" sz="2400" b="1" dirty="0">
                <a:latin typeface="+mn-lt"/>
              </a:rPr>
              <a:t>The conditional (if then) statement is true (from your student handbook).  So when John Q. Public misses 12 days of school this year, he knows he will have to take the final.   </a:t>
            </a:r>
          </a:p>
          <a:p>
            <a:pPr>
              <a:defRPr/>
            </a:pPr>
            <a:r>
              <a:rPr lang="en-US" sz="2400" b="1" dirty="0">
                <a:latin typeface="+mn-lt"/>
              </a:rPr>
              <a:t/>
            </a:r>
            <a:br>
              <a:rPr lang="en-US" sz="2400" b="1" dirty="0">
                <a:latin typeface="+mn-lt"/>
              </a:rPr>
            </a:br>
            <a:r>
              <a:rPr lang="en-US" sz="2400" b="1" dirty="0">
                <a:latin typeface="+mn-lt"/>
              </a:rPr>
              <a:t> [ P </a:t>
            </a:r>
            <a:r>
              <a:rPr lang="en-US" sz="2400" b="1" dirty="0">
                <a:latin typeface="+mn-lt"/>
                <a:sym typeface="Wingdings" pitchFamily="2" charset="2"/>
              </a:rPr>
              <a:t></a:t>
            </a:r>
            <a:r>
              <a:rPr lang="en-US" sz="2400" b="1" dirty="0">
                <a:latin typeface="+mn-lt"/>
              </a:rPr>
              <a:t> Q is true; and P is true (for John), therefore Q must be true]</a:t>
            </a:r>
          </a:p>
          <a:p>
            <a:pPr>
              <a:defRPr/>
            </a:pPr>
            <a:endParaRPr lang="en-US" sz="2400" b="1" dirty="0">
              <a:latin typeface="+mn-lt"/>
            </a:endParaRPr>
          </a:p>
          <a:p>
            <a:pPr>
              <a:defRPr/>
            </a:pPr>
            <a:r>
              <a:rPr lang="en-US" sz="2400" b="1" i="1" u="sng" dirty="0">
                <a:solidFill>
                  <a:schemeClr val="hlink"/>
                </a:solidFill>
              </a:rPr>
              <a:t>Only 1</a:t>
            </a:r>
            <a:r>
              <a:rPr lang="en-US" sz="2400" b="1" i="1" dirty="0">
                <a:solidFill>
                  <a:schemeClr val="hlink"/>
                </a:solidFill>
              </a:rPr>
              <a:t> conditional statement</a:t>
            </a:r>
          </a:p>
        </p:txBody>
      </p:sp>
      <p:sp>
        <p:nvSpPr>
          <p:cNvPr id="8199" name="Rectangle 105"/>
          <p:cNvSpPr>
            <a:spLocks noChangeArrowheads="1"/>
          </p:cNvSpPr>
          <p:nvPr/>
        </p:nvSpPr>
        <p:spPr bwMode="auto">
          <a:xfrm>
            <a:off x="6619875" y="4332288"/>
            <a:ext cx="0" cy="2746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200" name="Title 45"/>
          <p:cNvSpPr>
            <a:spLocks noGrp="1"/>
          </p:cNvSpPr>
          <p:nvPr>
            <p:ph type="title"/>
          </p:nvPr>
        </p:nvSpPr>
        <p:spPr>
          <a:xfrm>
            <a:off x="457200" y="146050"/>
            <a:ext cx="8229600" cy="733425"/>
          </a:xfrm>
        </p:spPr>
        <p:txBody>
          <a:bodyPr/>
          <a:lstStyle/>
          <a:p>
            <a:r>
              <a:rPr lang="en-US" altLang="en-US" sz="3600" b="1" smtClean="0"/>
              <a:t>Law of Detachment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89"/>
          <p:cNvSpPr>
            <a:spLocks noChangeArrowheads="1"/>
          </p:cNvSpPr>
          <p:nvPr/>
        </p:nvSpPr>
        <p:spPr bwMode="auto">
          <a:xfrm>
            <a:off x="196850" y="296863"/>
            <a:ext cx="8293100" cy="621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9219" name="Rectangle 91"/>
          <p:cNvSpPr>
            <a:spLocks noChangeArrowheads="1"/>
          </p:cNvSpPr>
          <p:nvPr/>
        </p:nvSpPr>
        <p:spPr bwMode="auto">
          <a:xfrm>
            <a:off x="3211513" y="3300413"/>
            <a:ext cx="0" cy="3079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sz="2000">
              <a:solidFill>
                <a:schemeClr val="folHlink"/>
              </a:solidFill>
            </a:endParaRPr>
          </a:p>
        </p:txBody>
      </p:sp>
      <p:sp>
        <p:nvSpPr>
          <p:cNvPr id="9220" name="Rectangle 94"/>
          <p:cNvSpPr>
            <a:spLocks noChangeArrowheads="1"/>
          </p:cNvSpPr>
          <p:nvPr/>
        </p:nvSpPr>
        <p:spPr bwMode="auto">
          <a:xfrm>
            <a:off x="1966913" y="873125"/>
            <a:ext cx="0" cy="3651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sz="2400"/>
          </a:p>
        </p:txBody>
      </p:sp>
      <p:sp>
        <p:nvSpPr>
          <p:cNvPr id="9221" name="Rectangle 96"/>
          <p:cNvSpPr>
            <a:spLocks noChangeArrowheads="1"/>
          </p:cNvSpPr>
          <p:nvPr/>
        </p:nvSpPr>
        <p:spPr bwMode="auto">
          <a:xfrm>
            <a:off x="6350000" y="858838"/>
            <a:ext cx="0" cy="3651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sz="2400"/>
          </a:p>
        </p:txBody>
      </p:sp>
      <p:sp>
        <p:nvSpPr>
          <p:cNvPr id="9222" name="Rectangle 98"/>
          <p:cNvSpPr>
            <a:spLocks noChangeArrowheads="1"/>
          </p:cNvSpPr>
          <p:nvPr/>
        </p:nvSpPr>
        <p:spPr bwMode="auto">
          <a:xfrm>
            <a:off x="565150" y="1619250"/>
            <a:ext cx="0" cy="3651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sz="2400"/>
          </a:p>
        </p:txBody>
      </p:sp>
      <p:sp>
        <p:nvSpPr>
          <p:cNvPr id="9223" name="Rectangle 105"/>
          <p:cNvSpPr>
            <a:spLocks noChangeArrowheads="1"/>
          </p:cNvSpPr>
          <p:nvPr/>
        </p:nvSpPr>
        <p:spPr bwMode="auto">
          <a:xfrm>
            <a:off x="6619875" y="2620963"/>
            <a:ext cx="0" cy="2746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9224" name="Rectangle 109"/>
          <p:cNvSpPr>
            <a:spLocks noChangeArrowheads="1"/>
          </p:cNvSpPr>
          <p:nvPr/>
        </p:nvSpPr>
        <p:spPr bwMode="auto">
          <a:xfrm>
            <a:off x="322263" y="1150938"/>
            <a:ext cx="85344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a:t>Example:   If </a:t>
            </a:r>
            <a:r>
              <a:rPr lang="en-US" altLang="en-US" sz="2400" b="1">
                <a:solidFill>
                  <a:srgbClr val="FFFF00"/>
                </a:solidFill>
              </a:rPr>
              <a:t>you have more than 9 absences</a:t>
            </a:r>
            <a:r>
              <a:rPr lang="en-US" altLang="en-US" sz="2400" b="1"/>
              <a:t>, then </a:t>
            </a:r>
            <a:r>
              <a:rPr lang="en-US" altLang="en-US" sz="2400" b="1">
                <a:solidFill>
                  <a:srgbClr val="FF6699"/>
                </a:solidFill>
              </a:rPr>
              <a:t>you must take the final</a:t>
            </a:r>
            <a:r>
              <a:rPr lang="en-US" altLang="en-US" sz="2400" b="1"/>
              <a:t>.  If </a:t>
            </a:r>
            <a:r>
              <a:rPr lang="en-US" altLang="en-US" sz="2400" b="1">
                <a:solidFill>
                  <a:srgbClr val="FF6699"/>
                </a:solidFill>
              </a:rPr>
              <a:t>you have to take the final</a:t>
            </a:r>
            <a:r>
              <a:rPr lang="en-US" altLang="en-US" sz="2400" b="1"/>
              <a:t>, then </a:t>
            </a:r>
            <a:r>
              <a:rPr lang="en-US" altLang="en-US" sz="2400" b="1">
                <a:solidFill>
                  <a:srgbClr val="92D050"/>
                </a:solidFill>
              </a:rPr>
              <a:t>you don’t get out early.</a:t>
            </a:r>
            <a:endParaRPr lang="en-US" altLang="en-US" sz="2800" b="1">
              <a:solidFill>
                <a:srgbClr val="92D050"/>
              </a:solidFill>
            </a:endParaRPr>
          </a:p>
        </p:txBody>
      </p:sp>
      <p:sp>
        <p:nvSpPr>
          <p:cNvPr id="9225" name="Rectangle 118"/>
          <p:cNvSpPr>
            <a:spLocks noChangeArrowheads="1"/>
          </p:cNvSpPr>
          <p:nvPr/>
        </p:nvSpPr>
        <p:spPr bwMode="auto">
          <a:xfrm>
            <a:off x="2003425" y="2457450"/>
            <a:ext cx="512921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a:t>P:  </a:t>
            </a:r>
            <a:r>
              <a:rPr lang="en-US" altLang="en-US" sz="2400" b="1">
                <a:solidFill>
                  <a:srgbClr val="FFFF00"/>
                </a:solidFill>
              </a:rPr>
              <a:t>you have more than 9 absences</a:t>
            </a:r>
          </a:p>
          <a:p>
            <a:pPr eaLnBrk="1" hangingPunct="1"/>
            <a:r>
              <a:rPr lang="en-US" altLang="en-US" sz="2400" b="1"/>
              <a:t>Q:  </a:t>
            </a:r>
            <a:r>
              <a:rPr lang="en-US" altLang="en-US" sz="2400" b="1">
                <a:solidFill>
                  <a:srgbClr val="FF6699"/>
                </a:solidFill>
              </a:rPr>
              <a:t>you must take the final</a:t>
            </a:r>
          </a:p>
          <a:p>
            <a:pPr eaLnBrk="1" hangingPunct="1"/>
            <a:r>
              <a:rPr lang="en-US" altLang="en-US" sz="2400" b="1"/>
              <a:t>R:  </a:t>
            </a:r>
            <a:r>
              <a:rPr lang="en-US" altLang="en-US" sz="2400" b="1">
                <a:solidFill>
                  <a:srgbClr val="92D050"/>
                </a:solidFill>
              </a:rPr>
              <a:t>you don’t get out early</a:t>
            </a:r>
          </a:p>
        </p:txBody>
      </p:sp>
      <p:sp>
        <p:nvSpPr>
          <p:cNvPr id="9226" name="Rectangle 124"/>
          <p:cNvSpPr>
            <a:spLocks noChangeArrowheads="1"/>
          </p:cNvSpPr>
          <p:nvPr/>
        </p:nvSpPr>
        <p:spPr bwMode="auto">
          <a:xfrm>
            <a:off x="244475" y="5403850"/>
            <a:ext cx="8610600" cy="1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t>The first conditional (if then) statement is true and the second  conditional statement is true.  So if you have more than 9 absences, then you have to take the final and you don’t get out early!</a:t>
            </a:r>
          </a:p>
          <a:p>
            <a:pPr eaLnBrk="1" hangingPunct="1"/>
            <a:r>
              <a:rPr lang="en-US" altLang="en-US" sz="2000" b="1"/>
              <a:t>[P</a:t>
            </a:r>
            <a:r>
              <a:rPr lang="en-US" altLang="en-US" sz="2000" b="1">
                <a:sym typeface="Wingdings" pitchFamily="2" charset="2"/>
              </a:rPr>
              <a:t>Q is true; and QR is true; therefore, PR must be true.]</a:t>
            </a:r>
            <a:endParaRPr lang="en-US" altLang="en-US" sz="2000" b="1"/>
          </a:p>
        </p:txBody>
      </p:sp>
      <p:sp>
        <p:nvSpPr>
          <p:cNvPr id="9227" name="Rectangle 135"/>
          <p:cNvSpPr>
            <a:spLocks noChangeArrowheads="1"/>
          </p:cNvSpPr>
          <p:nvPr/>
        </p:nvSpPr>
        <p:spPr bwMode="auto">
          <a:xfrm>
            <a:off x="1301750" y="3729038"/>
            <a:ext cx="6529388"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u="sng">
                <a:solidFill>
                  <a:schemeClr val="hlink"/>
                </a:solidFill>
              </a:rPr>
              <a:t>At least two </a:t>
            </a:r>
            <a:r>
              <a:rPr lang="en-US" altLang="en-US" sz="2400" b="1" i="1">
                <a:solidFill>
                  <a:schemeClr val="hlink"/>
                </a:solidFill>
              </a:rPr>
              <a:t>conditional statements</a:t>
            </a:r>
          </a:p>
          <a:p>
            <a:pPr eaLnBrk="1" hangingPunct="1"/>
            <a:r>
              <a:rPr lang="en-US" altLang="en-US" sz="2400" b="1" i="1">
                <a:solidFill>
                  <a:schemeClr val="hlink"/>
                </a:solidFill>
              </a:rPr>
              <a:t>P </a:t>
            </a:r>
            <a:r>
              <a:rPr lang="en-US" altLang="en-US" sz="2400" b="1" i="1">
                <a:solidFill>
                  <a:schemeClr val="hlink"/>
                </a:solidFill>
                <a:sym typeface="Wingdings" pitchFamily="2" charset="2"/>
              </a:rPr>
              <a:t> Q and Q  R, so P  R</a:t>
            </a:r>
          </a:p>
          <a:p>
            <a:pPr eaLnBrk="1" hangingPunct="1"/>
            <a:r>
              <a:rPr lang="en-US" altLang="en-US" sz="2400" b="1" i="1">
                <a:solidFill>
                  <a:schemeClr val="hlink"/>
                </a:solidFill>
                <a:sym typeface="Wingdings" pitchFamily="2" charset="2"/>
              </a:rPr>
              <a:t>(similar to the transitive property of equality:</a:t>
            </a:r>
            <a:br>
              <a:rPr lang="en-US" altLang="en-US" sz="2400" b="1" i="1">
                <a:solidFill>
                  <a:schemeClr val="hlink"/>
                </a:solidFill>
                <a:sym typeface="Wingdings" pitchFamily="2" charset="2"/>
              </a:rPr>
            </a:br>
            <a:r>
              <a:rPr lang="en-US" altLang="en-US" sz="2400" b="1" i="1">
                <a:solidFill>
                  <a:schemeClr val="hlink"/>
                </a:solidFill>
                <a:sym typeface="Wingdings" pitchFamily="2" charset="2"/>
              </a:rPr>
              <a:t>a = b and b = c so a = c)</a:t>
            </a:r>
            <a:r>
              <a:rPr lang="en-US" altLang="en-US" sz="2400" b="1" i="1">
                <a:solidFill>
                  <a:schemeClr val="hlink"/>
                </a:solidFill>
              </a:rPr>
              <a:t> </a:t>
            </a:r>
            <a:endParaRPr lang="en-US" altLang="en-US" sz="3200" b="1">
              <a:solidFill>
                <a:schemeClr val="hlink"/>
              </a:solidFill>
            </a:endParaRPr>
          </a:p>
        </p:txBody>
      </p:sp>
      <p:sp>
        <p:nvSpPr>
          <p:cNvPr id="9228" name="Title 45"/>
          <p:cNvSpPr>
            <a:spLocks noGrp="1"/>
          </p:cNvSpPr>
          <p:nvPr>
            <p:ph type="title"/>
          </p:nvPr>
        </p:nvSpPr>
        <p:spPr>
          <a:xfrm>
            <a:off x="457200" y="111125"/>
            <a:ext cx="8229600" cy="779463"/>
          </a:xfrm>
        </p:spPr>
        <p:txBody>
          <a:bodyPr/>
          <a:lstStyle/>
          <a:p>
            <a:r>
              <a:rPr lang="en-US" altLang="en-US" sz="3600" b="1" smtClean="0"/>
              <a:t>Law of Syllogism</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2605</TotalTime>
  <Words>1473</Words>
  <Application>Microsoft Office PowerPoint</Application>
  <PresentationFormat>On-screen Show (4:3)</PresentationFormat>
  <Paragraphs>313</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Symbol</vt:lpstr>
      <vt:lpstr>Times New Roman</vt:lpstr>
      <vt:lpstr>Wingdings</vt:lpstr>
      <vt:lpstr>Default Design</vt:lpstr>
      <vt:lpstr>Lesson 2-R</vt:lpstr>
      <vt:lpstr>PowerPoint Presentation</vt:lpstr>
      <vt:lpstr>Objectives</vt:lpstr>
      <vt:lpstr>Vocabulary</vt:lpstr>
      <vt:lpstr>Venn Diagrams Review</vt:lpstr>
      <vt:lpstr>Symbols and Vocabulary</vt:lpstr>
      <vt:lpstr>PowerPoint Presentation</vt:lpstr>
      <vt:lpstr>Law of Detachment</vt:lpstr>
      <vt:lpstr>Law of Syllogism</vt:lpstr>
      <vt:lpstr>Proofs</vt:lpstr>
      <vt:lpstr>Summary &amp; Homework</vt:lpstr>
      <vt:lpstr>Sequences</vt:lpstr>
      <vt:lpstr>Venn Diagrams</vt:lpstr>
      <vt:lpstr>Symbols and Vocabulary</vt:lpstr>
      <vt:lpstr>Truth Tables</vt:lpstr>
      <vt:lpstr>Conditional Statements</vt:lpstr>
      <vt:lpstr>Conditional Statements</vt:lpstr>
      <vt:lpstr>Logic Laws</vt:lpstr>
      <vt:lpstr>Misc</vt:lpstr>
      <vt:lpstr>PowerPoint Presentation</vt:lpstr>
      <vt:lpstr>Congruence and Equality</vt:lpstr>
      <vt:lpstr>Important Angle Theorems</vt:lpstr>
      <vt:lpstr>Misc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 Contents</dc:title>
  <dc:creator>Chris Headlee</dc:creator>
  <cp:lastModifiedBy>Chris</cp:lastModifiedBy>
  <cp:revision>86</cp:revision>
  <dcterms:created xsi:type="dcterms:W3CDTF">2008-02-18T23:02:07Z</dcterms:created>
  <dcterms:modified xsi:type="dcterms:W3CDTF">2018-08-18T23:54:56Z</dcterms:modified>
</cp:coreProperties>
</file>