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3" r:id="rId2"/>
    <p:sldId id="281" r:id="rId3"/>
    <p:sldId id="297" r:id="rId4"/>
    <p:sldId id="370" r:id="rId5"/>
    <p:sldId id="282" r:id="rId6"/>
    <p:sldId id="298" r:id="rId7"/>
    <p:sldId id="371" r:id="rId8"/>
    <p:sldId id="372" r:id="rId9"/>
    <p:sldId id="374" r:id="rId10"/>
    <p:sldId id="346" r:id="rId11"/>
    <p:sldId id="373" r:id="rId12"/>
    <p:sldId id="348" r:id="rId13"/>
    <p:sldId id="352" r:id="rId14"/>
    <p:sldId id="29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FF"/>
    <a:srgbClr val="66FF99"/>
    <a:srgbClr val="FF99FF"/>
    <a:srgbClr val="6699FF"/>
    <a:srgbClr val="660066"/>
    <a:srgbClr val="00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6CDD56-550B-49D9-B57D-EDCEBEF44130}" type="datetimeFigureOut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8C7E8C7-48E5-46BD-9B83-0E7B412BE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EC707-3E99-4251-92F0-2A63319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4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6ADEE-7BD6-4E6F-B47E-DC7539E3D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24769-9487-4C9A-A334-EA05E46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8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0945F-AD9B-4808-9927-3C2C4C6FA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3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82F8C-647E-4597-85B5-FA1C9C793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9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80DA1-9762-4E3E-8B57-8D623DA2C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2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FCCA4-E275-4A2E-B13B-E07F1F765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2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6A3C1-D4A6-40CE-9A31-D45FF2C41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9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584B-2790-441F-BBE0-C718CACD8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9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EDBC3-3567-45E1-A6F3-307A62155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4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1CE79-399B-4550-8B70-A50C0084C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4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394FF-E900-4F65-94E9-29F69B342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5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92D1B31-00C5-4BA3-8D8D-384F3D165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2" r:id="rId1"/>
    <p:sldLayoutId id="2147483841" r:id="rId2"/>
    <p:sldLayoutId id="2147483833" r:id="rId3"/>
    <p:sldLayoutId id="2147483834" r:id="rId4"/>
    <p:sldLayoutId id="2147483835" r:id="rId5"/>
    <p:sldLayoutId id="2147483842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3-1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b="1" dirty="0"/>
              <a:t>Pairs of Lines and Angles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 A/B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318656" y="963036"/>
                <a:ext cx="5611090" cy="4618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Think of each segment in the figure as part of a line.  Which line(s) or plane(s) appear to fit the description?</a:t>
                </a:r>
              </a:p>
              <a:p>
                <a:pPr lvl="0"/>
                <a:r>
                  <a:rPr lang="en-US" sz="2400" b="1" dirty="0" smtClean="0"/>
                  <a:t>A.  Line(s</a:t>
                </a:r>
                <a:r>
                  <a:rPr lang="en-US" sz="2400" b="1" dirty="0"/>
                  <a:t>) </a:t>
                </a:r>
                <a:r>
                  <a:rPr lang="en-US" sz="2400" b="1" i="1" dirty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parallel</a:t>
                </a:r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𝑮𝑯</m:t>
                        </m:r>
                      </m:e>
                    </m:acc>
                  </m:oMath>
                </a14:m>
                <a:r>
                  <a:rPr lang="en-US" sz="2400" b="1" dirty="0"/>
                  <a:t> and containing point </a:t>
                </a:r>
                <a:r>
                  <a:rPr lang="en-US" sz="2400" b="1" i="1" dirty="0"/>
                  <a:t>F</a:t>
                </a:r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</a:p>
              <a:p>
                <a:pPr lvl="0"/>
                <a:r>
                  <a:rPr lang="en-US" sz="2400" b="1" dirty="0" smtClean="0"/>
                  <a:t>B.  Line(s</a:t>
                </a:r>
                <a:r>
                  <a:rPr lang="en-US" sz="2400" b="1" dirty="0"/>
                  <a:t>) </a:t>
                </a:r>
                <a:r>
                  <a:rPr lang="en-US" sz="2400" b="1" i="1" dirty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skew</a:t>
                </a:r>
                <a:r>
                  <a:rPr lang="en-US" sz="2400" b="1" dirty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  <a:r>
                  <a:rPr lang="en-US" sz="2400" b="1" dirty="0"/>
                  <a:t>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𝑮𝑯</m:t>
                        </m:r>
                      </m:e>
                    </m:acc>
                  </m:oMath>
                </a14:m>
                <a:r>
                  <a:rPr lang="en-US" sz="2400" b="1" dirty="0"/>
                  <a:t> and containing point </a:t>
                </a:r>
                <a:r>
                  <a:rPr lang="en-US" sz="2400" b="1" i="1" dirty="0"/>
                  <a:t>F</a:t>
                </a:r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 </a:t>
                </a:r>
              </a:p>
            </p:txBody>
          </p:sp>
        </mc:Choice>
        <mc:Fallback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656" y="963036"/>
                <a:ext cx="5611090" cy="4618700"/>
              </a:xfrm>
              <a:prstGeom prst="rect">
                <a:avLst/>
              </a:prstGeom>
              <a:blipFill rotWithShape="1">
                <a:blip r:embed="rId2"/>
                <a:stretch>
                  <a:fillRect l="-1629" t="-9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784"/>
              <p:cNvSpPr>
                <a:spLocks noChangeArrowheads="1"/>
              </p:cNvSpPr>
              <p:nvPr/>
            </p:nvSpPr>
            <p:spPr bwMode="auto">
              <a:xfrm>
                <a:off x="661555" y="3543170"/>
                <a:ext cx="5796395" cy="464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712913" indent="-13684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tabLst>
                    <a:tab pos="1943100" algn="l"/>
                  </a:tabLst>
                  <a:defRPr/>
                </a:pPr>
                <a:r>
                  <a:rPr lang="en-US" sz="2400" b="1" dirty="0" smtClean="0">
                    <a:solidFill>
                      <a:srgbClr val="FFFF00"/>
                    </a:solidFill>
                    <a:cs typeface="+mn-cs"/>
                  </a:rPr>
                  <a:t>Answer:</a:t>
                </a:r>
                <a:r>
                  <a:rPr lang="en-US" sz="2400" b="1" dirty="0">
                    <a:cs typeface="+mn-cs"/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 smtClean="0">
                            <a:latin typeface="Cambria Math"/>
                            <a:cs typeface="+mn-cs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cs typeface="+mn-cs"/>
                          </a:rPr>
                          <m:t>𝑬𝑭</m:t>
                        </m:r>
                      </m:e>
                    </m:acc>
                  </m:oMath>
                </a14:m>
                <a:r>
                  <a:rPr lang="en-US" sz="2400" b="1" dirty="0" smtClean="0">
                    <a:cs typeface="+mn-cs"/>
                  </a:rPr>
                  <a:t> in the “bottom” plane</a:t>
                </a:r>
                <a:endParaRPr lang="en-US" sz="2400" b="1" dirty="0">
                  <a:cs typeface="+mn-cs"/>
                </a:endParaRPr>
              </a:p>
            </p:txBody>
          </p:sp>
        </mc:Choice>
        <mc:Fallback>
          <p:sp>
            <p:nvSpPr>
              <p:cNvPr id="6" name="Rectangle 7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555" y="3543170"/>
                <a:ext cx="5796395" cy="464999"/>
              </a:xfrm>
              <a:prstGeom prst="rect">
                <a:avLst/>
              </a:prstGeom>
              <a:blipFill rotWithShape="1">
                <a:blip r:embed="rId3"/>
                <a:stretch>
                  <a:fillRect t="-9091" b="-2857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375" y="963036"/>
            <a:ext cx="2468880" cy="16916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784"/>
              <p:cNvSpPr>
                <a:spLocks noChangeArrowheads="1"/>
              </p:cNvSpPr>
              <p:nvPr/>
            </p:nvSpPr>
            <p:spPr bwMode="auto">
              <a:xfrm>
                <a:off x="661555" y="5349236"/>
                <a:ext cx="5922125" cy="464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712913" indent="-13684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tabLst>
                    <a:tab pos="1943100" algn="l"/>
                  </a:tabLst>
                  <a:defRPr/>
                </a:pPr>
                <a:r>
                  <a:rPr lang="en-US" sz="2400" b="1" dirty="0" smtClean="0">
                    <a:solidFill>
                      <a:srgbClr val="FFFF00"/>
                    </a:solidFill>
                    <a:cs typeface="+mn-cs"/>
                  </a:rPr>
                  <a:t>Answer:</a:t>
                </a:r>
                <a:r>
                  <a:rPr lang="en-US" sz="2400" b="1" dirty="0">
                    <a:cs typeface="+mn-cs"/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 smtClean="0">
                            <a:latin typeface="Cambria Math"/>
                            <a:cs typeface="+mn-cs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cs typeface="+mn-cs"/>
                          </a:rPr>
                          <m:t>𝑩𝑭</m:t>
                        </m:r>
                      </m:e>
                    </m:acc>
                  </m:oMath>
                </a14:m>
                <a:r>
                  <a:rPr lang="en-US" sz="2400" b="1" dirty="0" smtClean="0">
                    <a:cs typeface="+mn-cs"/>
                  </a:rPr>
                  <a:t> (not coplanar)</a:t>
                </a:r>
                <a:endParaRPr lang="en-US" sz="2400" b="1" dirty="0">
                  <a:cs typeface="+mn-cs"/>
                </a:endParaRPr>
              </a:p>
            </p:txBody>
          </p:sp>
        </mc:Choice>
        <mc:Fallback>
          <p:sp>
            <p:nvSpPr>
              <p:cNvPr id="7" name="Rectangle 7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555" y="5349236"/>
                <a:ext cx="5922125" cy="464999"/>
              </a:xfrm>
              <a:prstGeom prst="rect">
                <a:avLst/>
              </a:prstGeom>
              <a:blipFill rotWithShape="1">
                <a:blip r:embed="rId5"/>
                <a:stretch>
                  <a:fillRect t="-7792" b="-2857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  <p:bldP spid="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 C/D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318656" y="963036"/>
                <a:ext cx="5444836" cy="4202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Think of each segment in the figure as part of a line.  Which line(s) or plane(s) appear to fit the description?</a:t>
                </a:r>
              </a:p>
              <a:p>
                <a:pPr lvl="0"/>
                <a:r>
                  <a:rPr lang="en-US" sz="2400" b="1" dirty="0" smtClean="0"/>
                  <a:t>C.  Line(s</a:t>
                </a:r>
                <a:r>
                  <a:rPr lang="en-US" sz="2400" b="1" dirty="0"/>
                  <a:t>) perpendicular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𝑮𝑯</m:t>
                        </m:r>
                      </m:e>
                    </m:acc>
                  </m:oMath>
                </a14:m>
                <a:r>
                  <a:rPr lang="en-US" sz="2400" b="1" dirty="0"/>
                  <a:t> and containing point </a:t>
                </a:r>
                <a:r>
                  <a:rPr lang="en-US" sz="2400" b="1" i="1" dirty="0"/>
                  <a:t>F</a:t>
                </a:r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</a:p>
              <a:p>
                <a:pPr lvl="0"/>
                <a:r>
                  <a:rPr lang="en-US" sz="2400" b="1" dirty="0" smtClean="0"/>
                  <a:t>D.  Plane(s</a:t>
                </a:r>
                <a:r>
                  <a:rPr lang="en-US" sz="2400" b="1" dirty="0"/>
                  <a:t>) parallel to plane </a:t>
                </a:r>
                <a:r>
                  <a:rPr lang="en-US" sz="2400" b="1" i="1" dirty="0"/>
                  <a:t>GHD</a:t>
                </a:r>
                <a:r>
                  <a:rPr lang="en-US" sz="2400" b="1" dirty="0"/>
                  <a:t> and containing point </a:t>
                </a:r>
                <a:r>
                  <a:rPr lang="en-US" sz="2400" b="1" i="1" dirty="0"/>
                  <a:t>F</a:t>
                </a:r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656" y="963036"/>
                <a:ext cx="5444836" cy="4202176"/>
              </a:xfrm>
              <a:prstGeom prst="rect">
                <a:avLst/>
              </a:prstGeom>
              <a:blipFill rotWithShape="1">
                <a:blip r:embed="rId2"/>
                <a:stretch>
                  <a:fillRect l="-1680" t="-1016" r="-896" b="-24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030" y="963036"/>
            <a:ext cx="2468880" cy="16916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84"/>
              <p:cNvSpPr>
                <a:spLocks noChangeArrowheads="1"/>
              </p:cNvSpPr>
              <p:nvPr/>
            </p:nvSpPr>
            <p:spPr bwMode="auto">
              <a:xfrm>
                <a:off x="661555" y="3543170"/>
                <a:ext cx="5796395" cy="464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712913" indent="-13684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tabLst>
                    <a:tab pos="1943100" algn="l"/>
                  </a:tabLst>
                  <a:defRPr/>
                </a:pPr>
                <a:r>
                  <a:rPr lang="en-US" sz="2400" b="1" dirty="0" smtClean="0">
                    <a:solidFill>
                      <a:srgbClr val="FFFF00"/>
                    </a:solidFill>
                    <a:cs typeface="+mn-cs"/>
                  </a:rPr>
                  <a:t>Answer:</a:t>
                </a:r>
                <a:r>
                  <a:rPr lang="en-US" sz="2400" b="1" dirty="0">
                    <a:cs typeface="+mn-cs"/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 smtClean="0">
                            <a:latin typeface="Cambria Math"/>
                            <a:cs typeface="+mn-cs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cs typeface="+mn-cs"/>
                          </a:rPr>
                          <m:t>𝑭𝑮</m:t>
                        </m:r>
                      </m:e>
                    </m:acc>
                  </m:oMath>
                </a14:m>
                <a:r>
                  <a:rPr lang="en-US" sz="2400" b="1" dirty="0" smtClean="0">
                    <a:cs typeface="+mn-cs"/>
                  </a:rPr>
                  <a:t> in the “bottom” plane</a:t>
                </a:r>
                <a:endParaRPr lang="en-US" sz="2400" b="1" dirty="0">
                  <a:cs typeface="+mn-cs"/>
                </a:endParaRPr>
              </a:p>
            </p:txBody>
          </p:sp>
        </mc:Choice>
        <mc:Fallback>
          <p:sp>
            <p:nvSpPr>
              <p:cNvPr id="8" name="Rectangle 7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555" y="3543170"/>
                <a:ext cx="5796395" cy="464999"/>
              </a:xfrm>
              <a:prstGeom prst="rect">
                <a:avLst/>
              </a:prstGeom>
              <a:blipFill rotWithShape="1">
                <a:blip r:embed="rId4"/>
                <a:stretch>
                  <a:fillRect t="-7792" b="-2987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784"/>
          <p:cNvSpPr>
            <a:spLocks noChangeArrowheads="1"/>
          </p:cNvSpPr>
          <p:nvPr/>
        </p:nvSpPr>
        <p:spPr bwMode="auto">
          <a:xfrm>
            <a:off x="661555" y="5349236"/>
            <a:ext cx="8205355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 smtClean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  <a:r>
              <a:rPr lang="en-US" sz="2400" b="1" dirty="0" smtClean="0">
                <a:cs typeface="+mn-cs"/>
              </a:rPr>
              <a:t>plane </a:t>
            </a:r>
            <a:r>
              <a:rPr lang="en-US" sz="2400" b="1" i="1" dirty="0" smtClean="0">
                <a:cs typeface="+mn-cs"/>
              </a:rPr>
              <a:t>ABF</a:t>
            </a:r>
            <a:r>
              <a:rPr lang="en-US" sz="2400" b="1" dirty="0" smtClean="0">
                <a:cs typeface="+mn-cs"/>
              </a:rPr>
              <a:t> (left side to </a:t>
            </a:r>
            <a:r>
              <a:rPr lang="en-US" sz="2400" b="1" i="1" dirty="0" smtClean="0">
                <a:cs typeface="+mn-cs"/>
              </a:rPr>
              <a:t>GHD</a:t>
            </a:r>
            <a:r>
              <a:rPr lang="en-US" sz="2400" b="1" dirty="0" smtClean="0">
                <a:cs typeface="+mn-cs"/>
              </a:rPr>
              <a:t>’s right side)</a:t>
            </a:r>
            <a:endParaRPr lang="en-US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56221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8" grpId="0" build="p" autoUpdateAnimBg="0"/>
      <p:bldP spid="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286030" y="910345"/>
                <a:ext cx="8001000" cy="4202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The given line markings show how the roads in a town are related to each other.</a:t>
                </a:r>
              </a:p>
              <a:p>
                <a:pPr lvl="0"/>
                <a:r>
                  <a:rPr lang="en-US" sz="2400" b="1" dirty="0" smtClean="0"/>
                  <a:t>A.  Name </a:t>
                </a:r>
                <a:r>
                  <a:rPr lang="en-US" sz="2400" b="1" dirty="0"/>
                  <a:t>a pair of parallel lines.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</a:p>
              <a:p>
                <a:pPr lvl="0"/>
                <a:r>
                  <a:rPr lang="en-US" sz="2400" b="1" dirty="0" smtClean="0"/>
                  <a:t>B.  Name </a:t>
                </a:r>
                <a:r>
                  <a:rPr lang="en-US" sz="2400" b="1" dirty="0"/>
                  <a:t>a pair of perpendicular lines.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</a:p>
              <a:p>
                <a:pPr lvl="0"/>
                <a:r>
                  <a:rPr lang="en-US" sz="2400" b="1" dirty="0" smtClean="0"/>
                  <a:t>C.  Is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𝑮𝑵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⊥</m:t>
                    </m:r>
                    <m:acc>
                      <m:accPr>
                        <m:chr m:val="⃡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𝑱𝑳</m:t>
                        </m:r>
                      </m:e>
                    </m:acc>
                  </m:oMath>
                </a14:m>
                <a:r>
                  <a:rPr lang="en-US" sz="2400" b="1" dirty="0"/>
                  <a:t>? Explain.</a:t>
                </a:r>
              </a:p>
            </p:txBody>
          </p:sp>
        </mc:Choice>
        <mc:Fallback>
          <p:sp>
            <p:nvSpPr>
              <p:cNvPr id="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6030" y="910345"/>
                <a:ext cx="8001000" cy="4202176"/>
              </a:xfrm>
              <a:prstGeom prst="rect">
                <a:avLst/>
              </a:prstGeom>
              <a:blipFill rotWithShape="1">
                <a:blip r:embed="rId2"/>
                <a:stretch>
                  <a:fillRect l="-1220" t="-1014" b="-23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705" y="1421953"/>
            <a:ext cx="2560320" cy="22402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84"/>
              <p:cNvSpPr>
                <a:spLocks noChangeArrowheads="1"/>
              </p:cNvSpPr>
              <p:nvPr/>
            </p:nvSpPr>
            <p:spPr bwMode="auto">
              <a:xfrm>
                <a:off x="286030" y="2212727"/>
                <a:ext cx="5796395" cy="467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712913" indent="-13684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tabLst>
                    <a:tab pos="1943100" algn="l"/>
                  </a:tabLst>
                  <a:defRPr/>
                </a:pPr>
                <a:r>
                  <a:rPr lang="en-US" sz="2400" b="1" dirty="0" smtClean="0">
                    <a:solidFill>
                      <a:srgbClr val="FFFF00"/>
                    </a:solidFill>
                    <a:cs typeface="+mn-cs"/>
                  </a:rPr>
                  <a:t>Answer:</a:t>
                </a:r>
                <a:r>
                  <a:rPr lang="en-US" sz="2400" b="1" dirty="0">
                    <a:cs typeface="+mn-cs"/>
                  </a:rPr>
                  <a:t>	</a:t>
                </a:r>
                <a:r>
                  <a:rPr lang="en-US" sz="2400" b="1" dirty="0" smtClean="0">
                    <a:cs typeface="+mn-cs"/>
                  </a:rPr>
                  <a:t>none really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 smtClean="0">
                            <a:latin typeface="Cambria Math"/>
                            <a:cs typeface="+mn-cs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cs typeface="+mn-cs"/>
                          </a:rPr>
                          <m:t>𝑮𝑴</m:t>
                        </m:r>
                      </m:e>
                    </m:acc>
                    <m:r>
                      <a:rPr lang="en-US" sz="2400" b="1" i="1" smtClean="0">
                        <a:latin typeface="Cambria Math"/>
                        <a:ea typeface="Cambria Math"/>
                        <a:cs typeface="+mn-cs"/>
                      </a:rPr>
                      <m:t>∥</m:t>
                    </m:r>
                    <m:acc>
                      <m:accPr>
                        <m:chr m:val="⃗"/>
                        <m:ctrlPr>
                          <a:rPr lang="en-US" sz="2400" b="1" i="1" smtClean="0">
                            <a:latin typeface="Cambria Math"/>
                            <a:ea typeface="Cambria Math"/>
                            <a:cs typeface="+mn-cs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+mn-cs"/>
                          </a:rPr>
                          <m:t>𝑯𝑳</m:t>
                        </m:r>
                      </m:e>
                    </m:acc>
                  </m:oMath>
                </a14:m>
                <a:r>
                  <a:rPr lang="en-US" sz="2400" b="1" dirty="0" smtClean="0">
                    <a:cs typeface="+mn-cs"/>
                  </a:rPr>
                  <a:t>)</a:t>
                </a:r>
                <a:endParaRPr lang="en-US" sz="2400" b="1" dirty="0">
                  <a:cs typeface="+mn-cs"/>
                </a:endParaRPr>
              </a:p>
            </p:txBody>
          </p:sp>
        </mc:Choice>
        <mc:Fallback>
          <p:sp>
            <p:nvSpPr>
              <p:cNvPr id="8" name="Rectangle 7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6030" y="2212727"/>
                <a:ext cx="5796395" cy="467179"/>
              </a:xfrm>
              <a:prstGeom prst="rect">
                <a:avLst/>
              </a:prstGeom>
              <a:blipFill rotWithShape="1">
                <a:blip r:embed="rId4"/>
                <a:stretch>
                  <a:fillRect t="-7792" b="-2987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784"/>
              <p:cNvSpPr>
                <a:spLocks noChangeArrowheads="1"/>
              </p:cNvSpPr>
              <p:nvPr/>
            </p:nvSpPr>
            <p:spPr bwMode="auto">
              <a:xfrm>
                <a:off x="503669" y="3908236"/>
                <a:ext cx="8205355" cy="467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712913" indent="-13684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tabLst>
                    <a:tab pos="1943100" algn="l"/>
                  </a:tabLst>
                  <a:defRPr/>
                </a:pPr>
                <a:r>
                  <a:rPr lang="en-US" sz="2400" b="1" dirty="0" smtClean="0">
                    <a:solidFill>
                      <a:srgbClr val="FFFF00"/>
                    </a:solidFill>
                    <a:cs typeface="+mn-cs"/>
                  </a:rPr>
                  <a:t>Answer:</a:t>
                </a:r>
                <a:r>
                  <a:rPr lang="en-US" sz="2400" b="1" dirty="0">
                    <a:cs typeface="+mn-cs"/>
                  </a:rPr>
                  <a:t>	</a:t>
                </a:r>
                <a:r>
                  <a:rPr lang="en-US" sz="2400" b="1" dirty="0" smtClean="0">
                    <a:cs typeface="+mn-cs"/>
                  </a:rPr>
                  <a:t>none really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 smtClean="0">
                            <a:latin typeface="Cambria Math"/>
                            <a:cs typeface="+mn-cs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cs typeface="+mn-cs"/>
                          </a:rPr>
                          <m:t>𝑮𝑲</m:t>
                        </m:r>
                      </m:e>
                    </m:acc>
                    <m:r>
                      <a:rPr lang="en-US" sz="2400" b="1" i="1" smtClean="0">
                        <a:latin typeface="Cambria Math"/>
                        <a:ea typeface="Cambria Math"/>
                        <a:cs typeface="+mn-cs"/>
                      </a:rPr>
                      <m:t>⊥</m:t>
                    </m:r>
                    <m:acc>
                      <m:accPr>
                        <m:chr m:val="⃡"/>
                        <m:ctrlPr>
                          <a:rPr lang="en-US" sz="2400" b="1" i="1" smtClean="0">
                            <a:latin typeface="Cambria Math"/>
                            <a:ea typeface="Cambria Math"/>
                            <a:cs typeface="+mn-cs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+mn-cs"/>
                          </a:rPr>
                          <m:t>𝑱𝑳</m:t>
                        </m:r>
                      </m:e>
                    </m:acc>
                  </m:oMath>
                </a14:m>
                <a:r>
                  <a:rPr lang="en-US" sz="2400" b="1" dirty="0" smtClean="0">
                    <a:cs typeface="+mn-cs"/>
                  </a:rPr>
                  <a:t>)</a:t>
                </a:r>
                <a:endParaRPr lang="en-US" sz="2400" b="1" dirty="0">
                  <a:cs typeface="+mn-cs"/>
                </a:endParaRPr>
              </a:p>
            </p:txBody>
          </p:sp>
        </mc:Choice>
        <mc:Fallback>
          <p:sp>
            <p:nvSpPr>
              <p:cNvPr id="10" name="Rectangle 7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3669" y="3908236"/>
                <a:ext cx="8205355" cy="467179"/>
              </a:xfrm>
              <a:prstGeom prst="rect">
                <a:avLst/>
              </a:prstGeom>
              <a:blipFill rotWithShape="1">
                <a:blip r:embed="rId5"/>
                <a:stretch>
                  <a:fillRect t="-7792" b="-2987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784"/>
          <p:cNvSpPr>
            <a:spLocks noChangeArrowheads="1"/>
          </p:cNvSpPr>
          <p:nvPr/>
        </p:nvSpPr>
        <p:spPr bwMode="auto">
          <a:xfrm>
            <a:off x="503668" y="5489386"/>
            <a:ext cx="7954531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 smtClean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  <a:r>
              <a:rPr lang="en-US" sz="2400" b="1" dirty="0" smtClean="0">
                <a:cs typeface="+mn-cs"/>
              </a:rPr>
              <a:t>no; intersection is not at right angle</a:t>
            </a:r>
            <a:endParaRPr lang="en-US" sz="2400" b="1" dirty="0"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  <p:bldP spid="8" grpId="0" build="p" autoUpdateAnimBg="0"/>
      <p:bldP spid="10" grpId="0" build="p" autoUpdateAnimBg="0"/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38150" y="870527"/>
            <a:ext cx="8010525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Identify all pairs of angles of the given type.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</a:t>
            </a:r>
            <a:r>
              <a:rPr lang="en-US" sz="2400" b="1" dirty="0"/>
              <a:t>onsecutive interior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  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400" b="1" dirty="0"/>
              <a:t>lternate exterior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  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</a:t>
            </a:r>
            <a:r>
              <a:rPr lang="en-US" sz="2400" b="1" dirty="0"/>
              <a:t>orresponding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  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400" b="1" dirty="0"/>
              <a:t>lternate interior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  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</a:t>
            </a:r>
            <a:r>
              <a:rPr lang="en-US" sz="2400" b="1" dirty="0"/>
              <a:t>onsecutive exterior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38150" y="1874398"/>
            <a:ext cx="491966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r>
              <a:rPr lang="en-US" altLang="en-US" sz="2400" b="1" dirty="0" smtClean="0">
                <a:sym typeface="Symbol"/>
              </a:rPr>
              <a:t>8, 7 and 3, 4</a:t>
            </a:r>
            <a:endParaRPr lang="en-US" altLang="en-US" sz="2400" b="1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170" y="1528964"/>
            <a:ext cx="2770505" cy="1389380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38150" y="3066928"/>
            <a:ext cx="491966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r>
              <a:rPr lang="en-US" altLang="en-US" sz="2400" b="1" dirty="0" smtClean="0">
                <a:sym typeface="Symbol"/>
              </a:rPr>
              <a:t>1, 5 and 2, 6</a:t>
            </a:r>
            <a:endParaRPr lang="en-US" altLang="en-US" sz="2400" b="1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38150" y="4099438"/>
            <a:ext cx="821055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r>
              <a:rPr lang="en-US" altLang="en-US" sz="2400" b="1" dirty="0" smtClean="0">
                <a:sym typeface="Symbol"/>
              </a:rPr>
              <a:t>1, 7 ;  2, </a:t>
            </a:r>
            <a:r>
              <a:rPr lang="en-US" altLang="en-US" sz="2400" b="1" dirty="0" smtClean="0">
                <a:sym typeface="Symbol"/>
              </a:rPr>
              <a:t>4 ; 8, 6 </a:t>
            </a:r>
            <a:r>
              <a:rPr lang="en-US" altLang="en-US" sz="2400" b="1" dirty="0">
                <a:sym typeface="Symbol"/>
              </a:rPr>
              <a:t>and </a:t>
            </a:r>
            <a:r>
              <a:rPr lang="en-US" altLang="en-US" sz="2400" b="1" dirty="0" smtClean="0">
                <a:sym typeface="Symbol"/>
              </a:rPr>
              <a:t>3, 5 </a:t>
            </a:r>
            <a:endParaRPr lang="en-US" altLang="en-US" sz="2400" b="1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38150" y="5200528"/>
            <a:ext cx="821055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r>
              <a:rPr lang="en-US" altLang="en-US" sz="2400" b="1" dirty="0" smtClean="0">
                <a:sym typeface="Symbol"/>
              </a:rPr>
              <a:t>8, 4 </a:t>
            </a:r>
            <a:r>
              <a:rPr lang="en-US" altLang="en-US" sz="2400" b="1" dirty="0" smtClean="0">
                <a:sym typeface="Symbol"/>
              </a:rPr>
              <a:t>and 3, 7 </a:t>
            </a:r>
            <a:endParaRPr lang="en-US" altLang="en-US" sz="2400" b="1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38150" y="6233038"/>
            <a:ext cx="821055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r>
              <a:rPr lang="en-US" altLang="en-US" sz="2400" b="1" dirty="0" smtClean="0">
                <a:sym typeface="Symbol"/>
              </a:rPr>
              <a:t>1, 6 </a:t>
            </a:r>
            <a:r>
              <a:rPr lang="en-US" altLang="en-US" sz="2400" b="1" dirty="0" smtClean="0">
                <a:sym typeface="Symbol"/>
              </a:rPr>
              <a:t>and 2, 5 </a:t>
            </a:r>
            <a:endParaRPr lang="en-US" altLang="en-US" sz="24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  <p:bldP spid="15" grpId="0" build="p" autoUpdateAnimBg="0"/>
      <p:bldP spid="7" grpId="0" build="p" autoUpdateAnimBg="0"/>
      <p:bldP spid="8" grpId="0" build="p" autoUpdateAnimBg="0"/>
      <p:bldP spid="9" grpId="0" build="p" autoUpdateAnimBg="0"/>
      <p:bldP spid="1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266825"/>
            <a:ext cx="8542338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err="1" smtClean="0"/>
              <a:t>xxxx</a:t>
            </a:r>
            <a:endParaRPr lang="en-US" altLang="en-US" sz="2400" b="1" dirty="0" smtClean="0">
              <a:solidFill>
                <a:srgbClr val="92D050"/>
              </a:solidFill>
            </a:endParaRP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Angle Worksheet 2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 A _____________________ has six sides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If two lines form a _________________ angle, they are perpendicular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Two angles that form a right angle are ___________________________ angles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A ___________________ angle has measure of 180°.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47455" y="12192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hexagon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4910" y="211974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right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7583" y="3768436"/>
            <a:ext cx="2512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complementary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3756" y="4585855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straight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Identify </a:t>
            </a:r>
            <a:r>
              <a:rPr lang="en-US" sz="2800" b="1" dirty="0"/>
              <a:t>lines and </a:t>
            </a:r>
            <a:r>
              <a:rPr lang="en-US" sz="2800" b="1" dirty="0" smtClean="0"/>
              <a:t>planes</a:t>
            </a:r>
          </a:p>
          <a:p>
            <a:endParaRPr lang="en-US" sz="2800" b="1" dirty="0"/>
          </a:p>
          <a:p>
            <a:r>
              <a:rPr lang="en-US" sz="2800" b="1" dirty="0" smtClean="0"/>
              <a:t>Identify </a:t>
            </a:r>
            <a:r>
              <a:rPr lang="en-US" sz="2800" b="1" dirty="0"/>
              <a:t>parallel and perpendicular </a:t>
            </a:r>
            <a:r>
              <a:rPr lang="en-US" sz="2800" b="1" dirty="0" smtClean="0"/>
              <a:t>lines</a:t>
            </a:r>
          </a:p>
          <a:p>
            <a:endParaRPr lang="en-US" sz="2800" b="1" dirty="0"/>
          </a:p>
          <a:p>
            <a:r>
              <a:rPr lang="en-US" sz="2800" b="1" dirty="0" smtClean="0"/>
              <a:t>Identify </a:t>
            </a:r>
            <a:r>
              <a:rPr lang="en-US" sz="2800" b="1" dirty="0"/>
              <a:t>pairs of angles formed by transversals</a:t>
            </a:r>
          </a:p>
        </p:txBody>
      </p:sp>
    </p:spTree>
    <p:extLst>
      <p:ext uri="{BB962C8B-B14F-4D97-AF65-F5344CB8AC3E}">
        <p14:creationId xmlns:p14="http://schemas.microsoft.com/office/powerpoint/2010/main" val="43433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5634037"/>
          </a:xfrm>
        </p:spPr>
        <p:txBody>
          <a:bodyPr/>
          <a:lstStyle/>
          <a:p>
            <a:r>
              <a:rPr lang="en-US" sz="2000" b="1" i="1" dirty="0">
                <a:solidFill>
                  <a:srgbClr val="FFFF00"/>
                </a:solidFill>
              </a:rPr>
              <a:t>Alternate Exterior angles </a:t>
            </a:r>
            <a:r>
              <a:rPr lang="en-US" sz="2000" b="1" i="1" dirty="0"/>
              <a:t>– lie outside the lines but on opposite sides of the transversal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Alternate Interior angles </a:t>
            </a:r>
            <a:r>
              <a:rPr lang="en-US" sz="2000" b="1" i="1" dirty="0"/>
              <a:t>– lie between the lines but on opposite sides of the transversal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Consecutive Exterior angles </a:t>
            </a:r>
            <a:r>
              <a:rPr lang="en-US" sz="2000" b="1" i="1" dirty="0"/>
              <a:t>– lie outside the lines but on the same side of the transversal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Consecutive Interior angles </a:t>
            </a:r>
            <a:r>
              <a:rPr lang="en-US" sz="2000" b="1" i="1" dirty="0"/>
              <a:t>– lie inside the lines but on the same side of the transversal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Corresponding angles </a:t>
            </a:r>
            <a:r>
              <a:rPr lang="en-US" sz="2000" b="1" i="1" dirty="0"/>
              <a:t>– angles that have corresponding positions (both lower right or upper left)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Parallel Symbol </a:t>
            </a:r>
            <a:r>
              <a:rPr lang="en-US" sz="2000" b="1" i="1" dirty="0"/>
              <a:t>(║ </a:t>
            </a:r>
            <a:r>
              <a:rPr lang="en-US" sz="2000" b="1" i="1" dirty="0" smtClean="0"/>
              <a:t>in </a:t>
            </a:r>
            <a:r>
              <a:rPr lang="en-US" sz="2000" b="1" i="1" dirty="0"/>
              <a:t>text  or   </a:t>
            </a:r>
            <a:r>
              <a:rPr lang="en-US" sz="2000" b="1" i="1" dirty="0" smtClean="0"/>
              <a:t>─►─ </a:t>
            </a:r>
            <a:r>
              <a:rPr lang="en-US" sz="2000" b="1" i="1" dirty="0"/>
              <a:t>on a line or segment in picture )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Parallel Lines </a:t>
            </a:r>
            <a:r>
              <a:rPr lang="en-US" sz="2000" b="1" i="1" dirty="0"/>
              <a:t>– coplanar lines that do not intersect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Parallel Planes </a:t>
            </a:r>
            <a:r>
              <a:rPr lang="en-US" sz="2000" b="1" i="1" dirty="0"/>
              <a:t>– planes that do not intersect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Skew lines </a:t>
            </a:r>
            <a:r>
              <a:rPr lang="en-US" sz="2000" b="1" i="1" dirty="0"/>
              <a:t>– lines that do not intersect and are not coplanar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Transversal</a:t>
            </a:r>
            <a:r>
              <a:rPr lang="en-US" sz="2000" b="1" i="1" dirty="0"/>
              <a:t> – a line that intersects two or more coplanar lines at different points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741034"/>
            <a:ext cx="8229600" cy="1014095"/>
          </a:xfrm>
        </p:spPr>
        <p:txBody>
          <a:bodyPr/>
          <a:lstStyle/>
          <a:p>
            <a:r>
              <a:rPr lang="en-US" altLang="en-US" sz="2400" b="1" dirty="0" smtClean="0"/>
              <a:t>Parallel – coplanar lines that do not intersect</a:t>
            </a:r>
          </a:p>
          <a:p>
            <a:r>
              <a:rPr lang="en-US" altLang="en-US" sz="2400" b="1" dirty="0" smtClean="0"/>
              <a:t>Skew – not coplanar </a:t>
            </a:r>
            <a:r>
              <a:rPr lang="en-US" altLang="en-US" sz="2400" b="1" dirty="0"/>
              <a:t>lines that do not intersect</a:t>
            </a:r>
            <a:endParaRPr lang="en-US" altLang="en-US" sz="24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304" y="853293"/>
            <a:ext cx="6668431" cy="488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5"/>
            <a:ext cx="8412480" cy="693738"/>
          </a:xfrm>
        </p:spPr>
        <p:txBody>
          <a:bodyPr/>
          <a:lstStyle/>
          <a:p>
            <a:r>
              <a:rPr lang="en-US" altLang="en-US" sz="2800" b="1" dirty="0" smtClean="0"/>
              <a:t>Uniqueness of a parallel or perpendicular line</a:t>
            </a:r>
            <a:endParaRPr lang="en-US" altLang="en-US" sz="2800" b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876300"/>
            <a:ext cx="6668431" cy="3834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03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03659" y="5897250"/>
            <a:ext cx="8229600" cy="960750"/>
          </a:xfrm>
        </p:spPr>
        <p:txBody>
          <a:bodyPr/>
          <a:lstStyle/>
          <a:p>
            <a:r>
              <a:rPr lang="en-US" altLang="en-US" sz="2400" b="1" dirty="0" smtClean="0"/>
              <a:t>“C” angles on same side of the transversal</a:t>
            </a:r>
          </a:p>
          <a:p>
            <a:r>
              <a:rPr lang="en-US" altLang="en-US" sz="2400" b="1" dirty="0" smtClean="0"/>
              <a:t>“A” angles on opposite sides of transversal</a:t>
            </a:r>
            <a:endParaRPr lang="en-US" altLang="en-US" sz="2400" b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737" y="849630"/>
            <a:ext cx="6537444" cy="50476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98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88" y="477838"/>
            <a:ext cx="4389437" cy="966787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Angles formed </a:t>
            </a:r>
            <a:br>
              <a:rPr lang="en-US" altLang="en-US" sz="3200" b="1" smtClean="0"/>
            </a:br>
            <a:r>
              <a:rPr lang="en-US" altLang="en-US" sz="3200" b="1" smtClean="0"/>
              <a:t>by Transversals</a:t>
            </a:r>
          </a:p>
        </p:txBody>
      </p:sp>
      <p:graphicFrame>
        <p:nvGraphicFramePr>
          <p:cNvPr id="93187" name="Group 3"/>
          <p:cNvGraphicFramePr>
            <a:graphicFrameLocks noGrp="1"/>
          </p:cNvGraphicFramePr>
          <p:nvPr>
            <p:ph type="tbl" idx="1"/>
          </p:nvPr>
        </p:nvGraphicFramePr>
        <p:xfrm>
          <a:off x="303213" y="3011488"/>
          <a:ext cx="8482012" cy="3383224"/>
        </p:xfrm>
        <a:graphic>
          <a:graphicData uri="http://schemas.openxmlformats.org/drawingml/2006/table">
            <a:tbl>
              <a:tblPr/>
              <a:tblGrid>
                <a:gridCol w="1689360"/>
                <a:gridCol w="4044690"/>
                <a:gridCol w="2747962"/>
              </a:tblGrid>
              <a:tr h="39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Definition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Examples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Exterior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Angles outside the two lines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1,  2,  7, and  8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Interior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Angles in-between the two lines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, 4,  5, and  6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Consecutive Interior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In-between lines on the same side of the transversal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and  5, 4 and  6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Alternate exterior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Outside the two lines on opposite sides of the transversal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1 and  8,   2 and  7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</a:b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Alternate interior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In-between the two lines on opposite sides of the transversal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and  6,   4 and  5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</a:b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Corresponding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Occupy similar positions in relation to transversal and lines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1 and  5,   2 and  6,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and  7,   4 and  8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9253" name="Group 37"/>
          <p:cNvGrpSpPr>
            <a:grpSpLocks/>
          </p:cNvGrpSpPr>
          <p:nvPr/>
        </p:nvGrpSpPr>
        <p:grpSpPr bwMode="auto">
          <a:xfrm>
            <a:off x="4710113" y="271463"/>
            <a:ext cx="4219575" cy="2190750"/>
            <a:chOff x="1767" y="2794"/>
            <a:chExt cx="2658" cy="1380"/>
          </a:xfrm>
        </p:grpSpPr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2155" y="2995"/>
              <a:ext cx="2270" cy="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39"/>
            <p:cNvSpPr>
              <a:spLocks noChangeShapeType="1"/>
            </p:cNvSpPr>
            <p:nvPr/>
          </p:nvSpPr>
          <p:spPr bwMode="auto">
            <a:xfrm>
              <a:off x="1911" y="3747"/>
              <a:ext cx="238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 flipH="1">
              <a:off x="2419" y="2934"/>
              <a:ext cx="1288" cy="1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Text Box 41"/>
            <p:cNvSpPr txBox="1">
              <a:spLocks noChangeArrowheads="1"/>
            </p:cNvSpPr>
            <p:nvPr/>
          </p:nvSpPr>
          <p:spPr bwMode="auto">
            <a:xfrm>
              <a:off x="3703" y="2794"/>
              <a:ext cx="1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t</a:t>
              </a:r>
            </a:p>
          </p:txBody>
        </p:sp>
        <p:sp>
          <p:nvSpPr>
            <p:cNvPr id="9258" name="Text Box 42"/>
            <p:cNvSpPr txBox="1">
              <a:spLocks noChangeArrowheads="1"/>
            </p:cNvSpPr>
            <p:nvPr/>
          </p:nvSpPr>
          <p:spPr bwMode="auto">
            <a:xfrm>
              <a:off x="2004" y="2896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k</a:t>
              </a:r>
            </a:p>
          </p:txBody>
        </p:sp>
        <p:sp>
          <p:nvSpPr>
            <p:cNvPr id="9259" name="Text Box 43"/>
            <p:cNvSpPr txBox="1">
              <a:spLocks noChangeArrowheads="1"/>
            </p:cNvSpPr>
            <p:nvPr/>
          </p:nvSpPr>
          <p:spPr bwMode="auto">
            <a:xfrm>
              <a:off x="1767" y="3643"/>
              <a:ext cx="1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l</a:t>
              </a:r>
            </a:p>
          </p:txBody>
        </p:sp>
        <p:sp>
          <p:nvSpPr>
            <p:cNvPr id="9260" name="Text Box 44"/>
            <p:cNvSpPr txBox="1">
              <a:spLocks noChangeArrowheads="1"/>
            </p:cNvSpPr>
            <p:nvPr/>
          </p:nvSpPr>
          <p:spPr bwMode="auto">
            <a:xfrm>
              <a:off x="3299" y="3001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1</a:t>
              </a:r>
            </a:p>
          </p:txBody>
        </p:sp>
        <p:sp>
          <p:nvSpPr>
            <p:cNvPr id="9261" name="Text Box 45"/>
            <p:cNvSpPr txBox="1">
              <a:spLocks noChangeArrowheads="1"/>
            </p:cNvSpPr>
            <p:nvPr/>
          </p:nvSpPr>
          <p:spPr bwMode="auto">
            <a:xfrm>
              <a:off x="3551" y="305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2</a:t>
              </a:r>
            </a:p>
          </p:txBody>
        </p:sp>
        <p:sp>
          <p:nvSpPr>
            <p:cNvPr id="9262" name="Text Box 46"/>
            <p:cNvSpPr txBox="1">
              <a:spLocks noChangeArrowheads="1"/>
            </p:cNvSpPr>
            <p:nvPr/>
          </p:nvSpPr>
          <p:spPr bwMode="auto">
            <a:xfrm>
              <a:off x="3091" y="316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3</a:t>
              </a:r>
            </a:p>
          </p:txBody>
        </p:sp>
        <p:sp>
          <p:nvSpPr>
            <p:cNvPr id="9263" name="Text Box 47"/>
            <p:cNvSpPr txBox="1">
              <a:spLocks noChangeArrowheads="1"/>
            </p:cNvSpPr>
            <p:nvPr/>
          </p:nvSpPr>
          <p:spPr bwMode="auto">
            <a:xfrm>
              <a:off x="3356" y="3220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4</a:t>
              </a:r>
            </a:p>
          </p:txBody>
        </p:sp>
        <p:sp>
          <p:nvSpPr>
            <p:cNvPr id="9264" name="Text Box 48"/>
            <p:cNvSpPr txBox="1">
              <a:spLocks noChangeArrowheads="1"/>
            </p:cNvSpPr>
            <p:nvPr/>
          </p:nvSpPr>
          <p:spPr bwMode="auto">
            <a:xfrm>
              <a:off x="2701" y="3539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5</a:t>
              </a:r>
            </a:p>
          </p:txBody>
        </p:sp>
        <p:sp>
          <p:nvSpPr>
            <p:cNvPr id="9265" name="Text Box 49"/>
            <p:cNvSpPr txBox="1">
              <a:spLocks noChangeArrowheads="1"/>
            </p:cNvSpPr>
            <p:nvPr/>
          </p:nvSpPr>
          <p:spPr bwMode="auto">
            <a:xfrm>
              <a:off x="2972" y="3562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6</a:t>
              </a:r>
            </a:p>
          </p:txBody>
        </p:sp>
        <p:sp>
          <p:nvSpPr>
            <p:cNvPr id="9266" name="Text Box 50"/>
            <p:cNvSpPr txBox="1">
              <a:spLocks noChangeArrowheads="1"/>
            </p:cNvSpPr>
            <p:nvPr/>
          </p:nvSpPr>
          <p:spPr bwMode="auto">
            <a:xfrm>
              <a:off x="2533" y="372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7</a:t>
              </a:r>
            </a:p>
          </p:txBody>
        </p:sp>
        <p:sp>
          <p:nvSpPr>
            <p:cNvPr id="9267" name="Text Box 51"/>
            <p:cNvSpPr txBox="1">
              <a:spLocks noChangeArrowheads="1"/>
            </p:cNvSpPr>
            <p:nvPr/>
          </p:nvSpPr>
          <p:spPr bwMode="auto">
            <a:xfrm>
              <a:off x="2790" y="374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52437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3216</TotalTime>
  <Words>574</Words>
  <Application>Microsoft Office PowerPoint</Application>
  <PresentationFormat>On-screen Show (4:3)</PresentationFormat>
  <Paragraphs>134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Lesson 3-1</vt:lpstr>
      <vt:lpstr>Lesson Outline</vt:lpstr>
      <vt:lpstr>Opening</vt:lpstr>
      <vt:lpstr>Objectives</vt:lpstr>
      <vt:lpstr>Vocabulary</vt:lpstr>
      <vt:lpstr>Key Concept</vt:lpstr>
      <vt:lpstr>Key Concept</vt:lpstr>
      <vt:lpstr>Key Concept</vt:lpstr>
      <vt:lpstr>Angles formed  by Transversals</vt:lpstr>
      <vt:lpstr>Example 1 A/B</vt:lpstr>
      <vt:lpstr>Example 1 C/D</vt:lpstr>
      <vt:lpstr>Example 2</vt:lpstr>
      <vt:lpstr>Example 3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 Headlee</cp:lastModifiedBy>
  <cp:revision>57</cp:revision>
  <dcterms:created xsi:type="dcterms:W3CDTF">2008-02-18T23:02:07Z</dcterms:created>
  <dcterms:modified xsi:type="dcterms:W3CDTF">2018-08-03T18:55:15Z</dcterms:modified>
</cp:coreProperties>
</file>