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3" r:id="rId2"/>
    <p:sldId id="281" r:id="rId3"/>
    <p:sldId id="297" r:id="rId4"/>
    <p:sldId id="370" r:id="rId5"/>
    <p:sldId id="282" r:id="rId6"/>
    <p:sldId id="298" r:id="rId7"/>
    <p:sldId id="375" r:id="rId8"/>
    <p:sldId id="376" r:id="rId9"/>
    <p:sldId id="346" r:id="rId10"/>
    <p:sldId id="373" r:id="rId11"/>
    <p:sldId id="348" r:id="rId12"/>
    <p:sldId id="352" r:id="rId13"/>
    <p:sldId id="374" r:id="rId14"/>
    <p:sldId id="295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66FFFF"/>
    <a:srgbClr val="66FF99"/>
    <a:srgbClr val="FF99FF"/>
    <a:srgbClr val="6699FF"/>
    <a:srgbClr val="660066"/>
    <a:srgbClr val="003300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0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56CDD56-550B-49D9-B57D-EDCEBEF44130}" type="datetimeFigureOut">
              <a:rPr lang="en-US"/>
              <a:pPr>
                <a:defRPr/>
              </a:pPr>
              <a:t>8/3/2018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8C7E8C7-48E5-46BD-9B83-0E7B412BE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230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EC707-3E99-4251-92F0-2A63319811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549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6ADEE-7BD6-4E6F-B47E-DC7539E3D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436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24769-9487-4C9A-A334-EA05E4624E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82F8C-647E-4597-85B5-FA1C9C7935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79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80DA1-9762-4E3E-8B57-8D623DA2C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024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FCCA4-E275-4A2E-B13B-E07F1F765C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52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6A3C1-D4A6-40CE-9A31-D45FF2C414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93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A584B-2790-441F-BBE0-C718CACD8E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49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EDBC3-3567-45E1-A6F3-307A62155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849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1CE79-399B-4550-8B70-A50C0084CD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248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394FF-E900-4F65-94E9-29F69B342B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50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592D1B31-00C5-4BA3-8D8D-384F3D1653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32" r:id="rId1"/>
    <p:sldLayoutId id="2147483841" r:id="rId2"/>
    <p:sldLayoutId id="2147483833" r:id="rId3"/>
    <p:sldLayoutId id="2147483834" r:id="rId4"/>
    <p:sldLayoutId id="2147483835" r:id="rId5"/>
    <p:sldLayoutId id="2147483842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Lesson 3-2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020763"/>
          </a:xfrm>
        </p:spPr>
        <p:txBody>
          <a:bodyPr/>
          <a:lstStyle/>
          <a:p>
            <a:pPr eaLnBrk="1" hangingPunct="1"/>
            <a:r>
              <a:rPr lang="en-US" b="1" dirty="0"/>
              <a:t>Pairs of Lines and Angles</a:t>
            </a:r>
            <a:endParaRPr lang="el-GR" altLang="en-US" b="1" dirty="0" smtClean="0">
              <a:solidFill>
                <a:srgbClr val="FFFF00"/>
              </a:solidFill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2</a:t>
            </a:r>
          </a:p>
        </p:txBody>
      </p:sp>
      <p:sp>
        <p:nvSpPr>
          <p:cNvPr id="5" name="Rectangle 783"/>
          <p:cNvSpPr>
            <a:spLocks noChangeArrowheads="1"/>
          </p:cNvSpPr>
          <p:nvPr/>
        </p:nvSpPr>
        <p:spPr bwMode="auto">
          <a:xfrm>
            <a:off x="318656" y="963036"/>
            <a:ext cx="54448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400" b="1" dirty="0"/>
              <a:t>Find the value of </a:t>
            </a:r>
            <a:r>
              <a:rPr lang="en-US" sz="2400" b="1" i="1" dirty="0"/>
              <a:t>x</a:t>
            </a:r>
            <a:r>
              <a:rPr lang="en-US" sz="2400" b="1" dirty="0"/>
              <a:t>.</a:t>
            </a:r>
          </a:p>
        </p:txBody>
      </p:sp>
      <p:sp>
        <p:nvSpPr>
          <p:cNvPr id="6" name="Rectangle 784"/>
          <p:cNvSpPr>
            <a:spLocks noChangeArrowheads="1"/>
          </p:cNvSpPr>
          <p:nvPr/>
        </p:nvSpPr>
        <p:spPr bwMode="auto">
          <a:xfrm>
            <a:off x="318656" y="3536580"/>
            <a:ext cx="82296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12913" indent="-1368425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1943100" algn="l"/>
              </a:tabLst>
              <a:defRPr/>
            </a:pPr>
            <a:r>
              <a:rPr lang="en-US" sz="2400" b="1" dirty="0">
                <a:solidFill>
                  <a:srgbClr val="FFFF00"/>
                </a:solidFill>
                <a:cs typeface="+mn-cs"/>
              </a:rPr>
              <a:t>Answer:</a:t>
            </a:r>
            <a:r>
              <a:rPr lang="en-US" sz="2400" b="1" dirty="0">
                <a:cs typeface="+mn-cs"/>
              </a:rPr>
              <a:t>	</a:t>
            </a:r>
            <a:endParaRPr lang="en-US" sz="2400" b="1" dirty="0" smtClean="0">
              <a:cs typeface="+mn-cs"/>
            </a:endParaRPr>
          </a:p>
          <a:p>
            <a:pPr marL="2909888" indent="-2565400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1943100" algn="l"/>
              </a:tabLst>
              <a:defRPr/>
            </a:pPr>
            <a:r>
              <a:rPr lang="en-US" sz="2400" b="1" i="1" dirty="0" smtClean="0">
                <a:solidFill>
                  <a:schemeClr val="tx2">
                    <a:lumMod val="90000"/>
                  </a:schemeClr>
                </a:solidFill>
                <a:cs typeface="+mn-cs"/>
              </a:rPr>
              <a:t>2x + 120 = 180    (after moving 120 inside </a:t>
            </a:r>
            <a:r>
              <a:rPr lang="en-US" sz="2400" b="1" i="1" dirty="0" smtClean="0">
                <a:solidFill>
                  <a:schemeClr val="tx2">
                    <a:lumMod val="90000"/>
                  </a:schemeClr>
                </a:solidFill>
                <a:cs typeface="+mn-cs"/>
              </a:rPr>
              <a:t>thru </a:t>
            </a:r>
            <a:r>
              <a:rPr lang="en-US" sz="2400" b="1" i="1" dirty="0" smtClean="0">
                <a:solidFill>
                  <a:schemeClr val="tx2">
                    <a:lumMod val="90000"/>
                  </a:schemeClr>
                </a:solidFill>
                <a:cs typeface="+mn-cs"/>
              </a:rPr>
              <a:t>vertical angles, you have consecutive interior angles)</a:t>
            </a:r>
            <a:endParaRPr lang="en-US" sz="2400" b="1" i="1" dirty="0">
              <a:solidFill>
                <a:schemeClr val="tx2">
                  <a:lumMod val="90000"/>
                </a:schemeClr>
              </a:solidFill>
              <a:cs typeface="+mn-cs"/>
            </a:endParaRPr>
          </a:p>
          <a:p>
            <a:pPr marL="1712913" indent="-1368425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1943100" algn="l"/>
              </a:tabLst>
              <a:defRPr/>
            </a:pPr>
            <a:r>
              <a:rPr lang="en-US" sz="2400" b="1" i="1" dirty="0" smtClean="0">
                <a:solidFill>
                  <a:schemeClr val="tx2">
                    <a:lumMod val="90000"/>
                  </a:schemeClr>
                </a:solidFill>
                <a:cs typeface="+mn-cs"/>
              </a:rPr>
              <a:t>          2x</a:t>
            </a:r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cs typeface="+mn-cs"/>
              </a:rPr>
              <a:t> = 60</a:t>
            </a:r>
          </a:p>
          <a:p>
            <a:pPr marL="1712913" indent="-1368425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1943100" algn="l"/>
              </a:tabLst>
              <a:defRPr/>
            </a:pPr>
            <a:r>
              <a:rPr lang="en-US" sz="2400" b="1" i="1" dirty="0" smtClean="0">
                <a:solidFill>
                  <a:schemeClr val="tx2">
                    <a:lumMod val="90000"/>
                  </a:schemeClr>
                </a:solidFill>
                <a:cs typeface="+mn-cs"/>
              </a:rPr>
              <a:t>            x</a:t>
            </a:r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cs typeface="+mn-cs"/>
              </a:rPr>
              <a:t> = 30</a:t>
            </a:r>
            <a:endParaRPr lang="en-US" sz="2400" b="1" dirty="0"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562" y="1193868"/>
            <a:ext cx="3098570" cy="1945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56221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 advAuto="0"/>
      <p:bldP spid="6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3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86030" y="910345"/>
            <a:ext cx="40005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400" b="1" dirty="0" smtClean="0"/>
              <a:t>Find value of </a:t>
            </a:r>
            <a:r>
              <a:rPr lang="en-US" sz="2400" b="1" i="1" dirty="0" smtClean="0"/>
              <a:t>y</a:t>
            </a:r>
            <a:r>
              <a:rPr lang="en-US" sz="2400" b="1" dirty="0" smtClean="0"/>
              <a:t>.</a:t>
            </a:r>
            <a:endParaRPr lang="en-US" sz="2400" b="1" dirty="0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655116" y="3794701"/>
            <a:ext cx="8229600" cy="1643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12913" indent="-1368425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1943100" algn="l"/>
              </a:tabLst>
              <a:defRPr/>
            </a:pPr>
            <a:r>
              <a:rPr lang="en-US" sz="2400" b="1" dirty="0">
                <a:solidFill>
                  <a:srgbClr val="FFFF00"/>
                </a:solidFill>
                <a:cs typeface="+mn-cs"/>
              </a:rPr>
              <a:t>Answer:</a:t>
            </a:r>
            <a:r>
              <a:rPr lang="en-US" sz="2400" b="1" dirty="0">
                <a:solidFill>
                  <a:srgbClr val="00539D"/>
                </a:solidFill>
                <a:cs typeface="+mn-cs"/>
              </a:rPr>
              <a:t>	</a:t>
            </a:r>
            <a:endParaRPr lang="en-US" sz="2400" b="1" dirty="0" smtClean="0">
              <a:solidFill>
                <a:srgbClr val="00539D"/>
              </a:solidFill>
              <a:cs typeface="+mn-cs"/>
            </a:endParaRPr>
          </a:p>
          <a:p>
            <a:pPr marL="2909888" indent="-2565400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1943100" algn="l"/>
              </a:tabLst>
              <a:defRPr/>
            </a:pPr>
            <a:r>
              <a:rPr lang="en-US" sz="2400" b="1" i="1" dirty="0" smtClean="0">
                <a:solidFill>
                  <a:schemeClr val="tx2">
                    <a:lumMod val="90000"/>
                  </a:schemeClr>
                </a:solidFill>
              </a:rPr>
              <a:t>6y – 3 = 129    (alternate exterior angles)</a:t>
            </a:r>
            <a:endParaRPr lang="en-US" sz="2400" b="1" i="1" dirty="0">
              <a:solidFill>
                <a:schemeClr val="tx2">
                  <a:lumMod val="90000"/>
                </a:schemeClr>
              </a:solidFill>
            </a:endParaRPr>
          </a:p>
          <a:p>
            <a:pPr marL="1712913" indent="-1368425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1943100" algn="l"/>
              </a:tabLst>
              <a:defRPr/>
            </a:pPr>
            <a:r>
              <a:rPr lang="en-US" sz="2400" b="1" i="1" dirty="0">
                <a:solidFill>
                  <a:schemeClr val="tx2">
                    <a:lumMod val="90000"/>
                  </a:schemeClr>
                </a:solidFill>
              </a:rPr>
              <a:t>      </a:t>
            </a:r>
            <a:r>
              <a:rPr lang="en-US" sz="2400" b="1" i="1" dirty="0" smtClean="0">
                <a:solidFill>
                  <a:schemeClr val="tx2">
                    <a:lumMod val="90000"/>
                  </a:schemeClr>
                </a:solidFill>
              </a:rPr>
              <a:t>6y</a:t>
            </a:r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tx2">
                    <a:lumMod val="90000"/>
                  </a:schemeClr>
                </a:solidFill>
              </a:rPr>
              <a:t>= </a:t>
            </a:r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</a:rPr>
              <a:t>132</a:t>
            </a:r>
            <a:endParaRPr lang="en-US" sz="2400" b="1" dirty="0">
              <a:solidFill>
                <a:schemeClr val="tx2">
                  <a:lumMod val="90000"/>
                </a:schemeClr>
              </a:solidFill>
            </a:endParaRPr>
          </a:p>
          <a:p>
            <a:pPr marL="1712913" indent="-1368425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1943100" algn="l"/>
              </a:tabLst>
              <a:defRPr/>
            </a:pPr>
            <a:r>
              <a:rPr lang="en-US" sz="2400" b="1" i="1" dirty="0">
                <a:solidFill>
                  <a:schemeClr val="tx2">
                    <a:lumMod val="90000"/>
                  </a:schemeClr>
                </a:solidFill>
              </a:rPr>
              <a:t>  </a:t>
            </a:r>
            <a:r>
              <a:rPr lang="en-US" sz="2400" b="1" i="1" dirty="0" smtClean="0">
                <a:solidFill>
                  <a:schemeClr val="tx2">
                    <a:lumMod val="90000"/>
                  </a:schemeClr>
                </a:solidFill>
              </a:rPr>
              <a:t>      y</a:t>
            </a:r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tx2">
                    <a:lumMod val="90000"/>
                  </a:schemeClr>
                </a:solidFill>
              </a:rPr>
              <a:t>= </a:t>
            </a:r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</a:rPr>
              <a:t>22</a:t>
            </a:r>
            <a:endParaRPr lang="en-US" sz="2400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9916" y="1022101"/>
            <a:ext cx="3594341" cy="216239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 advAuto="0"/>
      <p:bldP spid="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4"/>
              <p:cNvSpPr>
                <a:spLocks noChangeArrowheads="1"/>
              </p:cNvSpPr>
              <p:nvPr/>
            </p:nvSpPr>
            <p:spPr bwMode="auto">
              <a:xfrm>
                <a:off x="438150" y="870527"/>
                <a:ext cx="5696643" cy="23083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2400" b="1" dirty="0"/>
                  <a:t>Prove the Alternate Interior Angles Theorem without using the Corresponding Angles Theorem</a:t>
                </a:r>
              </a:p>
              <a:p>
                <a:r>
                  <a:rPr lang="en-US" sz="2400" b="1" dirty="0"/>
                  <a:t>  </a:t>
                </a:r>
              </a:p>
              <a:p>
                <a:r>
                  <a:rPr lang="en-US" sz="2400" b="1" dirty="0"/>
                  <a:t>Given p // q</a:t>
                </a:r>
              </a:p>
              <a:p>
                <a:r>
                  <a:rPr lang="en-US" sz="2400" b="1" dirty="0"/>
                  <a:t>Prove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𝟏</m:t>
                    </m:r>
                    <m:r>
                      <a:rPr lang="en-US" sz="2400" b="1" i="1">
                        <a:latin typeface="Cambria Math"/>
                      </a:rPr>
                      <m:t>≅∠</m:t>
                    </m:r>
                    <m:r>
                      <a:rPr lang="en-US" sz="2400" b="1" i="1">
                        <a:latin typeface="Cambria Math"/>
                      </a:rPr>
                      <m:t>𝟐</m:t>
                    </m:r>
                  </m:oMath>
                </a14:m>
                <a:r>
                  <a:rPr lang="en-US" sz="2400" b="1" dirty="0"/>
                  <a:t>.</a:t>
                </a:r>
              </a:p>
            </p:txBody>
          </p:sp>
        </mc:Choice>
        <mc:Fallback xmlns="">
          <p:sp>
            <p:nvSpPr>
              <p:cNvPr id="14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8150" y="870527"/>
                <a:ext cx="5696643" cy="2308324"/>
              </a:xfrm>
              <a:prstGeom prst="rect">
                <a:avLst/>
              </a:prstGeom>
              <a:blipFill rotWithShape="1">
                <a:blip r:embed="rId2"/>
                <a:stretch>
                  <a:fillRect l="-1713" t="-1852" b="-5556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3391852" y="2754119"/>
            <a:ext cx="1888808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2913" indent="-1368425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Answer:</a:t>
            </a:r>
            <a:r>
              <a:rPr lang="en-US" altLang="en-US" sz="2400" b="1" dirty="0"/>
              <a:t>	</a:t>
            </a:r>
            <a:endParaRPr lang="en-US" alt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87" r="190" b="29551"/>
          <a:stretch/>
        </p:blipFill>
        <p:spPr bwMode="auto">
          <a:xfrm>
            <a:off x="5649882" y="1011297"/>
            <a:ext cx="3314411" cy="193255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129503"/>
              </p:ext>
            </p:extLst>
          </p:nvPr>
        </p:nvGraphicFramePr>
        <p:xfrm>
          <a:off x="1395412" y="3281218"/>
          <a:ext cx="6096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6988"/>
                <a:gridCol w="352901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Reason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863090" y="3634740"/>
            <a:ext cx="41729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p // q                                      Given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21180" y="3992880"/>
            <a:ext cx="51269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sym typeface="Symbol"/>
              </a:rPr>
              <a:t>4  3                        </a:t>
            </a:r>
            <a:r>
              <a:rPr lang="en-US" sz="2000" b="1" dirty="0" smtClean="0">
                <a:solidFill>
                  <a:srgbClr val="C00000"/>
                </a:solidFill>
              </a:rPr>
              <a:t>Alt Ext Angle </a:t>
            </a:r>
            <a:r>
              <a:rPr lang="en-US" sz="2000" b="1" dirty="0" err="1" smtClean="0">
                <a:solidFill>
                  <a:srgbClr val="C00000"/>
                </a:solidFill>
              </a:rPr>
              <a:t>Thrm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39240" y="4730205"/>
            <a:ext cx="49968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sym typeface="Symbol"/>
              </a:rPr>
              <a:t>m4 + m1 = 180            Linear Pair </a:t>
            </a:r>
            <a:r>
              <a:rPr lang="en-US" sz="2000" b="1" dirty="0" err="1" smtClean="0">
                <a:solidFill>
                  <a:srgbClr val="C00000"/>
                </a:solidFill>
                <a:sym typeface="Symbol"/>
              </a:rPr>
              <a:t>Dfn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31620" y="5134065"/>
            <a:ext cx="49968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sym typeface="Symbol"/>
              </a:rPr>
              <a:t>m3 + m2 = 180            Linear Pair </a:t>
            </a:r>
            <a:r>
              <a:rPr lang="en-US" sz="2000" b="1" dirty="0" err="1" smtClean="0">
                <a:solidFill>
                  <a:srgbClr val="C00000"/>
                </a:solidFill>
                <a:sym typeface="Symbol"/>
              </a:rPr>
              <a:t>Dfn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73530" y="4385310"/>
            <a:ext cx="51587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sym typeface="Symbol"/>
              </a:rPr>
              <a:t>m4 = m3                      </a:t>
            </a:r>
            <a:r>
              <a:rPr lang="en-US" sz="2000" b="1" dirty="0" smtClean="0">
                <a:solidFill>
                  <a:srgbClr val="C00000"/>
                </a:solidFill>
              </a:rPr>
              <a:t>Congruence </a:t>
            </a:r>
            <a:r>
              <a:rPr lang="en-US" sz="2000" b="1" dirty="0" err="1" smtClean="0">
                <a:solidFill>
                  <a:srgbClr val="C00000"/>
                </a:solidFill>
              </a:rPr>
              <a:t>Dfn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35430" y="5480775"/>
            <a:ext cx="5440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sym typeface="Symbol"/>
              </a:rPr>
              <a:t>m1 – m2 = 0                Subtract lines 3 - 4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50670" y="5873205"/>
            <a:ext cx="4758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sym typeface="Symbol"/>
              </a:rPr>
              <a:t>m1 = m2                             Add POE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43050" y="6242775"/>
            <a:ext cx="5259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sym typeface="Symbol"/>
              </a:rPr>
              <a:t>    1  2                          Congruence </a:t>
            </a:r>
            <a:r>
              <a:rPr lang="en-US" sz="2000" b="1" dirty="0" err="1" smtClean="0">
                <a:solidFill>
                  <a:srgbClr val="C00000"/>
                </a:solidFill>
                <a:sym typeface="Symbol"/>
              </a:rPr>
              <a:t>Dfn</a:t>
            </a:r>
            <a:endParaRPr lang="en-US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 autoUpdateAnimBg="0" advAuto="0"/>
      <p:bldP spid="15" grpId="0" build="p" autoUpdateAnimBg="0"/>
      <p:bldP spid="2" grpId="0"/>
      <p:bldP spid="8" grpId="0"/>
      <p:bldP spid="9" grpId="0"/>
      <p:bldP spid="10" grpId="0"/>
      <p:bldP spid="11" grpId="0"/>
      <p:bldP spid="12" grpId="0"/>
      <p:bldP spid="13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5</a:t>
            </a: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438152" y="870527"/>
            <a:ext cx="452177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/>
              <a:t>A balloonist sees a car at a 37° angle of depression from horizontal.  In the diagram, </a:t>
            </a:r>
            <a:r>
              <a:rPr lang="en-US" sz="2400" b="1" i="1" dirty="0"/>
              <a:t>m</a:t>
            </a:r>
            <a:r>
              <a:rPr lang="en-US" sz="2400" b="1" dirty="0">
                <a:sym typeface="Symbol"/>
              </a:rPr>
              <a:t></a:t>
            </a:r>
            <a:r>
              <a:rPr lang="en-US" sz="2400" b="1" dirty="0"/>
              <a:t>1 = 37</a:t>
            </a:r>
            <a:r>
              <a:rPr lang="en-US" sz="2400" b="1" dirty="0" smtClean="0"/>
              <a:t>°.  </a:t>
            </a:r>
            <a:r>
              <a:rPr lang="en-US" sz="2400" b="1" dirty="0"/>
              <a:t>What is </a:t>
            </a:r>
            <a:r>
              <a:rPr lang="en-US" sz="2400" b="1" i="1" dirty="0"/>
              <a:t>m</a:t>
            </a:r>
            <a:r>
              <a:rPr lang="en-US" sz="2400" b="1" dirty="0">
                <a:sym typeface="Symbol"/>
              </a:rPr>
              <a:t></a:t>
            </a:r>
            <a:r>
              <a:rPr lang="en-US" sz="2400" b="1" dirty="0"/>
              <a:t>2? </a:t>
            </a:r>
            <a:endParaRPr lang="en-US" sz="2400" b="1" dirty="0" smtClean="0"/>
          </a:p>
          <a:p>
            <a:r>
              <a:rPr lang="en-US" sz="2400" b="1" dirty="0" smtClean="0"/>
              <a:t>How </a:t>
            </a:r>
            <a:r>
              <a:rPr lang="en-US" sz="2400" b="1" dirty="0"/>
              <a:t>do you know?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438150" y="5205609"/>
            <a:ext cx="8442613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2913" indent="-1368425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Answer:</a:t>
            </a:r>
            <a:r>
              <a:rPr lang="en-US" altLang="en-US" sz="2400" b="1" dirty="0"/>
              <a:t>	</a:t>
            </a:r>
            <a:r>
              <a:rPr lang="en-US" alt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Angle 2 is </a:t>
            </a:r>
            <a:r>
              <a:rPr lang="en-US" altLang="en-US" sz="24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alternate interior </a:t>
            </a:r>
            <a:r>
              <a:rPr lang="en-US" alt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so it has the same measure as angle 1; </a:t>
            </a:r>
            <a:r>
              <a:rPr lang="en-US" sz="2400" b="1" i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m</a:t>
            </a:r>
            <a:r>
              <a:rPr lang="en-US" sz="2400" b="1" dirty="0">
                <a:solidFill>
                  <a:schemeClr val="bg2">
                    <a:lumMod val="20000"/>
                    <a:lumOff val="80000"/>
                  </a:schemeClr>
                </a:solidFill>
                <a:sym typeface="Symbol"/>
              </a:rPr>
              <a:t></a:t>
            </a:r>
            <a:r>
              <a:rPr lang="en-US" sz="24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1 = 37</a:t>
            </a: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° = </a:t>
            </a:r>
            <a:r>
              <a:rPr lang="en-US" sz="2400" b="1" i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m</a:t>
            </a: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sym typeface="Symbol"/>
              </a:rPr>
              <a:t>2</a:t>
            </a: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. </a:t>
            </a:r>
            <a:endParaRPr lang="en-US" altLang="en-US" sz="24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712" y="870527"/>
            <a:ext cx="3912013" cy="2514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78726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 autoUpdateAnimBg="0" advAuto="0"/>
      <p:bldP spid="1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"/>
            <a:ext cx="8229600" cy="906463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4325" y="1266825"/>
            <a:ext cx="8542338" cy="5208588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 eaLnBrk="1" hangingPunct="1"/>
            <a:r>
              <a:rPr lang="en-US" altLang="en-US" sz="2400" b="1" dirty="0" smtClean="0"/>
              <a:t>Congruent Special Angle pairs:</a:t>
            </a:r>
          </a:p>
          <a:p>
            <a:pPr lvl="2" eaLnBrk="1" hangingPunct="1"/>
            <a:r>
              <a:rPr lang="en-US" altLang="en-US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Vertical angles from chapter 1</a:t>
            </a:r>
          </a:p>
          <a:p>
            <a:pPr lvl="2" eaLnBrk="1" hangingPunct="1"/>
            <a:r>
              <a:rPr lang="en-US" altLang="en-US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Corresponding angles</a:t>
            </a:r>
          </a:p>
          <a:p>
            <a:pPr lvl="2" eaLnBrk="1" hangingPunct="1"/>
            <a:r>
              <a:rPr lang="en-US" altLang="en-US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Alternate Interior angles</a:t>
            </a:r>
          </a:p>
          <a:p>
            <a:pPr lvl="2" eaLnBrk="1" hangingPunct="1"/>
            <a:r>
              <a:rPr lang="en-US" altLang="en-US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Alternate Exterior angles</a:t>
            </a:r>
          </a:p>
          <a:p>
            <a:pPr lvl="1" eaLnBrk="1" hangingPunct="1"/>
            <a:r>
              <a:rPr lang="en-US" altLang="en-US" sz="2400" b="1" dirty="0" smtClean="0"/>
              <a:t>Supplementary Special Angle pairs:</a:t>
            </a:r>
          </a:p>
          <a:p>
            <a:pPr lvl="2" eaLnBrk="1" hangingPunct="1"/>
            <a:r>
              <a:rPr lang="en-US" altLang="en-US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Linear pairs from chapter 1</a:t>
            </a:r>
          </a:p>
          <a:p>
            <a:pPr lvl="2" eaLnBrk="1" hangingPunct="1"/>
            <a:r>
              <a:rPr lang="en-US" altLang="en-US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Consecutive Interior angles</a:t>
            </a:r>
          </a:p>
          <a:p>
            <a:pPr lvl="2" eaLnBrk="1" hangingPunct="1"/>
            <a:r>
              <a:rPr lang="en-US" altLang="en-US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Consecutive Exterior angles</a:t>
            </a:r>
            <a:endParaRPr lang="en-US" altLang="en-US" sz="2000" b="1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</a:t>
            </a:r>
            <a:r>
              <a:rPr lang="en-US" altLang="en-US" sz="2800" b="1" dirty="0" smtClean="0">
                <a:solidFill>
                  <a:srgbClr val="FFFF00"/>
                </a:solidFill>
              </a:rPr>
              <a:t>:</a:t>
            </a:r>
            <a:r>
              <a:rPr lang="en-US" altLang="en-US" sz="2800" b="1" dirty="0" smtClean="0"/>
              <a:t>  </a:t>
            </a:r>
          </a:p>
          <a:p>
            <a:pPr lvl="1" eaLnBrk="1" hangingPunct="1"/>
            <a:r>
              <a:rPr lang="en-US" altLang="en-US" sz="2400" b="1" dirty="0" smtClean="0"/>
              <a:t>Angle worksheet 3</a:t>
            </a:r>
            <a:endParaRPr lang="en-US" alt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Lesson Outline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6388" y="1341438"/>
            <a:ext cx="8229600" cy="4525962"/>
          </a:xfrm>
        </p:spPr>
        <p:txBody>
          <a:bodyPr/>
          <a:lstStyle/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Opening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Objectives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Vocabulary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Key Concept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Examples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Summary and Homework</a:t>
            </a:r>
          </a:p>
          <a:p>
            <a:pPr>
              <a:buFont typeface="Wingdings" pitchFamily="2" charset="2"/>
              <a:buChar char="Ø"/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Opening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296988"/>
            <a:ext cx="8521700" cy="4829175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sz="2400" b="1" dirty="0"/>
              <a:t> A _____________________ has six sides</a:t>
            </a:r>
            <a:r>
              <a:rPr lang="en-US" sz="2400" b="1" dirty="0" smtClean="0"/>
              <a:t>.</a:t>
            </a:r>
          </a:p>
          <a:p>
            <a:pPr marL="514350" lvl="0" indent="-514350">
              <a:buFont typeface="+mj-lt"/>
              <a:buAutoNum type="arabicPeriod"/>
            </a:pPr>
            <a:endParaRPr lang="en-US" sz="2400" b="1" dirty="0"/>
          </a:p>
          <a:p>
            <a:pPr marL="514350" lvl="0" indent="-514350">
              <a:buFont typeface="+mj-lt"/>
              <a:buAutoNum type="arabicPeriod"/>
            </a:pPr>
            <a:r>
              <a:rPr lang="en-US" sz="2400" b="1" dirty="0"/>
              <a:t>If two lines form a _________________ angle, they are perpendicular</a:t>
            </a:r>
            <a:r>
              <a:rPr lang="en-US" sz="2400" b="1" dirty="0" smtClean="0"/>
              <a:t>.</a:t>
            </a:r>
          </a:p>
          <a:p>
            <a:pPr marL="514350" lvl="0" indent="-514350">
              <a:buFont typeface="+mj-lt"/>
              <a:buAutoNum type="arabicPeriod"/>
            </a:pPr>
            <a:endParaRPr lang="en-US" sz="2400" b="1" dirty="0"/>
          </a:p>
          <a:p>
            <a:pPr marL="514350" lvl="0" indent="-514350">
              <a:buFont typeface="+mj-lt"/>
              <a:buAutoNum type="arabicPeriod"/>
            </a:pPr>
            <a:r>
              <a:rPr lang="en-US" sz="2400" b="1" dirty="0"/>
              <a:t>Two angles that form a right angle are ___________________________ angles</a:t>
            </a:r>
            <a:r>
              <a:rPr lang="en-US" sz="2400" b="1" dirty="0" smtClean="0"/>
              <a:t>.</a:t>
            </a:r>
          </a:p>
          <a:p>
            <a:pPr marL="514350" lvl="0" indent="-514350">
              <a:buFont typeface="+mj-lt"/>
              <a:buAutoNum type="arabicPeriod"/>
            </a:pPr>
            <a:endParaRPr lang="en-US" sz="2400" b="1" dirty="0"/>
          </a:p>
          <a:p>
            <a:pPr marL="514350" lvl="0" indent="-514350">
              <a:buFont typeface="+mj-lt"/>
              <a:buAutoNum type="arabicPeriod"/>
            </a:pPr>
            <a:r>
              <a:rPr lang="en-US" sz="2400" b="1" dirty="0"/>
              <a:t>A ___________________ angle has measure of 180°.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47455" y="1219200"/>
            <a:ext cx="14494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hexagon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94910" y="2119745"/>
            <a:ext cx="867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right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97583" y="3768436"/>
            <a:ext cx="2512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complementary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03756" y="4585855"/>
            <a:ext cx="1313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straight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296988"/>
            <a:ext cx="8521700" cy="4829175"/>
          </a:xfrm>
        </p:spPr>
        <p:txBody>
          <a:bodyPr/>
          <a:lstStyle/>
          <a:p>
            <a:r>
              <a:rPr lang="en-US" sz="2800" b="1" dirty="0" smtClean="0"/>
              <a:t>Use </a:t>
            </a:r>
            <a:r>
              <a:rPr lang="en-US" sz="2800" b="1" dirty="0"/>
              <a:t>properties of parallel lines </a:t>
            </a:r>
            <a:endParaRPr lang="en-US" sz="2800" b="1" dirty="0" smtClean="0"/>
          </a:p>
          <a:p>
            <a:endParaRPr lang="en-US" sz="2800" b="1" dirty="0"/>
          </a:p>
          <a:p>
            <a:r>
              <a:rPr lang="en-US" sz="2800" b="1" dirty="0" smtClean="0"/>
              <a:t>Prove </a:t>
            </a:r>
            <a:r>
              <a:rPr lang="en-US" sz="2800" b="1" dirty="0"/>
              <a:t>theorems about parallel </a:t>
            </a:r>
            <a:r>
              <a:rPr lang="en-US" sz="2800" b="1" dirty="0" smtClean="0"/>
              <a:t>lines</a:t>
            </a:r>
          </a:p>
          <a:p>
            <a:endParaRPr lang="en-US" sz="2800" b="1" dirty="0"/>
          </a:p>
          <a:p>
            <a:r>
              <a:rPr lang="en-US" sz="2800" b="1" dirty="0" smtClean="0"/>
              <a:t>Solve </a:t>
            </a:r>
            <a:r>
              <a:rPr lang="en-US" sz="2800" b="1" dirty="0"/>
              <a:t>real-life problems</a:t>
            </a:r>
          </a:p>
        </p:txBody>
      </p:sp>
    </p:spTree>
    <p:extLst>
      <p:ext uri="{BB962C8B-B14F-4D97-AF65-F5344CB8AC3E}">
        <p14:creationId xmlns:p14="http://schemas.microsoft.com/office/powerpoint/2010/main" val="43433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3"/>
            <a:ext cx="8229600" cy="96043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213" y="957263"/>
            <a:ext cx="8686800" cy="5634037"/>
          </a:xfrm>
        </p:spPr>
        <p:txBody>
          <a:bodyPr/>
          <a:lstStyle/>
          <a:p>
            <a:r>
              <a:rPr lang="en-US" sz="2000" dirty="0"/>
              <a:t>No new vocabulary words or symbols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84138"/>
            <a:ext cx="8229600" cy="803275"/>
          </a:xfrm>
        </p:spPr>
        <p:txBody>
          <a:bodyPr/>
          <a:lstStyle/>
          <a:p>
            <a:r>
              <a:rPr lang="en-US" altLang="en-US" sz="3600" b="1" smtClean="0"/>
              <a:t>Key Concept</a:t>
            </a: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>
          <a:xfrm>
            <a:off x="457200" y="5432425"/>
            <a:ext cx="8229600" cy="693738"/>
          </a:xfrm>
        </p:spPr>
        <p:txBody>
          <a:bodyPr/>
          <a:lstStyle/>
          <a:p>
            <a:endParaRPr lang="en-US" altLang="en-US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026" y="893820"/>
            <a:ext cx="5258422" cy="57460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84138"/>
            <a:ext cx="8229600" cy="803275"/>
          </a:xfrm>
        </p:spPr>
        <p:txBody>
          <a:bodyPr/>
          <a:lstStyle/>
          <a:p>
            <a:r>
              <a:rPr lang="en-US" altLang="en-US" sz="3600" b="1" smtClean="0"/>
              <a:t>Key Concept</a:t>
            </a: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>
          <a:xfrm>
            <a:off x="457200" y="5432425"/>
            <a:ext cx="8229600" cy="693738"/>
          </a:xfrm>
        </p:spPr>
        <p:txBody>
          <a:bodyPr/>
          <a:lstStyle/>
          <a:p>
            <a:endParaRPr lang="en-US" altLang="en-US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026" y="893820"/>
            <a:ext cx="5258422" cy="57460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792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9600" cy="763587"/>
          </a:xfrm>
        </p:spPr>
        <p:txBody>
          <a:bodyPr/>
          <a:lstStyle/>
          <a:p>
            <a:r>
              <a:rPr lang="en-US" altLang="en-US" sz="3600" b="1" smtClean="0"/>
              <a:t>Solving Angle Problems</a:t>
            </a:r>
          </a:p>
        </p:txBody>
      </p:sp>
      <p:sp>
        <p:nvSpPr>
          <p:cNvPr id="10243" name="Content Placeholder 5"/>
          <p:cNvSpPr>
            <a:spLocks noGrp="1"/>
          </p:cNvSpPr>
          <p:nvPr>
            <p:ph idx="1"/>
          </p:nvPr>
        </p:nvSpPr>
        <p:spPr>
          <a:xfrm>
            <a:off x="457200" y="982663"/>
            <a:ext cx="8229600" cy="2043112"/>
          </a:xfrm>
        </p:spPr>
        <p:txBody>
          <a:bodyPr/>
          <a:lstStyle/>
          <a:p>
            <a:r>
              <a:rPr lang="en-US" altLang="en-US" sz="2800" b="1" smtClean="0"/>
              <a:t>95% of all angle problems are solved by one of two equations:</a:t>
            </a:r>
          </a:p>
          <a:p>
            <a:pPr lvl="1"/>
            <a:r>
              <a:rPr lang="en-US" altLang="en-US" sz="2400" b="1" smtClean="0">
                <a:solidFill>
                  <a:srgbClr val="FFFF00"/>
                </a:solidFill>
              </a:rPr>
              <a:t>Angle = Angle                      </a:t>
            </a:r>
            <a:r>
              <a:rPr lang="en-US" altLang="en-US" sz="2400" b="1" smtClean="0"/>
              <a:t>(angles are congruent)</a:t>
            </a:r>
          </a:p>
          <a:p>
            <a:pPr lvl="1"/>
            <a:r>
              <a:rPr lang="en-US" altLang="en-US" sz="2400" b="1" smtClean="0">
                <a:solidFill>
                  <a:srgbClr val="FFFF00"/>
                </a:solidFill>
              </a:rPr>
              <a:t>Angle + Angle = 180    </a:t>
            </a:r>
            <a:r>
              <a:rPr lang="en-US" altLang="en-US" sz="2400" b="1" smtClean="0"/>
              <a:t>(angles are supplementary)</a:t>
            </a:r>
          </a:p>
        </p:txBody>
      </p:sp>
      <p:sp>
        <p:nvSpPr>
          <p:cNvPr id="10244" name="TextBox 6"/>
          <p:cNvSpPr txBox="1">
            <a:spLocks noChangeArrowheads="1"/>
          </p:cNvSpPr>
          <p:nvPr/>
        </p:nvSpPr>
        <p:spPr bwMode="auto">
          <a:xfrm>
            <a:off x="485775" y="3679825"/>
            <a:ext cx="2189163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/>
              <a:t>Angle = Angle</a:t>
            </a:r>
          </a:p>
          <a:p>
            <a:pPr eaLnBrk="1" hangingPunct="1"/>
            <a:endParaRPr lang="en-US" altLang="en-US" sz="2000" b="1"/>
          </a:p>
          <a:p>
            <a:pPr eaLnBrk="1" hangingPunct="1"/>
            <a:r>
              <a:rPr lang="en-US" altLang="en-US" sz="2000" b="1"/>
              <a:t>    m</a:t>
            </a:r>
            <a:r>
              <a:rPr lang="en-US" altLang="en-US" sz="2000" b="1">
                <a:sym typeface="Symbol" pitchFamily="18" charset="2"/>
              </a:rPr>
              <a:t>1 = m4 </a:t>
            </a:r>
            <a:endParaRPr lang="en-US" altLang="en-US" sz="2000" b="1"/>
          </a:p>
          <a:p>
            <a:pPr eaLnBrk="1" hangingPunct="1"/>
            <a:r>
              <a:rPr lang="en-US" altLang="en-US" sz="2000" b="1"/>
              <a:t>3x + 10 = 4x – 30</a:t>
            </a:r>
          </a:p>
          <a:p>
            <a:pPr eaLnBrk="1" hangingPunct="1"/>
            <a:r>
              <a:rPr lang="en-US" altLang="en-US" sz="2000" b="1"/>
              <a:t>     +30  =       +30</a:t>
            </a:r>
          </a:p>
          <a:p>
            <a:pPr eaLnBrk="1" hangingPunct="1"/>
            <a:r>
              <a:rPr lang="en-US" altLang="en-US" sz="2000" b="1"/>
              <a:t>3x + 40 = 4x</a:t>
            </a:r>
          </a:p>
          <a:p>
            <a:pPr eaLnBrk="1" hangingPunct="1"/>
            <a:r>
              <a:rPr lang="en-US" altLang="en-US" sz="2000" b="1"/>
              <a:t>-3x        = -3x</a:t>
            </a:r>
          </a:p>
          <a:p>
            <a:pPr eaLnBrk="1" hangingPunct="1"/>
            <a:r>
              <a:rPr lang="en-US" altLang="en-US" sz="2000" b="1"/>
              <a:t>        40 = x</a:t>
            </a:r>
          </a:p>
        </p:txBody>
      </p:sp>
      <p:sp>
        <p:nvSpPr>
          <p:cNvPr id="10245" name="TextBox 7"/>
          <p:cNvSpPr txBox="1">
            <a:spLocks noChangeArrowheads="1"/>
          </p:cNvSpPr>
          <p:nvPr/>
        </p:nvSpPr>
        <p:spPr bwMode="auto">
          <a:xfrm>
            <a:off x="5915025" y="3679825"/>
            <a:ext cx="305435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/>
              <a:t>  Angle + Angle = 180</a:t>
            </a:r>
          </a:p>
          <a:p>
            <a:pPr eaLnBrk="1" hangingPunct="1"/>
            <a:endParaRPr lang="en-US" altLang="en-US" sz="2000" b="1"/>
          </a:p>
          <a:p>
            <a:pPr eaLnBrk="1" hangingPunct="1"/>
            <a:r>
              <a:rPr lang="en-US" altLang="en-US" sz="2000" b="1"/>
              <a:t>      m</a:t>
            </a:r>
            <a:r>
              <a:rPr lang="en-US" altLang="en-US" sz="2000" b="1">
                <a:sym typeface="Symbol" pitchFamily="18" charset="2"/>
              </a:rPr>
              <a:t>1 + m2 = 180 </a:t>
            </a:r>
            <a:endParaRPr lang="en-US" altLang="en-US" sz="2000" b="1"/>
          </a:p>
          <a:p>
            <a:pPr eaLnBrk="1" hangingPunct="1"/>
            <a:r>
              <a:rPr lang="en-US" altLang="en-US" sz="2000" b="1"/>
              <a:t>4x – 30 + x + 10 = 180</a:t>
            </a:r>
          </a:p>
          <a:p>
            <a:pPr eaLnBrk="1" hangingPunct="1"/>
            <a:r>
              <a:rPr lang="en-US" altLang="en-US" sz="2000" b="1"/>
              <a:t>              5x – 20 = 180</a:t>
            </a:r>
          </a:p>
          <a:p>
            <a:pPr eaLnBrk="1" hangingPunct="1"/>
            <a:r>
              <a:rPr lang="en-US" altLang="en-US" sz="2000" b="1"/>
              <a:t>                   +20  = +20</a:t>
            </a:r>
          </a:p>
          <a:p>
            <a:pPr eaLnBrk="1" hangingPunct="1"/>
            <a:r>
              <a:rPr lang="en-US" altLang="en-US" sz="2000" b="1"/>
              <a:t>                      5x = 200</a:t>
            </a:r>
          </a:p>
          <a:p>
            <a:pPr eaLnBrk="1" hangingPunct="1"/>
            <a:r>
              <a:rPr lang="en-US" altLang="en-US" sz="2000" b="1"/>
              <a:t>                        x = 40</a:t>
            </a:r>
          </a:p>
        </p:txBody>
      </p:sp>
      <p:grpSp>
        <p:nvGrpSpPr>
          <p:cNvPr id="10246" name="Group 37"/>
          <p:cNvGrpSpPr>
            <a:grpSpLocks/>
          </p:cNvGrpSpPr>
          <p:nvPr/>
        </p:nvGrpSpPr>
        <p:grpSpPr bwMode="auto">
          <a:xfrm>
            <a:off x="2482850" y="2822575"/>
            <a:ext cx="3530600" cy="2190750"/>
            <a:chOff x="1767" y="2794"/>
            <a:chExt cx="2224" cy="1380"/>
          </a:xfrm>
        </p:grpSpPr>
        <p:sp>
          <p:nvSpPr>
            <p:cNvPr id="10247" name="Line 38"/>
            <p:cNvSpPr>
              <a:spLocks noChangeShapeType="1"/>
            </p:cNvSpPr>
            <p:nvPr/>
          </p:nvSpPr>
          <p:spPr bwMode="auto">
            <a:xfrm>
              <a:off x="2155" y="2995"/>
              <a:ext cx="1836" cy="31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8" name="Line 39"/>
            <p:cNvSpPr>
              <a:spLocks noChangeShapeType="1"/>
            </p:cNvSpPr>
            <p:nvPr/>
          </p:nvSpPr>
          <p:spPr bwMode="auto">
            <a:xfrm>
              <a:off x="1992" y="3747"/>
              <a:ext cx="1977" cy="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9" name="Line 40"/>
            <p:cNvSpPr>
              <a:spLocks noChangeShapeType="1"/>
            </p:cNvSpPr>
            <p:nvPr/>
          </p:nvSpPr>
          <p:spPr bwMode="auto">
            <a:xfrm flipH="1">
              <a:off x="2419" y="2934"/>
              <a:ext cx="1288" cy="1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0" name="Text Box 41"/>
            <p:cNvSpPr txBox="1">
              <a:spLocks noChangeArrowheads="1"/>
            </p:cNvSpPr>
            <p:nvPr/>
          </p:nvSpPr>
          <p:spPr bwMode="auto">
            <a:xfrm>
              <a:off x="3703" y="2794"/>
              <a:ext cx="1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 i="1">
                  <a:latin typeface="Monotype Corsiva" pitchFamily="66" charset="0"/>
                </a:rPr>
                <a:t>t</a:t>
              </a:r>
            </a:p>
          </p:txBody>
        </p:sp>
        <p:sp>
          <p:nvSpPr>
            <p:cNvPr id="10251" name="Text Box 42"/>
            <p:cNvSpPr txBox="1">
              <a:spLocks noChangeArrowheads="1"/>
            </p:cNvSpPr>
            <p:nvPr/>
          </p:nvSpPr>
          <p:spPr bwMode="auto">
            <a:xfrm>
              <a:off x="2004" y="2896"/>
              <a:ext cx="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 i="1">
                  <a:latin typeface="Monotype Corsiva" pitchFamily="66" charset="0"/>
                </a:rPr>
                <a:t>k</a:t>
              </a:r>
            </a:p>
          </p:txBody>
        </p:sp>
        <p:sp>
          <p:nvSpPr>
            <p:cNvPr id="10252" name="Text Box 43"/>
            <p:cNvSpPr txBox="1">
              <a:spLocks noChangeArrowheads="1"/>
            </p:cNvSpPr>
            <p:nvPr/>
          </p:nvSpPr>
          <p:spPr bwMode="auto">
            <a:xfrm>
              <a:off x="1767" y="3643"/>
              <a:ext cx="15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 i="1">
                  <a:latin typeface="Monotype Corsiva" pitchFamily="66" charset="0"/>
                </a:rPr>
                <a:t>l</a:t>
              </a:r>
            </a:p>
          </p:txBody>
        </p:sp>
        <p:sp>
          <p:nvSpPr>
            <p:cNvPr id="10253" name="Text Box 44"/>
            <p:cNvSpPr txBox="1">
              <a:spLocks noChangeArrowheads="1"/>
            </p:cNvSpPr>
            <p:nvPr/>
          </p:nvSpPr>
          <p:spPr bwMode="auto">
            <a:xfrm>
              <a:off x="3299" y="3001"/>
              <a:ext cx="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Monotype Corsiva" pitchFamily="66" charset="0"/>
                </a:rPr>
                <a:t>1</a:t>
              </a:r>
            </a:p>
          </p:txBody>
        </p:sp>
        <p:sp>
          <p:nvSpPr>
            <p:cNvPr id="10254" name="Text Box 45"/>
            <p:cNvSpPr txBox="1">
              <a:spLocks noChangeArrowheads="1"/>
            </p:cNvSpPr>
            <p:nvPr/>
          </p:nvSpPr>
          <p:spPr bwMode="auto">
            <a:xfrm>
              <a:off x="3551" y="3055"/>
              <a:ext cx="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Monotype Corsiva" pitchFamily="66" charset="0"/>
                </a:rPr>
                <a:t>2</a:t>
              </a:r>
            </a:p>
          </p:txBody>
        </p:sp>
        <p:sp>
          <p:nvSpPr>
            <p:cNvPr id="10255" name="Text Box 46"/>
            <p:cNvSpPr txBox="1">
              <a:spLocks noChangeArrowheads="1"/>
            </p:cNvSpPr>
            <p:nvPr/>
          </p:nvSpPr>
          <p:spPr bwMode="auto">
            <a:xfrm>
              <a:off x="3091" y="3165"/>
              <a:ext cx="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Monotype Corsiva" pitchFamily="66" charset="0"/>
                </a:rPr>
                <a:t>3</a:t>
              </a:r>
            </a:p>
          </p:txBody>
        </p:sp>
        <p:sp>
          <p:nvSpPr>
            <p:cNvPr id="10256" name="Text Box 47"/>
            <p:cNvSpPr txBox="1">
              <a:spLocks noChangeArrowheads="1"/>
            </p:cNvSpPr>
            <p:nvPr/>
          </p:nvSpPr>
          <p:spPr bwMode="auto">
            <a:xfrm>
              <a:off x="3356" y="3220"/>
              <a:ext cx="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Monotype Corsiva" pitchFamily="66" charset="0"/>
                </a:rPr>
                <a:t>4</a:t>
              </a:r>
            </a:p>
          </p:txBody>
        </p:sp>
        <p:sp>
          <p:nvSpPr>
            <p:cNvPr id="10257" name="Text Box 48"/>
            <p:cNvSpPr txBox="1">
              <a:spLocks noChangeArrowheads="1"/>
            </p:cNvSpPr>
            <p:nvPr/>
          </p:nvSpPr>
          <p:spPr bwMode="auto">
            <a:xfrm>
              <a:off x="2701" y="3539"/>
              <a:ext cx="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Monotype Corsiva" pitchFamily="66" charset="0"/>
                </a:rPr>
                <a:t>5</a:t>
              </a:r>
            </a:p>
          </p:txBody>
        </p:sp>
        <p:sp>
          <p:nvSpPr>
            <p:cNvPr id="10258" name="Text Box 49"/>
            <p:cNvSpPr txBox="1">
              <a:spLocks noChangeArrowheads="1"/>
            </p:cNvSpPr>
            <p:nvPr/>
          </p:nvSpPr>
          <p:spPr bwMode="auto">
            <a:xfrm>
              <a:off x="2972" y="3562"/>
              <a:ext cx="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Monotype Corsiva" pitchFamily="66" charset="0"/>
                </a:rPr>
                <a:t>6</a:t>
              </a:r>
            </a:p>
          </p:txBody>
        </p:sp>
        <p:sp>
          <p:nvSpPr>
            <p:cNvPr id="10259" name="Text Box 50"/>
            <p:cNvSpPr txBox="1">
              <a:spLocks noChangeArrowheads="1"/>
            </p:cNvSpPr>
            <p:nvPr/>
          </p:nvSpPr>
          <p:spPr bwMode="auto">
            <a:xfrm>
              <a:off x="2533" y="3725"/>
              <a:ext cx="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Monotype Corsiva" pitchFamily="66" charset="0"/>
                </a:rPr>
                <a:t>7</a:t>
              </a:r>
            </a:p>
          </p:txBody>
        </p:sp>
        <p:sp>
          <p:nvSpPr>
            <p:cNvPr id="10260" name="Text Box 51"/>
            <p:cNvSpPr txBox="1">
              <a:spLocks noChangeArrowheads="1"/>
            </p:cNvSpPr>
            <p:nvPr/>
          </p:nvSpPr>
          <p:spPr bwMode="auto">
            <a:xfrm>
              <a:off x="2790" y="3745"/>
              <a:ext cx="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Monotype Corsiva" pitchFamily="66" charset="0"/>
                </a:rPr>
                <a:t>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8442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1</a:t>
            </a:r>
          </a:p>
        </p:txBody>
      </p:sp>
      <p:sp>
        <p:nvSpPr>
          <p:cNvPr id="5" name="Rectangle 783"/>
          <p:cNvSpPr>
            <a:spLocks noChangeArrowheads="1"/>
          </p:cNvSpPr>
          <p:nvPr/>
        </p:nvSpPr>
        <p:spPr bwMode="auto">
          <a:xfrm>
            <a:off x="318656" y="963036"/>
            <a:ext cx="561109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400" b="1" dirty="0"/>
              <a:t>The measures of three of the numbered angles are 75°. Identify the angles. Explain your reasoning for each</a:t>
            </a:r>
            <a:r>
              <a:rPr lang="en-US" sz="2400" b="1" dirty="0" smtClean="0"/>
              <a:t>.</a:t>
            </a:r>
            <a:r>
              <a:rPr lang="en-US" sz="2400" b="1" dirty="0"/>
              <a:t> </a:t>
            </a:r>
          </a:p>
        </p:txBody>
      </p:sp>
      <p:sp>
        <p:nvSpPr>
          <p:cNvPr id="6" name="Rectangle 784"/>
          <p:cNvSpPr>
            <a:spLocks noChangeArrowheads="1"/>
          </p:cNvSpPr>
          <p:nvPr/>
        </p:nvSpPr>
        <p:spPr bwMode="auto">
          <a:xfrm>
            <a:off x="318656" y="4557618"/>
            <a:ext cx="8229600" cy="123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12913" indent="-1368425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1943100" algn="l"/>
              </a:tabLst>
              <a:defRPr/>
            </a:pPr>
            <a:r>
              <a:rPr lang="en-US" sz="2400" b="1" dirty="0">
                <a:solidFill>
                  <a:srgbClr val="FFFF00"/>
                </a:solidFill>
                <a:cs typeface="+mn-cs"/>
              </a:rPr>
              <a:t>Answer:</a:t>
            </a:r>
            <a:r>
              <a:rPr lang="en-US" sz="2400" b="1" dirty="0">
                <a:cs typeface="+mn-cs"/>
              </a:rPr>
              <a:t>	</a:t>
            </a:r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cs typeface="+mn-cs"/>
              </a:rPr>
              <a:t>Angles 2 (</a:t>
            </a:r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cs typeface="+mn-cs"/>
              </a:rPr>
              <a:t>vertical with 75°), </a:t>
            </a:r>
          </a:p>
          <a:p>
            <a:pPr marL="1712913" indent="-1368425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1943100" algn="l"/>
              </a:tabLst>
              <a:defRPr/>
            </a:pPr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cs typeface="+mn-cs"/>
              </a:rPr>
              <a:t>                angle </a:t>
            </a:r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cs typeface="+mn-cs"/>
              </a:rPr>
              <a:t>6 (alternate interior) and </a:t>
            </a:r>
            <a:endParaRPr lang="en-US" sz="2400" b="1" dirty="0" smtClean="0">
              <a:solidFill>
                <a:schemeClr val="tx2">
                  <a:lumMod val="90000"/>
                </a:schemeClr>
              </a:solidFill>
              <a:cs typeface="+mn-cs"/>
            </a:endParaRPr>
          </a:p>
          <a:p>
            <a:pPr marL="1712913" indent="-1368425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1943100" algn="l"/>
              </a:tabLst>
              <a:defRPr/>
            </a:pPr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cs typeface="+mn-cs"/>
              </a:rPr>
              <a:t>                angle </a:t>
            </a:r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cs typeface="+mn-cs"/>
              </a:rPr>
              <a:t>8 (vertical with 6)</a:t>
            </a:r>
            <a:r>
              <a:rPr lang="en-US" sz="2400" b="1" dirty="0" smtClean="0">
                <a:cs typeface="+mn-cs"/>
              </a:rPr>
              <a:t>.</a:t>
            </a:r>
            <a:endParaRPr lang="en-US" sz="2400" b="1" dirty="0"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8398" y="969326"/>
            <a:ext cx="2733675" cy="312420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 advAuto="0"/>
      <p:bldP spid="6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3214</TotalTime>
  <Words>438</Words>
  <Application>Microsoft Office PowerPoint</Application>
  <PresentationFormat>On-screen Show (4:3)</PresentationFormat>
  <Paragraphs>112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Lesson 3-2</vt:lpstr>
      <vt:lpstr>Lesson Outline</vt:lpstr>
      <vt:lpstr>Opening</vt:lpstr>
      <vt:lpstr>Objectives</vt:lpstr>
      <vt:lpstr>Vocabulary</vt:lpstr>
      <vt:lpstr>Key Concept</vt:lpstr>
      <vt:lpstr>Key Concept</vt:lpstr>
      <vt:lpstr>Solving Angle Problems</vt:lpstr>
      <vt:lpstr>Example 1</vt:lpstr>
      <vt:lpstr>Example 2</vt:lpstr>
      <vt:lpstr>Example 3</vt:lpstr>
      <vt:lpstr>Example 4</vt:lpstr>
      <vt:lpstr>Example 5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Contents</dc:title>
  <dc:creator>Chris Headlee</dc:creator>
  <cp:lastModifiedBy>Chris Headlee</cp:lastModifiedBy>
  <cp:revision>60</cp:revision>
  <dcterms:created xsi:type="dcterms:W3CDTF">2008-02-18T23:02:07Z</dcterms:created>
  <dcterms:modified xsi:type="dcterms:W3CDTF">2018-08-03T18:32:28Z</dcterms:modified>
</cp:coreProperties>
</file>