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3" r:id="rId2"/>
    <p:sldId id="281" r:id="rId3"/>
    <p:sldId id="297" r:id="rId4"/>
    <p:sldId id="370" r:id="rId5"/>
    <p:sldId id="282" r:id="rId6"/>
    <p:sldId id="298" r:id="rId7"/>
    <p:sldId id="371" r:id="rId8"/>
    <p:sldId id="375" r:id="rId9"/>
    <p:sldId id="346" r:id="rId10"/>
    <p:sldId id="373" r:id="rId11"/>
    <p:sldId id="348" r:id="rId12"/>
    <p:sldId id="352" r:id="rId13"/>
    <p:sldId id="29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FF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6CDD56-550B-49D9-B57D-EDCEBEF44130}" type="datetimeFigureOut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8C7E8C7-48E5-46BD-9B83-0E7B412B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EC707-3E99-4251-92F0-2A63319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4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6ADEE-7BD6-4E6F-B47E-DC7539E3D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24769-9487-4C9A-A334-EA05E46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82F8C-647E-4597-85B5-FA1C9C79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9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80DA1-9762-4E3E-8B57-8D623DA2C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FCCA4-E275-4A2E-B13B-E07F1F765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6A3C1-D4A6-40CE-9A31-D45FF2C41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9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584B-2790-441F-BBE0-C718CACD8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9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EDBC3-3567-45E1-A6F3-307A62155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1CE79-399B-4550-8B70-A50C0084C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4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394FF-E900-4F65-94E9-29F69B34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5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92D1B31-00C5-4BA3-8D8D-384F3D165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3-3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 dirty="0"/>
              <a:t>Proofs with Parallel Lines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318656" y="963036"/>
                <a:ext cx="5444836" cy="2677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Prove the Alternate Interior Angles Converse without using the Vertical Angles Congruence Theorem.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Given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Prove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𝒈</m:t>
                    </m:r>
                    <m:r>
                      <a:rPr lang="en-US" sz="2400" b="1" i="1">
                        <a:latin typeface="Cambria Math"/>
                      </a:rPr>
                      <m:t>∥</m:t>
                    </m:r>
                    <m:r>
                      <a:rPr lang="en-US" sz="2400" b="1" i="1">
                        <a:latin typeface="Cambria Math"/>
                      </a:rPr>
                      <m:t>𝒉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656" y="963036"/>
                <a:ext cx="5444836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680" t="-1595" r="-1344" b="-4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4604906" y="3208152"/>
            <a:ext cx="2081644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80" r="-2261" b="34232"/>
          <a:stretch/>
        </p:blipFill>
        <p:spPr bwMode="auto">
          <a:xfrm>
            <a:off x="6074518" y="942253"/>
            <a:ext cx="2628347" cy="16538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796896"/>
              </p:ext>
            </p:extLst>
          </p:nvPr>
        </p:nvGraphicFramePr>
        <p:xfrm>
          <a:off x="2327563" y="3805008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110"/>
                <a:gridCol w="3629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56221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6030" y="910345"/>
            <a:ext cx="4000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In the diagram, p // q and angle 1 is supplementary to angle 2.  Prove r //s.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86030" y="2948551"/>
            <a:ext cx="822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solidFill>
                  <a:srgbClr val="00539D"/>
                </a:solidFill>
                <a:cs typeface="+mn-cs"/>
              </a:rPr>
              <a:t>	</a:t>
            </a:r>
            <a:endParaRPr lang="en-US" sz="2400" b="1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902" y="910344"/>
            <a:ext cx="1737360" cy="149034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899441"/>
              </p:ext>
            </p:extLst>
          </p:nvPr>
        </p:nvGraphicFramePr>
        <p:xfrm>
          <a:off x="1080654" y="3600738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110"/>
                <a:gridCol w="3629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  <p:bldP spid="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38150" y="870527"/>
            <a:ext cx="83456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Each parking space in a lot is defined by two parallel lines and shares a common line with the next adjacent space.  Explain why the left line in space 02 is parallel to the right line in space 08.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38150" y="4179788"/>
            <a:ext cx="8229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r>
              <a:rPr lang="en-US" altLang="en-US" sz="2400" b="1" dirty="0" smtClean="0"/>
              <a:t>Each right and left lines of the parking spaces are parallel to each other.  Transitive property of parallel lines allows us to conclude that </a:t>
            </a:r>
            <a:r>
              <a:rPr lang="en-US" sz="2400" b="1" dirty="0"/>
              <a:t>the left line in space 02 is parallel to the right line in space 08</a:t>
            </a:r>
            <a:endParaRPr lang="en-US" altLang="en-US" sz="2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80" y="2524125"/>
            <a:ext cx="2834640" cy="904875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  <p:bldP spid="1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266825"/>
            <a:ext cx="8542338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err="1" smtClean="0"/>
              <a:t>xxxx</a:t>
            </a:r>
            <a:endParaRPr lang="en-US" altLang="en-US" sz="2400" b="1" dirty="0" smtClean="0">
              <a:solidFill>
                <a:srgbClr val="92D050"/>
              </a:solidFill>
            </a:endParaRP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Conditional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 A _____________________ has six sides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If two lines form a _________________ angle, they are perpendicular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Two angles that form a right angle are ___________________________ angles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A ___________________ angle has measure of 180°.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47455" y="12192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hexagon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4910" y="211974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right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7583" y="3768436"/>
            <a:ext cx="2512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complementary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3756" y="4585855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straight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Corresponding Angles </a:t>
            </a:r>
            <a:r>
              <a:rPr lang="en-US" sz="2800" b="1" dirty="0" smtClean="0"/>
              <a:t>Converse</a:t>
            </a:r>
          </a:p>
          <a:p>
            <a:endParaRPr lang="en-US" sz="2800" b="1" dirty="0"/>
          </a:p>
          <a:p>
            <a:r>
              <a:rPr lang="en-US" sz="2800" b="1" dirty="0" smtClean="0"/>
              <a:t>Construct </a:t>
            </a:r>
            <a:r>
              <a:rPr lang="en-US" sz="2800" b="1" dirty="0"/>
              <a:t>parallel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Prove </a:t>
            </a:r>
            <a:r>
              <a:rPr lang="en-US" sz="2800" b="1" dirty="0"/>
              <a:t>theorems about parallel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Transitive Property of Parallel Lines</a:t>
            </a:r>
          </a:p>
        </p:txBody>
      </p:sp>
    </p:spTree>
    <p:extLst>
      <p:ext uri="{BB962C8B-B14F-4D97-AF65-F5344CB8AC3E}">
        <p14:creationId xmlns:p14="http://schemas.microsoft.com/office/powerpoint/2010/main" val="43433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5634037"/>
          </a:xfrm>
        </p:spPr>
        <p:txBody>
          <a:bodyPr/>
          <a:lstStyle/>
          <a:p>
            <a:r>
              <a:rPr lang="en-US" sz="2000" dirty="0"/>
              <a:t>No new vocabulary words or symbols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3980814"/>
            <a:ext cx="8229600" cy="1962785"/>
          </a:xfrm>
        </p:spPr>
        <p:txBody>
          <a:bodyPr/>
          <a:lstStyle/>
          <a:p>
            <a:r>
              <a:rPr lang="en-US" altLang="en-US" sz="2800" b="1" dirty="0" smtClean="0"/>
              <a:t>Converse of Corresponding Angle </a:t>
            </a:r>
            <a:r>
              <a:rPr lang="en-US" altLang="en-US" sz="2800" b="1" dirty="0" err="1" smtClean="0"/>
              <a:t>Thrm</a:t>
            </a:r>
            <a:endParaRPr lang="en-US" altLang="en-US" sz="2800" b="1" dirty="0" smtClean="0"/>
          </a:p>
          <a:p>
            <a:pPr lvl="1"/>
            <a:r>
              <a:rPr lang="en-US" altLang="en-US" sz="2400" b="1" dirty="0" smtClean="0"/>
              <a:t>Start with congruent angles and get parallel lines</a:t>
            </a:r>
            <a:endParaRPr lang="en-US" altLang="en-US" sz="24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423" y="1103630"/>
            <a:ext cx="5414851" cy="191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535294"/>
            <a:ext cx="8229600" cy="1128395"/>
          </a:xfrm>
        </p:spPr>
        <p:txBody>
          <a:bodyPr/>
          <a:lstStyle/>
          <a:p>
            <a:r>
              <a:rPr lang="en-US" altLang="en-US" sz="2800" dirty="0" smtClean="0"/>
              <a:t>Same thing with these converses</a:t>
            </a:r>
          </a:p>
          <a:p>
            <a:pPr marL="742950" lvl="2" indent="-342900"/>
            <a:r>
              <a:rPr lang="en-US" altLang="en-US" sz="2000" b="1" dirty="0"/>
              <a:t>Start with congruent angles and get parallel lines</a:t>
            </a:r>
          </a:p>
          <a:p>
            <a:endParaRPr lang="en-US" altLang="en-US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443" y="818573"/>
            <a:ext cx="5715676" cy="468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03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21220" y="3717924"/>
            <a:ext cx="8229600" cy="1459865"/>
          </a:xfrm>
        </p:spPr>
        <p:txBody>
          <a:bodyPr/>
          <a:lstStyle/>
          <a:p>
            <a:r>
              <a:rPr lang="en-US" altLang="en-US" sz="2800" b="1" dirty="0" smtClean="0"/>
              <a:t>Transitive property of equality and congruence applied to parallel lines</a:t>
            </a:r>
            <a:endParaRPr lang="en-US" altLang="en-US" sz="28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20" y="1017270"/>
            <a:ext cx="5500801" cy="2085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54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318656" y="963036"/>
                <a:ext cx="561109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Find the value of x that makes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∥</m:t>
                    </m:r>
                    <m:r>
                      <a:rPr lang="en-US" sz="2400" b="1" i="1">
                        <a:latin typeface="Cambria Math"/>
                      </a:rPr>
                      <m:t>𝒏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656" y="963036"/>
                <a:ext cx="561109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629" t="-9211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18655" y="3730553"/>
            <a:ext cx="8229600" cy="204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consecutive exterior (so supplementary)</a:t>
            </a: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72° = 4(x + 5)°</a:t>
            </a: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72° = 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</a:rPr>
              <a:t>4x 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+ 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</a:rPr>
              <a:t>20°</a:t>
            </a: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</a:rPr>
              <a:t>52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° = 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</a:rPr>
              <a:t>4x</a:t>
            </a:r>
            <a:endParaRPr lang="en-US" sz="2400" dirty="0">
              <a:solidFill>
                <a:schemeClr val="tx2">
                  <a:lumMod val="90000"/>
                </a:schemeClr>
              </a:solidFill>
            </a:endParaRP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</a:rPr>
              <a:t>13° = x</a:t>
            </a:r>
            <a:endParaRPr lang="en-US" sz="2400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739" y="1025199"/>
            <a:ext cx="2768138" cy="1976351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3220</TotalTime>
  <Words>247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Lesson 3-3</vt:lpstr>
      <vt:lpstr>Lesson Outline</vt:lpstr>
      <vt:lpstr>Opening</vt:lpstr>
      <vt:lpstr>Objectives</vt:lpstr>
      <vt:lpstr>Vocabulary</vt:lpstr>
      <vt:lpstr>Key Concept</vt:lpstr>
      <vt:lpstr>Key Concept</vt:lpstr>
      <vt:lpstr>Key Concept</vt:lpstr>
      <vt:lpstr>Example 1</vt:lpstr>
      <vt:lpstr>Example 2</vt:lpstr>
      <vt:lpstr>Example 3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 Headlee</cp:lastModifiedBy>
  <cp:revision>60</cp:revision>
  <dcterms:created xsi:type="dcterms:W3CDTF">2008-02-18T23:02:07Z</dcterms:created>
  <dcterms:modified xsi:type="dcterms:W3CDTF">2018-08-03T18:55:08Z</dcterms:modified>
</cp:coreProperties>
</file>