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83" r:id="rId2"/>
    <p:sldId id="281" r:id="rId3"/>
    <p:sldId id="297" r:id="rId4"/>
    <p:sldId id="370" r:id="rId5"/>
    <p:sldId id="282" r:id="rId6"/>
    <p:sldId id="298" r:id="rId7"/>
    <p:sldId id="371" r:id="rId8"/>
    <p:sldId id="346" r:id="rId9"/>
    <p:sldId id="373" r:id="rId10"/>
    <p:sldId id="348" r:id="rId11"/>
    <p:sldId id="295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CC"/>
    <a:srgbClr val="66FFFF"/>
    <a:srgbClr val="66FF99"/>
    <a:srgbClr val="FF99FF"/>
    <a:srgbClr val="6699FF"/>
    <a:srgbClr val="660066"/>
    <a:srgbClr val="003300"/>
    <a:srgbClr val="CC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-90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056CDD56-550B-49D9-B57D-EDCEBEF44130}" type="datetimeFigureOut">
              <a:rPr lang="en-US"/>
              <a:pPr>
                <a:defRPr/>
              </a:pPr>
              <a:t>7/28/2018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88C7E8C7-48E5-46BD-9B83-0E7B412BE1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2230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8EC707-3E99-4251-92F0-2A63319811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5498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26ADEE-7BD6-4E6F-B47E-DC7539E3DD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4365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624769-9487-4C9A-A334-EA05E4624E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3482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782F8C-647E-4597-85B5-FA1C9C7935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57911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580DA1-9762-4E3E-8B57-8D623DA2C7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0243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3FCCA4-E275-4A2E-B13B-E07F1F765C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25274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16A3C1-D4A6-40CE-9A31-D45FF2C414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8933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7A584B-2790-441F-BBE0-C718CACD8E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4993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2EDBC3-3567-45E1-A6F3-307A621552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18493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71CE79-399B-4550-8B70-A50C0084CD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32487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2394FF-E900-4F65-94E9-29F69B342B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8502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>
              <a:defRPr/>
            </a:pPr>
            <a:fld id="{592D1B31-00C5-4BA3-8D8D-384F3D1653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32" r:id="rId1"/>
    <p:sldLayoutId id="2147483841" r:id="rId2"/>
    <p:sldLayoutId id="2147483833" r:id="rId3"/>
    <p:sldLayoutId id="2147483834" r:id="rId4"/>
    <p:sldLayoutId id="2147483835" r:id="rId5"/>
    <p:sldLayoutId id="2147483842" r:id="rId6"/>
    <p:sldLayoutId id="2147483836" r:id="rId7"/>
    <p:sldLayoutId id="2147483837" r:id="rId8"/>
    <p:sldLayoutId id="2147483838" r:id="rId9"/>
    <p:sldLayoutId id="2147483839" r:id="rId10"/>
    <p:sldLayoutId id="214748384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b="1" dirty="0" smtClean="0"/>
              <a:t>Lesson </a:t>
            </a:r>
            <a:r>
              <a:rPr lang="en-US" altLang="en-US" b="1" dirty="0" smtClean="0"/>
              <a:t>3-4</a:t>
            </a:r>
            <a:endParaRPr lang="en-US" altLang="en-US" b="1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020763"/>
          </a:xfrm>
        </p:spPr>
        <p:txBody>
          <a:bodyPr/>
          <a:lstStyle/>
          <a:p>
            <a:pPr eaLnBrk="1" hangingPunct="1"/>
            <a:r>
              <a:rPr lang="en-US" b="1" dirty="0"/>
              <a:t>Proofs with Parallel Lines</a:t>
            </a:r>
            <a:endParaRPr lang="el-GR" altLang="en-US" b="1" dirty="0" smtClean="0">
              <a:solidFill>
                <a:srgbClr val="FFFF00"/>
              </a:solidFill>
              <a:ea typeface="Times New Roman" pitchFamily="18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24"/>
          <p:cNvSpPr>
            <a:spLocks noGrp="1"/>
          </p:cNvSpPr>
          <p:nvPr>
            <p:ph type="title"/>
          </p:nvPr>
        </p:nvSpPr>
        <p:spPr>
          <a:xfrm>
            <a:off x="457200" y="87313"/>
            <a:ext cx="8229600" cy="850900"/>
          </a:xfrm>
        </p:spPr>
        <p:txBody>
          <a:bodyPr/>
          <a:lstStyle/>
          <a:p>
            <a:r>
              <a:rPr lang="en-US" altLang="en-US" sz="3600" b="1" dirty="0" smtClean="0"/>
              <a:t>Example 3</a:t>
            </a: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286030" y="910345"/>
            <a:ext cx="4000500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sz="2400" b="1" dirty="0"/>
              <a:t>The diagram shows the layout of walking paths in a town park.  Determine which lines, if any, must be parallel in the diagram.  Explain your reasoning.</a:t>
            </a:r>
            <a:endParaRPr lang="en-US" sz="2400" b="1" dirty="0"/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286030" y="3959949"/>
            <a:ext cx="8229600" cy="14219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1712913" indent="-1368425">
              <a:lnSpc>
                <a:spcPct val="90000"/>
              </a:lnSpc>
              <a:spcBef>
                <a:spcPct val="20000"/>
              </a:spcBef>
              <a:buClr>
                <a:srgbClr val="FFFFFF"/>
              </a:buClr>
              <a:tabLst>
                <a:tab pos="1943100" algn="l"/>
              </a:tabLst>
              <a:defRPr/>
            </a:pPr>
            <a:r>
              <a:rPr lang="en-US" sz="2400" b="1" dirty="0">
                <a:solidFill>
                  <a:srgbClr val="FFFF00"/>
                </a:solidFill>
                <a:cs typeface="+mn-cs"/>
              </a:rPr>
              <a:t>Answer</a:t>
            </a:r>
            <a:r>
              <a:rPr lang="en-US" sz="2400" b="1" dirty="0" smtClean="0">
                <a:solidFill>
                  <a:srgbClr val="FFFF00"/>
                </a:solidFill>
                <a:cs typeface="+mn-cs"/>
              </a:rPr>
              <a:t>:  lines a and b must be parallel because they are perpendicular to the same line.  The other lines you can’t say for sure, but then don’t “look” parallel</a:t>
            </a:r>
            <a:r>
              <a:rPr lang="en-US" sz="2400" b="1" dirty="0">
                <a:solidFill>
                  <a:srgbClr val="00539D"/>
                </a:solidFill>
                <a:cs typeface="+mn-cs"/>
              </a:rPr>
              <a:t>	</a:t>
            </a:r>
            <a:endParaRPr lang="en-US" sz="2400" b="1" dirty="0"/>
          </a:p>
        </p:txBody>
      </p:sp>
      <p:pic>
        <p:nvPicPr>
          <p:cNvPr id="8" name="Picture 7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69984" y="1041963"/>
            <a:ext cx="1636395" cy="1609090"/>
          </a:xfrm>
          <a:prstGeom prst="rect">
            <a:avLst/>
          </a:prstGeom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utoUpdateAnimBg="0" advAuto="0"/>
      <p:bldP spid="9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7625"/>
            <a:ext cx="8229600" cy="906463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Summary &amp; Homework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14325" y="1266825"/>
            <a:ext cx="8542338" cy="5208588"/>
          </a:xfrm>
        </p:spPr>
        <p:txBody>
          <a:bodyPr/>
          <a:lstStyle/>
          <a:p>
            <a:pPr eaLnBrk="1" hangingPunct="1"/>
            <a:r>
              <a:rPr lang="en-US" altLang="en-US" sz="2800" b="1" dirty="0" smtClean="0">
                <a:solidFill>
                  <a:srgbClr val="FFFF00"/>
                </a:solidFill>
              </a:rPr>
              <a:t>Summary:</a:t>
            </a:r>
          </a:p>
          <a:p>
            <a:pPr lvl="1" eaLnBrk="1" hangingPunct="1"/>
            <a:r>
              <a:rPr lang="en-US" altLang="en-US" sz="2400" b="1" dirty="0" smtClean="0"/>
              <a:t>A conditional statement is usually in the form of an If …, then …; in symbols P </a:t>
            </a:r>
            <a:r>
              <a:rPr lang="en-US" altLang="en-US" sz="2400" b="1" dirty="0" smtClean="0">
                <a:sym typeface="Wingdings" panose="05000000000000000000" pitchFamily="2" charset="2"/>
              </a:rPr>
              <a:t> Q</a:t>
            </a:r>
            <a:endParaRPr lang="en-US" altLang="en-US" sz="2400" b="1" dirty="0" smtClean="0"/>
          </a:p>
          <a:p>
            <a:pPr lvl="2" eaLnBrk="1" hangingPunct="1"/>
            <a:r>
              <a:rPr lang="en-US" altLang="en-US" sz="2000" b="1" dirty="0" smtClean="0">
                <a:solidFill>
                  <a:srgbClr val="66FFFF"/>
                </a:solidFill>
              </a:rPr>
              <a:t>Hypothesis follows If </a:t>
            </a:r>
          </a:p>
          <a:p>
            <a:pPr lvl="2" eaLnBrk="1" hangingPunct="1"/>
            <a:r>
              <a:rPr lang="en-US" altLang="en-US" sz="2000" b="1" dirty="0" smtClean="0">
                <a:solidFill>
                  <a:srgbClr val="66FFFF"/>
                </a:solidFill>
              </a:rPr>
              <a:t>Conclusion follows then</a:t>
            </a:r>
            <a:r>
              <a:rPr lang="en-US" altLang="en-US" sz="1600" b="1" dirty="0" smtClean="0">
                <a:solidFill>
                  <a:srgbClr val="66FFFF"/>
                </a:solidFill>
              </a:rPr>
              <a:t/>
            </a:r>
            <a:br>
              <a:rPr lang="en-US" altLang="en-US" sz="1600" b="1" dirty="0" smtClean="0">
                <a:solidFill>
                  <a:srgbClr val="66FFFF"/>
                </a:solidFill>
              </a:rPr>
            </a:br>
            <a:endParaRPr lang="en-US" altLang="en-US" sz="800" b="1" dirty="0" smtClean="0">
              <a:solidFill>
                <a:srgbClr val="66FFFF"/>
              </a:solidFill>
            </a:endParaRPr>
          </a:p>
          <a:p>
            <a:pPr lvl="1" eaLnBrk="1" hangingPunct="1"/>
            <a:r>
              <a:rPr lang="en-US" altLang="en-US" sz="2400" b="1" dirty="0" smtClean="0"/>
              <a:t>Converse: change order (or flip); in symbols </a:t>
            </a:r>
            <a:r>
              <a:rPr lang="en-US" altLang="en-US" sz="2400" b="1" dirty="0" smtClean="0">
                <a:solidFill>
                  <a:srgbClr val="92D050"/>
                </a:solidFill>
              </a:rPr>
              <a:t>Q </a:t>
            </a:r>
            <a:r>
              <a:rPr lang="en-US" altLang="en-US" sz="2400" b="1" dirty="0" smtClean="0">
                <a:solidFill>
                  <a:srgbClr val="92D050"/>
                </a:solidFill>
                <a:sym typeface="Wingdings" panose="05000000000000000000" pitchFamily="2" charset="2"/>
              </a:rPr>
              <a:t> P</a:t>
            </a:r>
            <a:endParaRPr lang="en-US" altLang="en-US" sz="2400" b="1" dirty="0" smtClean="0">
              <a:solidFill>
                <a:srgbClr val="92D050"/>
              </a:solidFill>
            </a:endParaRPr>
          </a:p>
          <a:p>
            <a:pPr lvl="1" eaLnBrk="1" hangingPunct="1"/>
            <a:r>
              <a:rPr lang="en-US" altLang="en-US" sz="2400" b="1" dirty="0" smtClean="0"/>
              <a:t>Inverse: insert nots (negate); in symbols </a:t>
            </a:r>
            <a:r>
              <a:rPr lang="en-US" altLang="en-US" sz="2400" b="1" dirty="0" smtClean="0">
                <a:solidFill>
                  <a:srgbClr val="92D050"/>
                </a:solidFill>
              </a:rPr>
              <a:t>~P </a:t>
            </a:r>
            <a:r>
              <a:rPr lang="en-US" altLang="en-US" sz="2400" b="1" dirty="0" smtClean="0">
                <a:solidFill>
                  <a:srgbClr val="92D050"/>
                </a:solidFill>
                <a:sym typeface="Wingdings" panose="05000000000000000000" pitchFamily="2" charset="2"/>
              </a:rPr>
              <a:t> ~Q</a:t>
            </a:r>
            <a:endParaRPr lang="en-US" altLang="en-US" sz="2400" b="1" dirty="0" smtClean="0">
              <a:solidFill>
                <a:srgbClr val="92D050"/>
              </a:solidFill>
            </a:endParaRPr>
          </a:p>
          <a:p>
            <a:pPr lvl="1" eaLnBrk="1" hangingPunct="1"/>
            <a:r>
              <a:rPr lang="en-US" altLang="en-US" sz="2400" b="1" dirty="0" smtClean="0"/>
              <a:t>Contrapositive: change order, nots (both); in symbols </a:t>
            </a:r>
            <a:r>
              <a:rPr lang="en-US" altLang="en-US" sz="2400" b="1" dirty="0" smtClean="0">
                <a:solidFill>
                  <a:srgbClr val="92D050"/>
                </a:solidFill>
              </a:rPr>
              <a:t>~Q </a:t>
            </a:r>
            <a:r>
              <a:rPr lang="en-US" altLang="en-US" sz="2400" b="1" dirty="0" smtClean="0">
                <a:solidFill>
                  <a:srgbClr val="92D050"/>
                </a:solidFill>
                <a:sym typeface="Wingdings" panose="05000000000000000000" pitchFamily="2" charset="2"/>
              </a:rPr>
              <a:t> ~P</a:t>
            </a:r>
            <a:endParaRPr lang="en-US" altLang="en-US" sz="2400" b="1" dirty="0" smtClean="0">
              <a:solidFill>
                <a:srgbClr val="92D050"/>
              </a:solidFill>
            </a:endParaRPr>
          </a:p>
          <a:p>
            <a:pPr lvl="1" eaLnBrk="1" hangingPunct="1"/>
            <a:endParaRPr lang="en-US" altLang="en-US" sz="2400" b="1" dirty="0" smtClean="0"/>
          </a:p>
          <a:p>
            <a:pPr eaLnBrk="1" hangingPunct="1"/>
            <a:r>
              <a:rPr lang="en-US" altLang="en-US" sz="2800" b="1" dirty="0" smtClean="0">
                <a:solidFill>
                  <a:srgbClr val="FFFF00"/>
                </a:solidFill>
              </a:rPr>
              <a:t>Homework:</a:t>
            </a:r>
            <a:r>
              <a:rPr lang="en-US" altLang="en-US" sz="2800" b="1" dirty="0" smtClean="0"/>
              <a:t>  </a:t>
            </a:r>
          </a:p>
          <a:p>
            <a:pPr lvl="1" eaLnBrk="1" hangingPunct="1"/>
            <a:r>
              <a:rPr lang="en-US" altLang="en-US" sz="2400" b="1" dirty="0" smtClean="0"/>
              <a:t>Conditional Worksheet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2550"/>
            <a:ext cx="8229600" cy="852488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Lesson Outline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06388" y="1341438"/>
            <a:ext cx="8229600" cy="4525962"/>
          </a:xfrm>
        </p:spPr>
        <p:txBody>
          <a:bodyPr/>
          <a:lstStyle/>
          <a:p>
            <a:pPr marL="914400" indent="-914400">
              <a:lnSpc>
                <a:spcPct val="90000"/>
              </a:lnSpc>
              <a:spcAft>
                <a:spcPct val="20000"/>
              </a:spcAft>
              <a:buFont typeface="Wingdings" pitchFamily="2" charset="2"/>
              <a:buChar char="Ø"/>
              <a:defRPr/>
            </a:pPr>
            <a:r>
              <a:rPr lang="en-US" sz="2400" b="1" dirty="0" smtClean="0"/>
              <a:t>Opening</a:t>
            </a:r>
          </a:p>
          <a:p>
            <a:pPr marL="914400" indent="-914400">
              <a:lnSpc>
                <a:spcPct val="90000"/>
              </a:lnSpc>
              <a:spcAft>
                <a:spcPct val="20000"/>
              </a:spcAft>
              <a:buFont typeface="Wingdings" pitchFamily="2" charset="2"/>
              <a:buChar char="Ø"/>
              <a:defRPr/>
            </a:pPr>
            <a:r>
              <a:rPr lang="en-US" sz="2400" b="1" dirty="0" smtClean="0"/>
              <a:t>Objectives</a:t>
            </a:r>
          </a:p>
          <a:p>
            <a:pPr marL="914400" indent="-914400">
              <a:lnSpc>
                <a:spcPct val="90000"/>
              </a:lnSpc>
              <a:spcAft>
                <a:spcPct val="20000"/>
              </a:spcAft>
              <a:buFont typeface="Wingdings" pitchFamily="2" charset="2"/>
              <a:buChar char="Ø"/>
              <a:defRPr/>
            </a:pPr>
            <a:r>
              <a:rPr lang="en-US" sz="2400" b="1" dirty="0" smtClean="0"/>
              <a:t>Vocabulary</a:t>
            </a:r>
          </a:p>
          <a:p>
            <a:pPr marL="914400" indent="-914400">
              <a:lnSpc>
                <a:spcPct val="90000"/>
              </a:lnSpc>
              <a:spcAft>
                <a:spcPct val="20000"/>
              </a:spcAft>
              <a:buFont typeface="Wingdings" pitchFamily="2" charset="2"/>
              <a:buChar char="Ø"/>
              <a:defRPr/>
            </a:pPr>
            <a:r>
              <a:rPr lang="en-US" sz="2400" b="1" dirty="0" smtClean="0"/>
              <a:t>Key Concept</a:t>
            </a:r>
          </a:p>
          <a:p>
            <a:pPr marL="914400" indent="-914400">
              <a:lnSpc>
                <a:spcPct val="90000"/>
              </a:lnSpc>
              <a:spcAft>
                <a:spcPct val="20000"/>
              </a:spcAft>
              <a:buFont typeface="Wingdings" pitchFamily="2" charset="2"/>
              <a:buChar char="Ø"/>
              <a:defRPr/>
            </a:pPr>
            <a:r>
              <a:rPr lang="en-US" sz="2400" b="1" dirty="0" smtClean="0"/>
              <a:t>Examples</a:t>
            </a:r>
          </a:p>
          <a:p>
            <a:pPr marL="914400" indent="-914400">
              <a:lnSpc>
                <a:spcPct val="90000"/>
              </a:lnSpc>
              <a:spcAft>
                <a:spcPct val="20000"/>
              </a:spcAft>
              <a:buFont typeface="Wingdings" pitchFamily="2" charset="2"/>
              <a:buChar char="Ø"/>
              <a:defRPr/>
            </a:pPr>
            <a:r>
              <a:rPr lang="en-US" sz="2400" b="1" dirty="0" smtClean="0"/>
              <a:t>Summary and Homework</a:t>
            </a:r>
          </a:p>
          <a:p>
            <a:pPr>
              <a:buFont typeface="Wingdings" pitchFamily="2" charset="2"/>
              <a:buChar char="Ø"/>
              <a:defRPr/>
            </a:pP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2550"/>
            <a:ext cx="8229600" cy="852488"/>
          </a:xfrm>
        </p:spPr>
        <p:txBody>
          <a:bodyPr/>
          <a:lstStyle/>
          <a:p>
            <a:pPr eaLnBrk="1" hangingPunct="1"/>
            <a:r>
              <a:rPr lang="en-US" altLang="en-US" sz="3600" b="1" dirty="0" smtClean="0"/>
              <a:t>Opening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11150" y="1296988"/>
            <a:ext cx="8521700" cy="4829175"/>
          </a:xfrm>
        </p:spPr>
        <p:txBody>
          <a:bodyPr/>
          <a:lstStyle/>
          <a:p>
            <a:pPr marL="514350" lvl="0" indent="-514350">
              <a:buFont typeface="+mj-lt"/>
              <a:buAutoNum type="arabicPeriod"/>
            </a:pPr>
            <a:r>
              <a:rPr lang="en-US" sz="2400" b="1" dirty="0"/>
              <a:t> A _____________________ has six sides</a:t>
            </a:r>
            <a:r>
              <a:rPr lang="en-US" sz="2400" b="1" dirty="0" smtClean="0"/>
              <a:t>.</a:t>
            </a:r>
          </a:p>
          <a:p>
            <a:pPr marL="514350" lvl="0" indent="-514350">
              <a:buFont typeface="+mj-lt"/>
              <a:buAutoNum type="arabicPeriod"/>
            </a:pPr>
            <a:endParaRPr lang="en-US" sz="2400" b="1" dirty="0"/>
          </a:p>
          <a:p>
            <a:pPr marL="514350" lvl="0" indent="-514350">
              <a:buFont typeface="+mj-lt"/>
              <a:buAutoNum type="arabicPeriod"/>
            </a:pPr>
            <a:r>
              <a:rPr lang="en-US" sz="2400" b="1" dirty="0"/>
              <a:t>If two lines form a _________________ angle, they are perpendicular</a:t>
            </a:r>
            <a:r>
              <a:rPr lang="en-US" sz="2400" b="1" dirty="0" smtClean="0"/>
              <a:t>.</a:t>
            </a:r>
          </a:p>
          <a:p>
            <a:pPr marL="514350" lvl="0" indent="-514350">
              <a:buFont typeface="+mj-lt"/>
              <a:buAutoNum type="arabicPeriod"/>
            </a:pPr>
            <a:endParaRPr lang="en-US" sz="2400" b="1" dirty="0"/>
          </a:p>
          <a:p>
            <a:pPr marL="514350" lvl="0" indent="-514350">
              <a:buFont typeface="+mj-lt"/>
              <a:buAutoNum type="arabicPeriod"/>
            </a:pPr>
            <a:r>
              <a:rPr lang="en-US" sz="2400" b="1" dirty="0"/>
              <a:t>Two angles that form a right angle are ___________________________ angles</a:t>
            </a:r>
            <a:r>
              <a:rPr lang="en-US" sz="2400" b="1" dirty="0" smtClean="0"/>
              <a:t>.</a:t>
            </a:r>
          </a:p>
          <a:p>
            <a:pPr marL="514350" lvl="0" indent="-514350">
              <a:buFont typeface="+mj-lt"/>
              <a:buAutoNum type="arabicPeriod"/>
            </a:pPr>
            <a:endParaRPr lang="en-US" sz="2400" b="1" dirty="0"/>
          </a:p>
          <a:p>
            <a:pPr marL="514350" lvl="0" indent="-514350">
              <a:buFont typeface="+mj-lt"/>
              <a:buAutoNum type="arabicPeriod"/>
            </a:pPr>
            <a:r>
              <a:rPr lang="en-US" sz="2400" b="1" dirty="0"/>
              <a:t>A ___________________ angle has measure of 180°.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147455" y="1219200"/>
            <a:ext cx="14494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FF00"/>
                </a:solidFill>
              </a:rPr>
              <a:t>hexagon</a:t>
            </a:r>
            <a:endParaRPr lang="en-US" sz="2400" b="1" dirty="0">
              <a:solidFill>
                <a:srgbClr val="FFFF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294910" y="2119745"/>
            <a:ext cx="8675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FF00"/>
                </a:solidFill>
              </a:rPr>
              <a:t>right</a:t>
            </a:r>
            <a:endParaRPr lang="en-US" sz="2400" b="1" dirty="0">
              <a:solidFill>
                <a:srgbClr val="FFFF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197583" y="3768436"/>
            <a:ext cx="25122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FF00"/>
                </a:solidFill>
              </a:rPr>
              <a:t>complementary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003756" y="4585855"/>
            <a:ext cx="13131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FF00"/>
                </a:solidFill>
              </a:rPr>
              <a:t>straight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2550"/>
            <a:ext cx="8229600" cy="852488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Objectives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11150" y="1296988"/>
            <a:ext cx="8521700" cy="4829175"/>
          </a:xfrm>
        </p:spPr>
        <p:txBody>
          <a:bodyPr/>
          <a:lstStyle/>
          <a:p>
            <a:r>
              <a:rPr lang="en-US" sz="2800" b="1" dirty="0" smtClean="0"/>
              <a:t>Find </a:t>
            </a:r>
            <a:r>
              <a:rPr lang="en-US" sz="2800" b="1" dirty="0"/>
              <a:t>the distance from a point to a </a:t>
            </a:r>
            <a:r>
              <a:rPr lang="en-US" sz="2800" b="1" dirty="0" smtClean="0"/>
              <a:t>line</a:t>
            </a:r>
          </a:p>
          <a:p>
            <a:endParaRPr lang="en-US" sz="2800" b="1" dirty="0"/>
          </a:p>
          <a:p>
            <a:r>
              <a:rPr lang="en-US" sz="2800" b="1" dirty="0" smtClean="0"/>
              <a:t>Construct </a:t>
            </a:r>
            <a:r>
              <a:rPr lang="en-US" sz="2800" b="1" dirty="0"/>
              <a:t>perpendicular </a:t>
            </a:r>
            <a:r>
              <a:rPr lang="en-US" sz="2800" b="1" dirty="0" smtClean="0"/>
              <a:t>lines</a:t>
            </a:r>
          </a:p>
          <a:p>
            <a:endParaRPr lang="en-US" sz="2800" b="1" dirty="0"/>
          </a:p>
          <a:p>
            <a:r>
              <a:rPr lang="en-US" sz="2800" b="1" dirty="0" smtClean="0"/>
              <a:t>Prove </a:t>
            </a:r>
            <a:r>
              <a:rPr lang="en-US" sz="2800" b="1" dirty="0"/>
              <a:t>theorems about perpendicular </a:t>
            </a:r>
            <a:r>
              <a:rPr lang="en-US" sz="2800" b="1" dirty="0" smtClean="0"/>
              <a:t>lines</a:t>
            </a:r>
          </a:p>
          <a:p>
            <a:endParaRPr lang="en-US" sz="2800" b="1" dirty="0"/>
          </a:p>
          <a:p>
            <a:r>
              <a:rPr lang="en-US" sz="2800" b="1" dirty="0" smtClean="0"/>
              <a:t>Solve </a:t>
            </a:r>
            <a:r>
              <a:rPr lang="en-US" sz="2800" b="1" dirty="0"/>
              <a:t>real-life problems involving perpendicular lines</a:t>
            </a:r>
          </a:p>
        </p:txBody>
      </p:sp>
    </p:spTree>
    <p:extLst>
      <p:ext uri="{BB962C8B-B14F-4D97-AF65-F5344CB8AC3E}">
        <p14:creationId xmlns:p14="http://schemas.microsoft.com/office/powerpoint/2010/main" val="434339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3813"/>
            <a:ext cx="8229600" cy="960437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Vocabulary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6213" y="957263"/>
            <a:ext cx="8686800" cy="5634037"/>
          </a:xfrm>
        </p:spPr>
        <p:txBody>
          <a:bodyPr/>
          <a:lstStyle/>
          <a:p>
            <a:r>
              <a:rPr lang="en-US" sz="2400" b="1" dirty="0">
                <a:solidFill>
                  <a:srgbClr val="FFFF00"/>
                </a:solidFill>
              </a:rPr>
              <a:t>Distance from a point to a line </a:t>
            </a:r>
            <a:r>
              <a:rPr lang="en-US" sz="2400" b="1" dirty="0"/>
              <a:t>– the length of the perpendicular segment between the point and the </a:t>
            </a:r>
            <a:r>
              <a:rPr lang="en-US" sz="2400" b="1" dirty="0" smtClean="0"/>
              <a:t>line</a:t>
            </a:r>
          </a:p>
          <a:p>
            <a:endParaRPr lang="en-US" sz="2400" b="1" dirty="0"/>
          </a:p>
          <a:p>
            <a:r>
              <a:rPr lang="en-US" sz="2400" b="1" dirty="0">
                <a:solidFill>
                  <a:srgbClr val="FFFF00"/>
                </a:solidFill>
              </a:rPr>
              <a:t>Perpendicular bisector </a:t>
            </a:r>
            <a:r>
              <a:rPr lang="en-US" sz="2400" b="1" dirty="0"/>
              <a:t>– is something that is perpendicular to the segment and passes through the midpoint of the segment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457200" y="84138"/>
            <a:ext cx="8229600" cy="803275"/>
          </a:xfrm>
        </p:spPr>
        <p:txBody>
          <a:bodyPr/>
          <a:lstStyle/>
          <a:p>
            <a:r>
              <a:rPr lang="en-US" altLang="en-US" sz="3600" b="1" smtClean="0"/>
              <a:t>Key Concept</a:t>
            </a:r>
          </a:p>
        </p:txBody>
      </p:sp>
      <p:sp>
        <p:nvSpPr>
          <p:cNvPr id="9219" name="Content Placeholder 4"/>
          <p:cNvSpPr>
            <a:spLocks noGrp="1"/>
          </p:cNvSpPr>
          <p:nvPr>
            <p:ph idx="1"/>
          </p:nvPr>
        </p:nvSpPr>
        <p:spPr>
          <a:xfrm>
            <a:off x="457200" y="5432425"/>
            <a:ext cx="8229600" cy="693738"/>
          </a:xfrm>
        </p:spPr>
        <p:txBody>
          <a:bodyPr/>
          <a:lstStyle/>
          <a:p>
            <a:endParaRPr lang="en-US" altLang="en-US" smtClean="0"/>
          </a:p>
        </p:txBody>
      </p:sp>
      <p:pic>
        <p:nvPicPr>
          <p:cNvPr id="6" name="Picture 5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2556" y="1221105"/>
            <a:ext cx="3693795" cy="147193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457200" y="84138"/>
            <a:ext cx="8229600" cy="803275"/>
          </a:xfrm>
        </p:spPr>
        <p:txBody>
          <a:bodyPr/>
          <a:lstStyle/>
          <a:p>
            <a:r>
              <a:rPr lang="en-US" altLang="en-US" sz="3600" b="1" smtClean="0"/>
              <a:t>Key Concept</a:t>
            </a:r>
          </a:p>
        </p:txBody>
      </p:sp>
      <p:sp>
        <p:nvSpPr>
          <p:cNvPr id="9219" name="Content Placeholder 4"/>
          <p:cNvSpPr>
            <a:spLocks noGrp="1"/>
          </p:cNvSpPr>
          <p:nvPr>
            <p:ph idx="1"/>
          </p:nvPr>
        </p:nvSpPr>
        <p:spPr>
          <a:xfrm>
            <a:off x="457200" y="5432425"/>
            <a:ext cx="8229600" cy="693738"/>
          </a:xfrm>
        </p:spPr>
        <p:txBody>
          <a:bodyPr/>
          <a:lstStyle/>
          <a:p>
            <a:endParaRPr lang="en-US" altLang="en-US" smtClean="0"/>
          </a:p>
        </p:txBody>
      </p:sp>
      <p:pic>
        <p:nvPicPr>
          <p:cNvPr id="5" name="Picture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9382" y="888077"/>
            <a:ext cx="3785235" cy="34747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10340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24"/>
          <p:cNvSpPr>
            <a:spLocks noGrp="1"/>
          </p:cNvSpPr>
          <p:nvPr>
            <p:ph type="title"/>
          </p:nvPr>
        </p:nvSpPr>
        <p:spPr>
          <a:xfrm>
            <a:off x="457200" y="87313"/>
            <a:ext cx="8229600" cy="850900"/>
          </a:xfrm>
        </p:spPr>
        <p:txBody>
          <a:bodyPr/>
          <a:lstStyle/>
          <a:p>
            <a:r>
              <a:rPr lang="en-US" altLang="en-US" sz="3600" b="1" dirty="0" smtClean="0"/>
              <a:t>Example 1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Rectangle 783"/>
              <p:cNvSpPr>
                <a:spLocks noChangeArrowheads="1"/>
              </p:cNvSpPr>
              <p:nvPr/>
            </p:nvSpPr>
            <p:spPr bwMode="auto">
              <a:xfrm>
                <a:off x="318656" y="963036"/>
                <a:ext cx="5611090" cy="50885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r>
                  <a:rPr lang="en-US" sz="2400" b="1" dirty="0"/>
                  <a:t>Find the distance from point A to </a:t>
                </a:r>
                <a14:m>
                  <m:oMath xmlns:m="http://schemas.openxmlformats.org/officeDocument/2006/math">
                    <m:acc>
                      <m:accPr>
                        <m:chr m:val="⃡"/>
                        <m:ctrlPr>
                          <a:rPr lang="en-US" sz="2400" b="1" i="1"/>
                        </m:ctrlPr>
                      </m:accPr>
                      <m:e>
                        <m:r>
                          <a:rPr lang="en-US" sz="2400" b="1" i="1"/>
                          <m:t>𝑩𝑪</m:t>
                        </m:r>
                      </m:e>
                    </m:acc>
                  </m:oMath>
                </a14:m>
                <a:r>
                  <a:rPr lang="en-US" sz="2400" b="1" dirty="0"/>
                  <a:t>.</a:t>
                </a:r>
              </a:p>
            </p:txBody>
          </p:sp>
        </mc:Choice>
        <mc:Fallback>
          <p:sp>
            <p:nvSpPr>
              <p:cNvPr id="5" name="Rectangle 78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18656" y="963036"/>
                <a:ext cx="5611090" cy="508857"/>
              </a:xfrm>
              <a:prstGeom prst="rect">
                <a:avLst/>
              </a:prstGeom>
              <a:blipFill rotWithShape="1">
                <a:blip r:embed="rId2"/>
                <a:stretch>
                  <a:fillRect l="-1629" b="-27711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ectangle 784"/>
          <p:cNvSpPr>
            <a:spLocks noChangeArrowheads="1"/>
          </p:cNvSpPr>
          <p:nvPr/>
        </p:nvSpPr>
        <p:spPr bwMode="auto">
          <a:xfrm>
            <a:off x="318655" y="3730553"/>
            <a:ext cx="8229600" cy="7571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1712913" indent="-1368425">
              <a:lnSpc>
                <a:spcPct val="90000"/>
              </a:lnSpc>
              <a:spcBef>
                <a:spcPct val="20000"/>
              </a:spcBef>
              <a:buClr>
                <a:srgbClr val="FFFFFF"/>
              </a:buClr>
              <a:tabLst>
                <a:tab pos="1943100" algn="l"/>
              </a:tabLst>
              <a:defRPr/>
            </a:pPr>
            <a:r>
              <a:rPr lang="en-US" sz="2400" b="1" dirty="0">
                <a:solidFill>
                  <a:srgbClr val="FFFF00"/>
                </a:solidFill>
                <a:cs typeface="+mn-cs"/>
              </a:rPr>
              <a:t>Answer:</a:t>
            </a:r>
            <a:r>
              <a:rPr lang="en-US" sz="2400" b="1" dirty="0">
                <a:cs typeface="+mn-cs"/>
              </a:rPr>
              <a:t>	</a:t>
            </a:r>
            <a:r>
              <a:rPr lang="en-US" sz="2400" dirty="0" smtClean="0">
                <a:solidFill>
                  <a:schemeClr val="tx2">
                    <a:lumMod val="90000"/>
                  </a:schemeClr>
                </a:solidFill>
                <a:cs typeface="+mn-cs"/>
              </a:rPr>
              <a:t>Angles 2 (vertical), angle 6 (alternate interior) and angle 8 (vertical with 6)</a:t>
            </a:r>
            <a:r>
              <a:rPr lang="en-US" sz="2400" dirty="0" smtClean="0">
                <a:cs typeface="+mn-cs"/>
              </a:rPr>
              <a:t>.</a:t>
            </a:r>
            <a:endParaRPr lang="en-US" sz="2400" dirty="0">
              <a:cs typeface="+mn-cs"/>
            </a:endParaRPr>
          </a:p>
        </p:txBody>
      </p:sp>
      <p:pic>
        <p:nvPicPr>
          <p:cNvPr id="7" name="Picture 6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96941" y="963036"/>
            <a:ext cx="2331720" cy="2303780"/>
          </a:xfrm>
          <a:prstGeom prst="rect">
            <a:avLst/>
          </a:prstGeom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utoUpdateAnimBg="0" advAuto="0"/>
      <p:bldP spid="6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24"/>
          <p:cNvSpPr>
            <a:spLocks noGrp="1"/>
          </p:cNvSpPr>
          <p:nvPr>
            <p:ph type="title"/>
          </p:nvPr>
        </p:nvSpPr>
        <p:spPr>
          <a:xfrm>
            <a:off x="457200" y="87313"/>
            <a:ext cx="8229600" cy="850900"/>
          </a:xfrm>
        </p:spPr>
        <p:txBody>
          <a:bodyPr/>
          <a:lstStyle/>
          <a:p>
            <a:r>
              <a:rPr lang="en-US" altLang="en-US" sz="3600" b="1" dirty="0" smtClean="0"/>
              <a:t>Example 2</a:t>
            </a:r>
          </a:p>
        </p:txBody>
      </p:sp>
      <p:sp>
        <p:nvSpPr>
          <p:cNvPr id="5" name="Rectangle 783"/>
          <p:cNvSpPr>
            <a:spLocks noChangeArrowheads="1"/>
          </p:cNvSpPr>
          <p:nvPr/>
        </p:nvSpPr>
        <p:spPr bwMode="auto">
          <a:xfrm>
            <a:off x="318656" y="963036"/>
            <a:ext cx="5444836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sz="2400" b="1" dirty="0"/>
              <a:t>Prove the Perpendicular Transversal Theorem using the diagram and the Alternate Interior Angles Theorem (Theorem 3.2).</a:t>
            </a:r>
          </a:p>
        </p:txBody>
      </p:sp>
      <p:sp>
        <p:nvSpPr>
          <p:cNvPr id="6" name="Rectangle 784"/>
          <p:cNvSpPr>
            <a:spLocks noChangeArrowheads="1"/>
          </p:cNvSpPr>
          <p:nvPr/>
        </p:nvSpPr>
        <p:spPr bwMode="auto">
          <a:xfrm>
            <a:off x="318656" y="3064437"/>
            <a:ext cx="8229600" cy="4247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1712913" indent="-1368425">
              <a:lnSpc>
                <a:spcPct val="90000"/>
              </a:lnSpc>
              <a:spcBef>
                <a:spcPct val="20000"/>
              </a:spcBef>
              <a:buClr>
                <a:srgbClr val="FFFFFF"/>
              </a:buClr>
              <a:tabLst>
                <a:tab pos="1943100" algn="l"/>
              </a:tabLst>
              <a:defRPr/>
            </a:pPr>
            <a:r>
              <a:rPr lang="en-US" sz="2400" b="1" dirty="0">
                <a:solidFill>
                  <a:srgbClr val="FFFF00"/>
                </a:solidFill>
                <a:cs typeface="+mn-cs"/>
              </a:rPr>
              <a:t>Answer:</a:t>
            </a:r>
            <a:r>
              <a:rPr lang="en-US" sz="2400" b="1" dirty="0">
                <a:cs typeface="+mn-cs"/>
              </a:rPr>
              <a:t>	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6270018"/>
              </p:ext>
            </p:extLst>
          </p:nvPr>
        </p:nvGraphicFramePr>
        <p:xfrm>
          <a:off x="1205346" y="3692439"/>
          <a:ext cx="609600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66110"/>
                <a:gridCol w="362989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Statement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Reason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8" name="Picture 7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5216" y="1104121"/>
            <a:ext cx="1572260" cy="14077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7562211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utoUpdateAnimBg="0" advAuto="0"/>
      <p:bldP spid="6" grpId="0" build="p" autoUpdateAnimBg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9">
      <a:dk1>
        <a:srgbClr val="336699"/>
      </a:dk1>
      <a:lt1>
        <a:srgbClr val="FFFFFF"/>
      </a:lt1>
      <a:dk2>
        <a:srgbClr val="000000"/>
      </a:dk2>
      <a:lt2>
        <a:srgbClr val="E3EBF1"/>
      </a:lt2>
      <a:accent1>
        <a:srgbClr val="003399"/>
      </a:accent1>
      <a:accent2>
        <a:srgbClr val="468A4B"/>
      </a:accent2>
      <a:accent3>
        <a:srgbClr val="AAAAAA"/>
      </a:accent3>
      <a:accent4>
        <a:srgbClr val="DADADA"/>
      </a:accent4>
      <a:accent5>
        <a:srgbClr val="AAADCA"/>
      </a:accent5>
      <a:accent6>
        <a:srgbClr val="3F7D43"/>
      </a:accent6>
      <a:hlink>
        <a:srgbClr val="66CCFF"/>
      </a:hlink>
      <a:folHlink>
        <a:srgbClr val="F0E5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3208</TotalTime>
  <Words>263</Words>
  <Application>Microsoft Office PowerPoint</Application>
  <PresentationFormat>On-screen Show (4:3)</PresentationFormat>
  <Paragraphs>57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Default Design</vt:lpstr>
      <vt:lpstr>Lesson 3-4</vt:lpstr>
      <vt:lpstr>Lesson Outline</vt:lpstr>
      <vt:lpstr>Opening</vt:lpstr>
      <vt:lpstr>Objectives</vt:lpstr>
      <vt:lpstr>Vocabulary</vt:lpstr>
      <vt:lpstr>Key Concept</vt:lpstr>
      <vt:lpstr>Key Concept</vt:lpstr>
      <vt:lpstr>Example 1</vt:lpstr>
      <vt:lpstr>Example 2</vt:lpstr>
      <vt:lpstr>Example 3</vt:lpstr>
      <vt:lpstr>Summary &amp; Homework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Lesson 1 Contents</dc:title>
  <dc:creator>Chris Headlee</dc:creator>
  <cp:lastModifiedBy>Chris</cp:lastModifiedBy>
  <cp:revision>60</cp:revision>
  <dcterms:created xsi:type="dcterms:W3CDTF">2008-02-18T23:02:07Z</dcterms:created>
  <dcterms:modified xsi:type="dcterms:W3CDTF">2018-07-28T21:03:23Z</dcterms:modified>
</cp:coreProperties>
</file>