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3" r:id="rId2"/>
    <p:sldId id="281" r:id="rId3"/>
    <p:sldId id="297" r:id="rId4"/>
    <p:sldId id="370" r:id="rId5"/>
    <p:sldId id="282" r:id="rId6"/>
    <p:sldId id="298" r:id="rId7"/>
    <p:sldId id="371" r:id="rId8"/>
    <p:sldId id="346" r:id="rId9"/>
    <p:sldId id="373" r:id="rId10"/>
    <p:sldId id="348" r:id="rId11"/>
    <p:sldId id="29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FF"/>
    <a:srgbClr val="66FF99"/>
    <a:srgbClr val="FF99FF"/>
    <a:srgbClr val="6699FF"/>
    <a:srgbClr val="660066"/>
    <a:srgbClr val="0033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6CDD56-550B-49D9-B57D-EDCEBEF44130}" type="datetimeFigureOut">
              <a:rPr lang="en-US"/>
              <a:pPr>
                <a:defRPr/>
              </a:pPr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8C7E8C7-48E5-46BD-9B83-0E7B412BE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EC707-3E99-4251-92F0-2A63319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4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6ADEE-7BD6-4E6F-B47E-DC7539E3D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24769-9487-4C9A-A334-EA05E46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82F8C-647E-4597-85B5-FA1C9C793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9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80DA1-9762-4E3E-8B57-8D623DA2C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2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FCCA4-E275-4A2E-B13B-E07F1F765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2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6A3C1-D4A6-40CE-9A31-D45FF2C41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9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584B-2790-441F-BBE0-C718CACD8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9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EDBC3-3567-45E1-A6F3-307A62155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4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1CE79-399B-4550-8B70-A50C0084C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4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394FF-E900-4F65-94E9-29F69B342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5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92D1B31-00C5-4BA3-8D8D-384F3D165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2" r:id="rId1"/>
    <p:sldLayoutId id="2147483841" r:id="rId2"/>
    <p:sldLayoutId id="2147483833" r:id="rId3"/>
    <p:sldLayoutId id="2147483834" r:id="rId4"/>
    <p:sldLayoutId id="2147483835" r:id="rId5"/>
    <p:sldLayoutId id="2147483842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3-5</a:t>
            </a:r>
            <a:endParaRPr lang="en-US" altLang="en-US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39982"/>
          </a:xfrm>
        </p:spPr>
        <p:txBody>
          <a:bodyPr/>
          <a:lstStyle/>
          <a:p>
            <a:r>
              <a:rPr lang="en-US" b="1" dirty="0"/>
              <a:t>Equations of Parallel and Perpendicular </a:t>
            </a:r>
            <a:r>
              <a:rPr lang="en-US" b="1" dirty="0" smtClean="0"/>
              <a:t>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6030" y="910345"/>
            <a:ext cx="40005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The diagram shows the layout of walking paths in a town park.  Determine which lines, if any, must be parallel in the diagram.  Explain your reasoning.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86030" y="3959949"/>
            <a:ext cx="8229600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</a:t>
            </a:r>
            <a:r>
              <a:rPr lang="en-US" sz="2400" b="1" dirty="0" smtClean="0">
                <a:solidFill>
                  <a:srgbClr val="FFFF00"/>
                </a:solidFill>
                <a:cs typeface="+mn-cs"/>
              </a:rPr>
              <a:t>:  lines a and b must be parallel because they are perpendicular to the same line.  The other lines you can’t say for sure, but then don’t “look” parallel</a:t>
            </a:r>
            <a:r>
              <a:rPr lang="en-US" sz="2400" b="1" dirty="0">
                <a:solidFill>
                  <a:srgbClr val="00539D"/>
                </a:solidFill>
                <a:cs typeface="+mn-cs"/>
              </a:rPr>
              <a:t>	</a:t>
            </a:r>
            <a:endParaRPr lang="en-US" sz="2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984" y="1041963"/>
            <a:ext cx="1636395" cy="160909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  <p:bldP spid="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266825"/>
            <a:ext cx="8542338" cy="52085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A conditional statement is usually in the form of an If …, then …; in symbols P </a:t>
            </a:r>
            <a:r>
              <a:rPr lang="en-US" altLang="en-US" sz="2400" b="1" dirty="0" smtClean="0">
                <a:sym typeface="Wingdings" panose="05000000000000000000" pitchFamily="2" charset="2"/>
              </a:rPr>
              <a:t> Q</a:t>
            </a:r>
            <a:endParaRPr lang="en-US" altLang="en-US" sz="2400" b="1" dirty="0" smtClean="0"/>
          </a:p>
          <a:p>
            <a:pPr lvl="2" eaLnBrk="1" hangingPunct="1"/>
            <a:r>
              <a:rPr lang="en-US" altLang="en-US" sz="2000" b="1" dirty="0" smtClean="0">
                <a:solidFill>
                  <a:srgbClr val="66FFFF"/>
                </a:solidFill>
              </a:rPr>
              <a:t>Hypothesis follows If </a:t>
            </a:r>
          </a:p>
          <a:p>
            <a:pPr lvl="2" eaLnBrk="1" hangingPunct="1"/>
            <a:r>
              <a:rPr lang="en-US" altLang="en-US" sz="2000" b="1" dirty="0" smtClean="0">
                <a:solidFill>
                  <a:srgbClr val="66FFFF"/>
                </a:solidFill>
              </a:rPr>
              <a:t>Conclusion follows then</a:t>
            </a:r>
            <a:r>
              <a:rPr lang="en-US" altLang="en-US" sz="1600" b="1" dirty="0" smtClean="0">
                <a:solidFill>
                  <a:srgbClr val="66FFFF"/>
                </a:solidFill>
              </a:rPr>
              <a:t/>
            </a:r>
            <a:br>
              <a:rPr lang="en-US" altLang="en-US" sz="1600" b="1" dirty="0" smtClean="0">
                <a:solidFill>
                  <a:srgbClr val="66FFFF"/>
                </a:solidFill>
              </a:rPr>
            </a:br>
            <a:endParaRPr lang="en-US" altLang="en-US" sz="800" b="1" dirty="0" smtClean="0">
              <a:solidFill>
                <a:srgbClr val="66FFFF"/>
              </a:solidFill>
            </a:endParaRPr>
          </a:p>
          <a:p>
            <a:pPr lvl="1" eaLnBrk="1" hangingPunct="1"/>
            <a:r>
              <a:rPr lang="en-US" altLang="en-US" sz="2400" b="1" dirty="0" smtClean="0"/>
              <a:t>Converse: change order (or flip); in symbols </a:t>
            </a:r>
            <a:r>
              <a:rPr lang="en-US" altLang="en-US" sz="2400" b="1" dirty="0" smtClean="0">
                <a:solidFill>
                  <a:srgbClr val="92D050"/>
                </a:solidFill>
              </a:rPr>
              <a:t>Q </a:t>
            </a:r>
            <a:r>
              <a:rPr lang="en-US" altLang="en-US" sz="2400" b="1" dirty="0" smtClean="0">
                <a:solidFill>
                  <a:srgbClr val="92D050"/>
                </a:solidFill>
                <a:sym typeface="Wingdings" panose="05000000000000000000" pitchFamily="2" charset="2"/>
              </a:rPr>
              <a:t> P</a:t>
            </a:r>
            <a:endParaRPr lang="en-US" altLang="en-US" sz="2400" b="1" dirty="0" smtClean="0">
              <a:solidFill>
                <a:srgbClr val="92D050"/>
              </a:solidFill>
            </a:endParaRPr>
          </a:p>
          <a:p>
            <a:pPr lvl="1" eaLnBrk="1" hangingPunct="1"/>
            <a:r>
              <a:rPr lang="en-US" altLang="en-US" sz="2400" b="1" dirty="0" smtClean="0"/>
              <a:t>Inverse: insert nots (negate); in symbols </a:t>
            </a:r>
            <a:r>
              <a:rPr lang="en-US" altLang="en-US" sz="2400" b="1" dirty="0" smtClean="0">
                <a:solidFill>
                  <a:srgbClr val="92D050"/>
                </a:solidFill>
              </a:rPr>
              <a:t>~P </a:t>
            </a:r>
            <a:r>
              <a:rPr lang="en-US" altLang="en-US" sz="2400" b="1" dirty="0" smtClean="0">
                <a:solidFill>
                  <a:srgbClr val="92D050"/>
                </a:solidFill>
                <a:sym typeface="Wingdings" panose="05000000000000000000" pitchFamily="2" charset="2"/>
              </a:rPr>
              <a:t> ~Q</a:t>
            </a:r>
            <a:endParaRPr lang="en-US" altLang="en-US" sz="2400" b="1" dirty="0" smtClean="0">
              <a:solidFill>
                <a:srgbClr val="92D050"/>
              </a:solidFill>
            </a:endParaRPr>
          </a:p>
          <a:p>
            <a:pPr lvl="1" eaLnBrk="1" hangingPunct="1"/>
            <a:r>
              <a:rPr lang="en-US" altLang="en-US" sz="2400" b="1" dirty="0" smtClean="0"/>
              <a:t>Contrapositive: change order, nots (both); in symbols </a:t>
            </a:r>
            <a:r>
              <a:rPr lang="en-US" altLang="en-US" sz="2400" b="1" dirty="0" smtClean="0">
                <a:solidFill>
                  <a:srgbClr val="92D050"/>
                </a:solidFill>
              </a:rPr>
              <a:t>~Q </a:t>
            </a:r>
            <a:r>
              <a:rPr lang="en-US" altLang="en-US" sz="2400" b="1" dirty="0" smtClean="0">
                <a:solidFill>
                  <a:srgbClr val="92D050"/>
                </a:solidFill>
                <a:sym typeface="Wingdings" panose="05000000000000000000" pitchFamily="2" charset="2"/>
              </a:rPr>
              <a:t> ~P</a:t>
            </a:r>
            <a:endParaRPr lang="en-US" altLang="en-US" sz="2400" b="1" dirty="0" smtClean="0">
              <a:solidFill>
                <a:srgbClr val="92D050"/>
              </a:solidFill>
            </a:endParaRP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Conditional Worksheet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Key Concept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 A _____________________ has six sides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If two lines form a _________________ angle, they are perpendicular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Two angles that form a right angle are ___________________________ angles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A ___________________ angle has measure of 180°.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47455" y="12192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hexagon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4910" y="211974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right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7583" y="3768436"/>
            <a:ext cx="2512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complementary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3756" y="4585855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straight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slope to partition directed line </a:t>
            </a:r>
            <a:r>
              <a:rPr lang="en-US" sz="2800" b="1" dirty="0" smtClean="0"/>
              <a:t>segments</a:t>
            </a:r>
          </a:p>
          <a:p>
            <a:endParaRPr lang="en-US" sz="2800" b="1" dirty="0"/>
          </a:p>
          <a:p>
            <a:r>
              <a:rPr lang="en-US" sz="2800" b="1" dirty="0" smtClean="0"/>
              <a:t>Identify </a:t>
            </a:r>
            <a:r>
              <a:rPr lang="en-US" sz="2800" b="1" dirty="0"/>
              <a:t>parallel and perpendicular </a:t>
            </a:r>
            <a:r>
              <a:rPr lang="en-US" sz="2800" b="1" dirty="0" smtClean="0"/>
              <a:t>lines</a:t>
            </a:r>
          </a:p>
          <a:p>
            <a:endParaRPr lang="en-US" sz="2800" b="1" dirty="0"/>
          </a:p>
          <a:p>
            <a:r>
              <a:rPr lang="en-US" sz="2800" b="1" dirty="0" smtClean="0"/>
              <a:t>Write </a:t>
            </a:r>
            <a:r>
              <a:rPr lang="en-US" sz="2800" b="1" dirty="0"/>
              <a:t>equations of parallel and perpendicular </a:t>
            </a:r>
            <a:r>
              <a:rPr lang="en-US" sz="2800" b="1" dirty="0" smtClean="0"/>
              <a:t>lines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slope to find the distance from a point to a line</a:t>
            </a:r>
          </a:p>
        </p:txBody>
      </p:sp>
    </p:spTree>
    <p:extLst>
      <p:ext uri="{BB962C8B-B14F-4D97-AF65-F5344CB8AC3E}">
        <p14:creationId xmlns:p14="http://schemas.microsoft.com/office/powerpoint/2010/main" val="43433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957263"/>
            <a:ext cx="8686800" cy="5634037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Slope intercept form </a:t>
            </a:r>
            <a:r>
              <a:rPr lang="en-US" sz="2400" b="1" dirty="0" smtClean="0"/>
              <a:t>– </a:t>
            </a:r>
            <a:r>
              <a:rPr lang="en-US" sz="2400" b="1" dirty="0"/>
              <a:t>the length of the perpendicular segment between the point and the </a:t>
            </a:r>
            <a:r>
              <a:rPr lang="en-US" sz="2400" b="1" dirty="0" smtClean="0"/>
              <a:t>line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rgbClr val="FFFF00"/>
                </a:solidFill>
              </a:rPr>
              <a:t>Point-slope form </a:t>
            </a:r>
            <a:r>
              <a:rPr lang="en-US" sz="2400" b="1" dirty="0" smtClean="0"/>
              <a:t>– </a:t>
            </a:r>
            <a:r>
              <a:rPr lang="en-US" sz="2400" b="1" dirty="0"/>
              <a:t>is something that is perpendicular to the segment and passes through the midpoint of the segment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432425"/>
            <a:ext cx="8229600" cy="693738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56" y="1221105"/>
            <a:ext cx="3693795" cy="1471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432425"/>
            <a:ext cx="8229600" cy="693738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382" y="888077"/>
            <a:ext cx="3785235" cy="3474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034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783"/>
              <p:cNvSpPr>
                <a:spLocks noChangeArrowheads="1"/>
              </p:cNvSpPr>
              <p:nvPr/>
            </p:nvSpPr>
            <p:spPr bwMode="auto">
              <a:xfrm>
                <a:off x="318656" y="963036"/>
                <a:ext cx="5611090" cy="508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Find the distance from point A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𝑩𝑪</m:t>
                        </m:r>
                      </m:e>
                    </m:acc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5" name="Rectangle 7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656" y="963036"/>
                <a:ext cx="5611090" cy="508857"/>
              </a:xfrm>
              <a:prstGeom prst="rect">
                <a:avLst/>
              </a:prstGeom>
              <a:blipFill rotWithShape="1">
                <a:blip r:embed="rId2"/>
                <a:stretch>
                  <a:fillRect l="-1629" b="-277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18655" y="3730553"/>
            <a:ext cx="82296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Angles 2 (vertical), angle 6 (alternate interior) and angle 8 (vertical with 6)</a:t>
            </a:r>
            <a:r>
              <a:rPr lang="en-US" sz="2400" dirty="0" smtClean="0">
                <a:cs typeface="+mn-cs"/>
              </a:rPr>
              <a:t>.</a:t>
            </a:r>
            <a:endParaRPr lang="en-US" sz="2400" dirty="0">
              <a:cs typeface="+mn-cs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41" y="963036"/>
            <a:ext cx="2331720" cy="230378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p:sp>
        <p:nvSpPr>
          <p:cNvPr id="5" name="Rectangle 783"/>
          <p:cNvSpPr>
            <a:spLocks noChangeArrowheads="1"/>
          </p:cNvSpPr>
          <p:nvPr/>
        </p:nvSpPr>
        <p:spPr bwMode="auto">
          <a:xfrm>
            <a:off x="318656" y="963036"/>
            <a:ext cx="54448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Prove the Perpendicular Transversal Theorem using the diagram and the Alternate Interior Angles Theorem (Theorem 3.2).</a:t>
            </a:r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18656" y="3064437"/>
            <a:ext cx="82296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270018"/>
              </p:ext>
            </p:extLst>
          </p:nvPr>
        </p:nvGraphicFramePr>
        <p:xfrm>
          <a:off x="1205346" y="3692439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110"/>
                <a:gridCol w="3629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216" y="1104121"/>
            <a:ext cx="1572260" cy="140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6221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3210</TotalTime>
  <Words>269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Lesson 3-5</vt:lpstr>
      <vt:lpstr>Lesson Outline</vt:lpstr>
      <vt:lpstr>Opening</vt:lpstr>
      <vt:lpstr>Objectives</vt:lpstr>
      <vt:lpstr>Vocabulary</vt:lpstr>
      <vt:lpstr>Key Concept</vt:lpstr>
      <vt:lpstr>Key Concept</vt:lpstr>
      <vt:lpstr>Example 1</vt:lpstr>
      <vt:lpstr>Example 2</vt:lpstr>
      <vt:lpstr>Example 3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61</cp:revision>
  <dcterms:created xsi:type="dcterms:W3CDTF">2008-02-18T23:02:07Z</dcterms:created>
  <dcterms:modified xsi:type="dcterms:W3CDTF">2018-07-28T21:07:05Z</dcterms:modified>
</cp:coreProperties>
</file>