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282" r:id="rId4"/>
    <p:sldId id="297" r:id="rId5"/>
    <p:sldId id="298" r:id="rId6"/>
    <p:sldId id="302" r:id="rId7"/>
    <p:sldId id="296" r:id="rId8"/>
    <p:sldId id="299" r:id="rId9"/>
    <p:sldId id="300" r:id="rId10"/>
    <p:sldId id="301" r:id="rId11"/>
    <p:sldId id="29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6699FF"/>
    <a:srgbClr val="FFFF00"/>
    <a:srgbClr val="66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D635B-A4D0-4842-B81B-559EF3F3B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23546-41FE-461A-B9C8-BDB0A34C8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1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5AB40-61E0-4449-AD25-D9A27BBDEF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69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4A8DE-1101-4550-81E9-51652E9D02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1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2F51D-4A8D-4E27-BD38-000803AD7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7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24118-84C9-4F1F-B77B-C143DC89F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67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BAE84-9DD3-47A9-B860-18EF1AFB6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5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742B0-241B-46DB-BB9B-4243527D7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11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4978A-35B7-4DCC-AE6E-54F287FFB3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12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B06AF-48E2-4836-AF01-44F5094E2C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3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48E9-4F7C-4736-A3E9-D4C76EB07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4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A4C7F-4017-4715-85EC-1D991FF7D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7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BB170B9-3C10-44F0-A0B2-566EB0CAC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Lesson 3-R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Chapter Review</a:t>
            </a:r>
            <a:endParaRPr lang="el-G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90488"/>
            <a:ext cx="8229600" cy="85725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Key Concepts</a:t>
            </a:r>
            <a:endParaRPr lang="en-US" altLang="en-US" sz="2800" b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5913" y="1298575"/>
            <a:ext cx="8499475" cy="4827588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The (shortest) distance between a line and a point not on the line is the length of the segment perpendicular to the line from the point</a:t>
            </a:r>
          </a:p>
          <a:p>
            <a:pPr eaLnBrk="1" hangingPunct="1">
              <a:lnSpc>
                <a:spcPct val="90000"/>
              </a:lnSpc>
            </a:pPr>
            <a:endParaRPr lang="en-US" altLang="en-US" sz="1600" b="1" smtClean="0"/>
          </a:p>
          <a:p>
            <a:pPr eaLnBrk="1" hangingPunct="1">
              <a:lnSpc>
                <a:spcPct val="90000"/>
              </a:lnSpc>
            </a:pPr>
            <a:endParaRPr lang="en-US" altLang="en-US" sz="1600" b="1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The distance between two parallel lines is the distance between one of the lines and any point on the other line</a:t>
            </a:r>
          </a:p>
          <a:p>
            <a:pPr eaLnBrk="1" hangingPunct="1">
              <a:lnSpc>
                <a:spcPct val="90000"/>
              </a:lnSpc>
            </a:pPr>
            <a:endParaRPr lang="en-US" altLang="en-US" sz="1600" b="1" smtClean="0"/>
          </a:p>
          <a:p>
            <a:pPr eaLnBrk="1" hangingPunct="1">
              <a:lnSpc>
                <a:spcPct val="90000"/>
              </a:lnSpc>
            </a:pPr>
            <a:endParaRPr lang="en-US" altLang="en-US" sz="1600" b="1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Theorem 3.9:  In a plane, if two lines are equidistant from a third line, then the two lines are parallel to each other.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85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8610" y="1184275"/>
            <a:ext cx="8378190" cy="4941888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b="1" dirty="0" smtClean="0"/>
              <a:t>Angle pairs congruent or supplementary</a:t>
            </a:r>
          </a:p>
          <a:p>
            <a:pPr lvl="1" eaLnBrk="1" hangingPunct="1"/>
            <a:r>
              <a:rPr lang="en-US" altLang="en-US" b="1" dirty="0" smtClean="0"/>
              <a:t>Remember the “A” vs “C</a:t>
            </a:r>
            <a:r>
              <a:rPr lang="en-US" altLang="en-US" b="1" smtClean="0"/>
              <a:t>” angles</a:t>
            </a:r>
            <a:endParaRPr lang="en-US" altLang="en-US" b="1" dirty="0" smtClean="0"/>
          </a:p>
          <a:p>
            <a:pPr lvl="1" eaLnBrk="1" hangingPunct="1"/>
            <a:r>
              <a:rPr lang="en-US" altLang="en-US" b="1" dirty="0" smtClean="0"/>
              <a:t>Slope is rise/run</a:t>
            </a:r>
          </a:p>
          <a:p>
            <a:pPr lvl="1" eaLnBrk="1" hangingPunct="1"/>
            <a:r>
              <a:rPr lang="en-US" altLang="en-US" b="1" dirty="0" smtClean="0"/>
              <a:t>Parallel slopes the same</a:t>
            </a:r>
          </a:p>
          <a:p>
            <a:pPr lvl="1" eaLnBrk="1" hangingPunct="1"/>
            <a:r>
              <a:rPr lang="en-US" altLang="en-US" b="1" dirty="0" smtClean="0"/>
              <a:t>Perpendicular slopes – flip and negate</a:t>
            </a:r>
            <a:endParaRPr lang="en-US" altLang="en-US" b="1" dirty="0" smtClean="0"/>
          </a:p>
          <a:p>
            <a:pPr lvl="1" eaLnBrk="1" hangingPunct="1"/>
            <a:endParaRPr lang="en-US" altLang="en-US" b="1" dirty="0" smtClean="0"/>
          </a:p>
          <a:p>
            <a:pPr eaLnBrk="1" hangingPunct="1"/>
            <a:r>
              <a:rPr lang="en-US" altLang="en-US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b="1" dirty="0" smtClean="0"/>
              <a:t>   </a:t>
            </a:r>
          </a:p>
          <a:p>
            <a:pPr lvl="1" eaLnBrk="1" hangingPunct="1"/>
            <a:r>
              <a:rPr lang="en-US" altLang="en-US" b="1" dirty="0" smtClean="0"/>
              <a:t>study for the chapter </a:t>
            </a:r>
            <a:r>
              <a:rPr lang="en-US" altLang="en-US" b="1" dirty="0" smtClean="0"/>
              <a:t>quiz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5248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149350"/>
            <a:ext cx="8521700" cy="5053013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Know chapter objectives</a:t>
            </a:r>
            <a:endParaRPr lang="el-GR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8575"/>
            <a:ext cx="8229600" cy="4827588"/>
          </a:xfrm>
        </p:spPr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FFFF00"/>
                </a:solidFill>
              </a:rPr>
              <a:t>No new vocabulary</a:t>
            </a:r>
            <a:endParaRPr lang="en-US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8275" y="619125"/>
            <a:ext cx="4389438" cy="131445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Angles formed </a:t>
            </a:r>
            <a:br>
              <a:rPr lang="en-US" altLang="en-US" sz="3600" b="1" smtClean="0"/>
            </a:br>
            <a:r>
              <a:rPr lang="en-US" altLang="en-US" sz="3600" b="1" smtClean="0"/>
              <a:t>by Transversals</a:t>
            </a:r>
          </a:p>
        </p:txBody>
      </p:sp>
      <p:graphicFrame>
        <p:nvGraphicFramePr>
          <p:cNvPr id="93187" name="Group 3"/>
          <p:cNvGraphicFramePr>
            <a:graphicFrameLocks noGrp="1"/>
          </p:cNvGraphicFramePr>
          <p:nvPr>
            <p:ph type="tbl" idx="1"/>
          </p:nvPr>
        </p:nvGraphicFramePr>
        <p:xfrm>
          <a:off x="303213" y="3011488"/>
          <a:ext cx="8482012" cy="3383224"/>
        </p:xfrm>
        <a:graphic>
          <a:graphicData uri="http://schemas.openxmlformats.org/drawingml/2006/table">
            <a:tbl>
              <a:tblPr/>
              <a:tblGrid>
                <a:gridCol w="1689360"/>
                <a:gridCol w="4044690"/>
                <a:gridCol w="2747962"/>
              </a:tblGrid>
              <a:tr h="396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Definition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Examples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Exterior angles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Angles outside the two lines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1,  2,  7, and  8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Interior angles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Angles in-between the two lines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3 , 4,  5, and  6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Consecutive Interior angles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In-between lines on the same side of the transversal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3 and  5, 4 and  6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Alternate exterior angles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Outside the two lines on opposite sides of the transversal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1 and  8,   2 and  7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</a:b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Alternate interior angles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In-between the two lines on opposite sides of the transversal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3 and  6,   4 and  5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</a:b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Corresponding angles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Occupy similar positions in relation to transversal and lines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1 and  5,   2 and  6, 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3 and  7,   4 and  8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5157" name="Group 37"/>
          <p:cNvGrpSpPr>
            <a:grpSpLocks/>
          </p:cNvGrpSpPr>
          <p:nvPr/>
        </p:nvGrpSpPr>
        <p:grpSpPr bwMode="auto">
          <a:xfrm>
            <a:off x="5214938" y="271463"/>
            <a:ext cx="3530600" cy="2190750"/>
            <a:chOff x="1767" y="2794"/>
            <a:chExt cx="2224" cy="1380"/>
          </a:xfrm>
        </p:grpSpPr>
        <p:sp>
          <p:nvSpPr>
            <p:cNvPr id="5158" name="Line 38"/>
            <p:cNvSpPr>
              <a:spLocks noChangeShapeType="1"/>
            </p:cNvSpPr>
            <p:nvPr/>
          </p:nvSpPr>
          <p:spPr bwMode="auto">
            <a:xfrm>
              <a:off x="2155" y="2995"/>
              <a:ext cx="1836" cy="3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Line 39"/>
            <p:cNvSpPr>
              <a:spLocks noChangeShapeType="1"/>
            </p:cNvSpPr>
            <p:nvPr/>
          </p:nvSpPr>
          <p:spPr bwMode="auto">
            <a:xfrm>
              <a:off x="1992" y="3747"/>
              <a:ext cx="1977" cy="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Line 40"/>
            <p:cNvSpPr>
              <a:spLocks noChangeShapeType="1"/>
            </p:cNvSpPr>
            <p:nvPr/>
          </p:nvSpPr>
          <p:spPr bwMode="auto">
            <a:xfrm flipH="1">
              <a:off x="2419" y="2934"/>
              <a:ext cx="1288" cy="1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Text Box 41"/>
            <p:cNvSpPr txBox="1">
              <a:spLocks noChangeArrowheads="1"/>
            </p:cNvSpPr>
            <p:nvPr/>
          </p:nvSpPr>
          <p:spPr bwMode="auto">
            <a:xfrm>
              <a:off x="3703" y="2794"/>
              <a:ext cx="1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latin typeface="Monotype Corsiva" pitchFamily="66" charset="0"/>
                </a:rPr>
                <a:t>t</a:t>
              </a:r>
            </a:p>
          </p:txBody>
        </p:sp>
        <p:sp>
          <p:nvSpPr>
            <p:cNvPr id="5162" name="Text Box 42"/>
            <p:cNvSpPr txBox="1">
              <a:spLocks noChangeArrowheads="1"/>
            </p:cNvSpPr>
            <p:nvPr/>
          </p:nvSpPr>
          <p:spPr bwMode="auto">
            <a:xfrm>
              <a:off x="2004" y="2896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latin typeface="Monotype Corsiva" pitchFamily="66" charset="0"/>
                </a:rPr>
                <a:t>k</a:t>
              </a:r>
            </a:p>
          </p:txBody>
        </p:sp>
        <p:sp>
          <p:nvSpPr>
            <p:cNvPr id="5163" name="Text Box 43"/>
            <p:cNvSpPr txBox="1">
              <a:spLocks noChangeArrowheads="1"/>
            </p:cNvSpPr>
            <p:nvPr/>
          </p:nvSpPr>
          <p:spPr bwMode="auto">
            <a:xfrm>
              <a:off x="1767" y="3643"/>
              <a:ext cx="1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latin typeface="Monotype Corsiva" pitchFamily="66" charset="0"/>
                </a:rPr>
                <a:t>l</a:t>
              </a:r>
            </a:p>
          </p:txBody>
        </p:sp>
        <p:sp>
          <p:nvSpPr>
            <p:cNvPr id="5164" name="Text Box 44"/>
            <p:cNvSpPr txBox="1">
              <a:spLocks noChangeArrowheads="1"/>
            </p:cNvSpPr>
            <p:nvPr/>
          </p:nvSpPr>
          <p:spPr bwMode="auto">
            <a:xfrm>
              <a:off x="3299" y="3001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1</a:t>
              </a:r>
            </a:p>
          </p:txBody>
        </p:sp>
        <p:sp>
          <p:nvSpPr>
            <p:cNvPr id="5165" name="Text Box 45"/>
            <p:cNvSpPr txBox="1">
              <a:spLocks noChangeArrowheads="1"/>
            </p:cNvSpPr>
            <p:nvPr/>
          </p:nvSpPr>
          <p:spPr bwMode="auto">
            <a:xfrm>
              <a:off x="3551" y="3055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2</a:t>
              </a:r>
            </a:p>
          </p:txBody>
        </p:sp>
        <p:sp>
          <p:nvSpPr>
            <p:cNvPr id="5166" name="Text Box 46"/>
            <p:cNvSpPr txBox="1">
              <a:spLocks noChangeArrowheads="1"/>
            </p:cNvSpPr>
            <p:nvPr/>
          </p:nvSpPr>
          <p:spPr bwMode="auto">
            <a:xfrm>
              <a:off x="3091" y="3165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3</a:t>
              </a:r>
            </a:p>
          </p:txBody>
        </p:sp>
        <p:sp>
          <p:nvSpPr>
            <p:cNvPr id="5167" name="Text Box 47"/>
            <p:cNvSpPr txBox="1">
              <a:spLocks noChangeArrowheads="1"/>
            </p:cNvSpPr>
            <p:nvPr/>
          </p:nvSpPr>
          <p:spPr bwMode="auto">
            <a:xfrm>
              <a:off x="3356" y="3220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4</a:t>
              </a:r>
            </a:p>
          </p:txBody>
        </p:sp>
        <p:sp>
          <p:nvSpPr>
            <p:cNvPr id="5168" name="Text Box 48"/>
            <p:cNvSpPr txBox="1">
              <a:spLocks noChangeArrowheads="1"/>
            </p:cNvSpPr>
            <p:nvPr/>
          </p:nvSpPr>
          <p:spPr bwMode="auto">
            <a:xfrm>
              <a:off x="2701" y="3539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5</a:t>
              </a:r>
            </a:p>
          </p:txBody>
        </p:sp>
        <p:sp>
          <p:nvSpPr>
            <p:cNvPr id="5169" name="Text Box 49"/>
            <p:cNvSpPr txBox="1">
              <a:spLocks noChangeArrowheads="1"/>
            </p:cNvSpPr>
            <p:nvPr/>
          </p:nvSpPr>
          <p:spPr bwMode="auto">
            <a:xfrm>
              <a:off x="2972" y="3562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6</a:t>
              </a:r>
            </a:p>
          </p:txBody>
        </p:sp>
        <p:sp>
          <p:nvSpPr>
            <p:cNvPr id="5170" name="Text Box 50"/>
            <p:cNvSpPr txBox="1">
              <a:spLocks noChangeArrowheads="1"/>
            </p:cNvSpPr>
            <p:nvPr/>
          </p:nvSpPr>
          <p:spPr bwMode="auto">
            <a:xfrm>
              <a:off x="2533" y="3725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7</a:t>
              </a:r>
            </a:p>
          </p:txBody>
        </p:sp>
        <p:sp>
          <p:nvSpPr>
            <p:cNvPr id="5171" name="Text Box 51"/>
            <p:cNvSpPr txBox="1">
              <a:spLocks noChangeArrowheads="1"/>
            </p:cNvSpPr>
            <p:nvPr/>
          </p:nvSpPr>
          <p:spPr bwMode="auto">
            <a:xfrm>
              <a:off x="2790" y="3745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8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4788" y="519113"/>
            <a:ext cx="4389437" cy="12620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Parallel Lines and Transversals</a:t>
            </a:r>
          </a:p>
        </p:txBody>
      </p:sp>
      <p:graphicFrame>
        <p:nvGraphicFramePr>
          <p:cNvPr id="114691" name="Group 3"/>
          <p:cNvGraphicFramePr>
            <a:graphicFrameLocks noGrp="1"/>
          </p:cNvGraphicFramePr>
          <p:nvPr>
            <p:ph type="tbl" idx="1"/>
          </p:nvPr>
        </p:nvGraphicFramePr>
        <p:xfrm>
          <a:off x="190500" y="2524125"/>
          <a:ext cx="8720138" cy="4054476"/>
        </p:xfrm>
        <a:graphic>
          <a:graphicData uri="http://schemas.openxmlformats.org/drawingml/2006/table">
            <a:tbl>
              <a:tblPr/>
              <a:tblGrid>
                <a:gridCol w="2169798"/>
                <a:gridCol w="4382557"/>
                <a:gridCol w="2167783"/>
              </a:tblGrid>
              <a:tr h="9145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Postulate/ Theorem</a:t>
                      </a:r>
                    </a:p>
                  </a:txBody>
                  <a:tcPr marL="91432" marR="91432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                    Statement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If two parallel lines are cut by a transversal, </a:t>
                      </a: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Examples</a:t>
                      </a: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Corresponding Angles Post.</a:t>
                      </a:r>
                    </a:p>
                  </a:txBody>
                  <a:tcPr marL="91432" marR="91432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then each pair of corresponding angles is congruent</a:t>
                      </a: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1  5,  2  6, </a:t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</a:b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3  7,  4  8 </a:t>
                      </a: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Alternate Interior Angles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Thrm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then each pair of alternate interior angles is congruent</a:t>
                      </a: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3  6,  4  5</a:t>
                      </a: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Consecutive Interior Angles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Thrm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then each pair of consecutive interior angles is supplementary</a:t>
                      </a: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m3 + m5 = 180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°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, 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m4 + m6 = 180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°</a:t>
                      </a: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Alternate Exterior Angles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Thrm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then each pair of alternate exterior angles is congruent</a:t>
                      </a: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1  8,   2  7</a:t>
                      </a: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Perpendicular Transversal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Thrm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2" marR="91432"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a plane, if a line is perpendicular to 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one of two parallel lines, then it is perpendicular to the other. </a:t>
                      </a: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None illustrated</a:t>
                      </a:r>
                    </a:p>
                  </a:txBody>
                  <a:tcPr marL="91432" marR="91432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77" name="Line 33"/>
          <p:cNvSpPr>
            <a:spLocks noChangeShapeType="1"/>
          </p:cNvSpPr>
          <p:nvPr/>
        </p:nvSpPr>
        <p:spPr bwMode="auto">
          <a:xfrm flipV="1">
            <a:off x="5308600" y="796925"/>
            <a:ext cx="30178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5243513" y="1633538"/>
            <a:ext cx="3017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9" name="Line 35"/>
          <p:cNvSpPr>
            <a:spLocks noChangeShapeType="1"/>
          </p:cNvSpPr>
          <p:nvPr/>
        </p:nvSpPr>
        <p:spPr bwMode="auto">
          <a:xfrm flipH="1">
            <a:off x="5745163" y="342900"/>
            <a:ext cx="2044700" cy="1968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7783513" y="120650"/>
            <a:ext cx="257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i="1">
                <a:latin typeface="Monotype Corsiva" pitchFamily="66" charset="0"/>
              </a:rPr>
              <a:t>t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4935538" y="584200"/>
            <a:ext cx="284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i="1">
                <a:latin typeface="Monotype Corsiva" pitchFamily="66" charset="0"/>
              </a:rPr>
              <a:t>k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4945063" y="1468438"/>
            <a:ext cx="2397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i="1">
                <a:latin typeface="Monotype Corsiva" pitchFamily="66" charset="0"/>
              </a:rPr>
              <a:t>l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7142163" y="449263"/>
            <a:ext cx="284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Monotype Corsiva" pitchFamily="66" charset="0"/>
              </a:rPr>
              <a:t>1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7542213" y="468313"/>
            <a:ext cx="284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Monotype Corsiva" pitchFamily="66" charset="0"/>
              </a:rPr>
              <a:t>2</a:t>
            </a: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6778625" y="754063"/>
            <a:ext cx="284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Monotype Corsiva" pitchFamily="66" charset="0"/>
              </a:rPr>
              <a:t>3</a:t>
            </a: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7232650" y="752475"/>
            <a:ext cx="2841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Monotype Corsiva" pitchFamily="66" charset="0"/>
              </a:rPr>
              <a:t>4</a:t>
            </a: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6192838" y="1303338"/>
            <a:ext cx="284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Monotype Corsiva" pitchFamily="66" charset="0"/>
              </a:rPr>
              <a:t>5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6623050" y="1339850"/>
            <a:ext cx="2841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Monotype Corsiva" pitchFamily="66" charset="0"/>
              </a:rPr>
              <a:t>6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5926138" y="1598613"/>
            <a:ext cx="284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Monotype Corsiva" pitchFamily="66" charset="0"/>
              </a:rPr>
              <a:t>7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6334125" y="1630363"/>
            <a:ext cx="284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latin typeface="Monotype Corsiva" pitchFamily="66" charset="0"/>
              </a:rPr>
              <a:t>8</a:t>
            </a:r>
          </a:p>
        </p:txBody>
      </p:sp>
      <p:sp>
        <p:nvSpPr>
          <p:cNvPr id="18" name="Isosceles Triangle 17"/>
          <p:cNvSpPr>
            <a:spLocks noChangeAspect="1"/>
          </p:cNvSpPr>
          <p:nvPr/>
        </p:nvSpPr>
        <p:spPr>
          <a:xfrm rot="16200000">
            <a:off x="5713413" y="735012"/>
            <a:ext cx="158750" cy="136525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Isosceles Triangle 18"/>
          <p:cNvSpPr>
            <a:spLocks noChangeAspect="1"/>
          </p:cNvSpPr>
          <p:nvPr/>
        </p:nvSpPr>
        <p:spPr>
          <a:xfrm rot="16200000">
            <a:off x="5713413" y="1560512"/>
            <a:ext cx="158750" cy="136525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9600" cy="763587"/>
          </a:xfrm>
        </p:spPr>
        <p:txBody>
          <a:bodyPr/>
          <a:lstStyle/>
          <a:p>
            <a:r>
              <a:rPr lang="en-US" altLang="en-US" sz="3600" b="1" smtClean="0"/>
              <a:t>Solving Angle Problems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982663"/>
            <a:ext cx="8229600" cy="2043112"/>
          </a:xfrm>
        </p:spPr>
        <p:txBody>
          <a:bodyPr/>
          <a:lstStyle/>
          <a:p>
            <a:r>
              <a:rPr lang="en-US" altLang="en-US" sz="2800" b="1" smtClean="0"/>
              <a:t>95% of all angle problems are solved by one of two equations:</a:t>
            </a:r>
          </a:p>
          <a:p>
            <a:pPr lvl="1"/>
            <a:r>
              <a:rPr lang="en-US" altLang="en-US" sz="2400" b="1" smtClean="0">
                <a:solidFill>
                  <a:srgbClr val="FFFF00"/>
                </a:solidFill>
              </a:rPr>
              <a:t>Angle = Angle                      </a:t>
            </a:r>
            <a:r>
              <a:rPr lang="en-US" altLang="en-US" sz="2400" b="1" smtClean="0"/>
              <a:t>(angles are congruent)</a:t>
            </a:r>
          </a:p>
          <a:p>
            <a:pPr lvl="1"/>
            <a:r>
              <a:rPr lang="en-US" altLang="en-US" sz="2400" b="1" smtClean="0">
                <a:solidFill>
                  <a:srgbClr val="FFFF00"/>
                </a:solidFill>
              </a:rPr>
              <a:t>Angle + Angle = 180    </a:t>
            </a:r>
            <a:r>
              <a:rPr lang="en-US" altLang="en-US" sz="2400" b="1" smtClean="0"/>
              <a:t>(angles are supplementary)</a:t>
            </a:r>
          </a:p>
        </p:txBody>
      </p:sp>
      <p:sp>
        <p:nvSpPr>
          <p:cNvPr id="7172" name="TextBox 6"/>
          <p:cNvSpPr txBox="1">
            <a:spLocks noChangeArrowheads="1"/>
          </p:cNvSpPr>
          <p:nvPr/>
        </p:nvSpPr>
        <p:spPr bwMode="auto">
          <a:xfrm>
            <a:off x="485775" y="3679825"/>
            <a:ext cx="2189163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/>
              <a:t>Angle = Angle</a:t>
            </a:r>
          </a:p>
          <a:p>
            <a:pPr eaLnBrk="1" hangingPunct="1"/>
            <a:endParaRPr lang="en-US" altLang="en-US" sz="2000" b="1"/>
          </a:p>
          <a:p>
            <a:pPr eaLnBrk="1" hangingPunct="1"/>
            <a:r>
              <a:rPr lang="en-US" altLang="en-US" sz="2000" b="1"/>
              <a:t>    m</a:t>
            </a:r>
            <a:r>
              <a:rPr lang="en-US" altLang="en-US" sz="2000" b="1">
                <a:sym typeface="Symbol" pitchFamily="18" charset="2"/>
              </a:rPr>
              <a:t>1 = m4 </a:t>
            </a:r>
            <a:endParaRPr lang="en-US" altLang="en-US" sz="2000" b="1"/>
          </a:p>
          <a:p>
            <a:pPr eaLnBrk="1" hangingPunct="1"/>
            <a:r>
              <a:rPr lang="en-US" altLang="en-US" sz="2000" b="1"/>
              <a:t>3x + 10 = 4x – 30</a:t>
            </a:r>
          </a:p>
          <a:p>
            <a:pPr eaLnBrk="1" hangingPunct="1"/>
            <a:r>
              <a:rPr lang="en-US" altLang="en-US" sz="2000" b="1"/>
              <a:t>     +30  =       +30</a:t>
            </a:r>
          </a:p>
          <a:p>
            <a:pPr eaLnBrk="1" hangingPunct="1"/>
            <a:r>
              <a:rPr lang="en-US" altLang="en-US" sz="2000" b="1"/>
              <a:t>3x + 40 = 4x</a:t>
            </a:r>
          </a:p>
          <a:p>
            <a:pPr eaLnBrk="1" hangingPunct="1"/>
            <a:r>
              <a:rPr lang="en-US" altLang="en-US" sz="2000" b="1"/>
              <a:t>-3x        = -3x</a:t>
            </a:r>
          </a:p>
          <a:p>
            <a:pPr eaLnBrk="1" hangingPunct="1"/>
            <a:r>
              <a:rPr lang="en-US" altLang="en-US" sz="2000" b="1"/>
              <a:t>        40 = x</a:t>
            </a:r>
          </a:p>
        </p:txBody>
      </p:sp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5915025" y="3679825"/>
            <a:ext cx="305435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/>
              <a:t>  Angle + Angle = 180</a:t>
            </a:r>
          </a:p>
          <a:p>
            <a:pPr eaLnBrk="1" hangingPunct="1"/>
            <a:endParaRPr lang="en-US" altLang="en-US" sz="2000" b="1"/>
          </a:p>
          <a:p>
            <a:pPr eaLnBrk="1" hangingPunct="1"/>
            <a:r>
              <a:rPr lang="en-US" altLang="en-US" sz="2000" b="1"/>
              <a:t>      m</a:t>
            </a:r>
            <a:r>
              <a:rPr lang="en-US" altLang="en-US" sz="2000" b="1">
                <a:sym typeface="Symbol" pitchFamily="18" charset="2"/>
              </a:rPr>
              <a:t>1 + m2 = 180 </a:t>
            </a:r>
            <a:endParaRPr lang="en-US" altLang="en-US" sz="2000" b="1"/>
          </a:p>
          <a:p>
            <a:pPr eaLnBrk="1" hangingPunct="1"/>
            <a:r>
              <a:rPr lang="en-US" altLang="en-US" sz="2000" b="1"/>
              <a:t>4x – 30 + x + 10 = 180</a:t>
            </a:r>
          </a:p>
          <a:p>
            <a:pPr eaLnBrk="1" hangingPunct="1"/>
            <a:r>
              <a:rPr lang="en-US" altLang="en-US" sz="2000" b="1"/>
              <a:t>              5x – 20 = 180</a:t>
            </a:r>
          </a:p>
          <a:p>
            <a:pPr eaLnBrk="1" hangingPunct="1"/>
            <a:r>
              <a:rPr lang="en-US" altLang="en-US" sz="2000" b="1"/>
              <a:t>                   +20  = +20</a:t>
            </a:r>
          </a:p>
          <a:p>
            <a:pPr eaLnBrk="1" hangingPunct="1"/>
            <a:r>
              <a:rPr lang="en-US" altLang="en-US" sz="2000" b="1"/>
              <a:t>                      5x = 200</a:t>
            </a:r>
          </a:p>
          <a:p>
            <a:pPr eaLnBrk="1" hangingPunct="1"/>
            <a:r>
              <a:rPr lang="en-US" altLang="en-US" sz="2000" b="1"/>
              <a:t>                        x = 40</a:t>
            </a:r>
          </a:p>
        </p:txBody>
      </p:sp>
      <p:grpSp>
        <p:nvGrpSpPr>
          <p:cNvPr id="7174" name="Group 37"/>
          <p:cNvGrpSpPr>
            <a:grpSpLocks/>
          </p:cNvGrpSpPr>
          <p:nvPr/>
        </p:nvGrpSpPr>
        <p:grpSpPr bwMode="auto">
          <a:xfrm>
            <a:off x="2482850" y="2822575"/>
            <a:ext cx="3530600" cy="2190750"/>
            <a:chOff x="1767" y="2794"/>
            <a:chExt cx="2224" cy="1380"/>
          </a:xfrm>
        </p:grpSpPr>
        <p:sp>
          <p:nvSpPr>
            <p:cNvPr id="7175" name="Line 38"/>
            <p:cNvSpPr>
              <a:spLocks noChangeShapeType="1"/>
            </p:cNvSpPr>
            <p:nvPr/>
          </p:nvSpPr>
          <p:spPr bwMode="auto">
            <a:xfrm>
              <a:off x="2155" y="2995"/>
              <a:ext cx="1836" cy="3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Line 39"/>
            <p:cNvSpPr>
              <a:spLocks noChangeShapeType="1"/>
            </p:cNvSpPr>
            <p:nvPr/>
          </p:nvSpPr>
          <p:spPr bwMode="auto">
            <a:xfrm>
              <a:off x="1992" y="3747"/>
              <a:ext cx="1977" cy="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Line 40"/>
            <p:cNvSpPr>
              <a:spLocks noChangeShapeType="1"/>
            </p:cNvSpPr>
            <p:nvPr/>
          </p:nvSpPr>
          <p:spPr bwMode="auto">
            <a:xfrm flipH="1">
              <a:off x="2419" y="2934"/>
              <a:ext cx="1288" cy="1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Text Box 41"/>
            <p:cNvSpPr txBox="1">
              <a:spLocks noChangeArrowheads="1"/>
            </p:cNvSpPr>
            <p:nvPr/>
          </p:nvSpPr>
          <p:spPr bwMode="auto">
            <a:xfrm>
              <a:off x="3703" y="2794"/>
              <a:ext cx="1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latin typeface="Monotype Corsiva" pitchFamily="66" charset="0"/>
                </a:rPr>
                <a:t>t</a:t>
              </a:r>
            </a:p>
          </p:txBody>
        </p:sp>
        <p:sp>
          <p:nvSpPr>
            <p:cNvPr id="7179" name="Text Box 42"/>
            <p:cNvSpPr txBox="1">
              <a:spLocks noChangeArrowheads="1"/>
            </p:cNvSpPr>
            <p:nvPr/>
          </p:nvSpPr>
          <p:spPr bwMode="auto">
            <a:xfrm>
              <a:off x="2004" y="2896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latin typeface="Monotype Corsiva" pitchFamily="66" charset="0"/>
                </a:rPr>
                <a:t>k</a:t>
              </a:r>
            </a:p>
          </p:txBody>
        </p:sp>
        <p:sp>
          <p:nvSpPr>
            <p:cNvPr id="7180" name="Text Box 43"/>
            <p:cNvSpPr txBox="1">
              <a:spLocks noChangeArrowheads="1"/>
            </p:cNvSpPr>
            <p:nvPr/>
          </p:nvSpPr>
          <p:spPr bwMode="auto">
            <a:xfrm>
              <a:off x="1767" y="3643"/>
              <a:ext cx="1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latin typeface="Monotype Corsiva" pitchFamily="66" charset="0"/>
                </a:rPr>
                <a:t>l</a:t>
              </a:r>
            </a:p>
          </p:txBody>
        </p:sp>
        <p:sp>
          <p:nvSpPr>
            <p:cNvPr id="7181" name="Text Box 44"/>
            <p:cNvSpPr txBox="1">
              <a:spLocks noChangeArrowheads="1"/>
            </p:cNvSpPr>
            <p:nvPr/>
          </p:nvSpPr>
          <p:spPr bwMode="auto">
            <a:xfrm>
              <a:off x="3299" y="3001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1</a:t>
              </a:r>
            </a:p>
          </p:txBody>
        </p:sp>
        <p:sp>
          <p:nvSpPr>
            <p:cNvPr id="7182" name="Text Box 45"/>
            <p:cNvSpPr txBox="1">
              <a:spLocks noChangeArrowheads="1"/>
            </p:cNvSpPr>
            <p:nvPr/>
          </p:nvSpPr>
          <p:spPr bwMode="auto">
            <a:xfrm>
              <a:off x="3551" y="3055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2</a:t>
              </a:r>
            </a:p>
          </p:txBody>
        </p:sp>
        <p:sp>
          <p:nvSpPr>
            <p:cNvPr id="7183" name="Text Box 46"/>
            <p:cNvSpPr txBox="1">
              <a:spLocks noChangeArrowheads="1"/>
            </p:cNvSpPr>
            <p:nvPr/>
          </p:nvSpPr>
          <p:spPr bwMode="auto">
            <a:xfrm>
              <a:off x="3091" y="3165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3</a:t>
              </a:r>
            </a:p>
          </p:txBody>
        </p:sp>
        <p:sp>
          <p:nvSpPr>
            <p:cNvPr id="7184" name="Text Box 47"/>
            <p:cNvSpPr txBox="1">
              <a:spLocks noChangeArrowheads="1"/>
            </p:cNvSpPr>
            <p:nvPr/>
          </p:nvSpPr>
          <p:spPr bwMode="auto">
            <a:xfrm>
              <a:off x="3356" y="3220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4</a:t>
              </a:r>
            </a:p>
          </p:txBody>
        </p:sp>
        <p:sp>
          <p:nvSpPr>
            <p:cNvPr id="7185" name="Text Box 48"/>
            <p:cNvSpPr txBox="1">
              <a:spLocks noChangeArrowheads="1"/>
            </p:cNvSpPr>
            <p:nvPr/>
          </p:nvSpPr>
          <p:spPr bwMode="auto">
            <a:xfrm>
              <a:off x="2701" y="3539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5</a:t>
              </a:r>
            </a:p>
          </p:txBody>
        </p:sp>
        <p:sp>
          <p:nvSpPr>
            <p:cNvPr id="7186" name="Text Box 49"/>
            <p:cNvSpPr txBox="1">
              <a:spLocks noChangeArrowheads="1"/>
            </p:cNvSpPr>
            <p:nvPr/>
          </p:nvSpPr>
          <p:spPr bwMode="auto">
            <a:xfrm>
              <a:off x="2972" y="3562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6</a:t>
              </a:r>
            </a:p>
          </p:txBody>
        </p:sp>
        <p:sp>
          <p:nvSpPr>
            <p:cNvPr id="7187" name="Text Box 50"/>
            <p:cNvSpPr txBox="1">
              <a:spLocks noChangeArrowheads="1"/>
            </p:cNvSpPr>
            <p:nvPr/>
          </p:nvSpPr>
          <p:spPr bwMode="auto">
            <a:xfrm>
              <a:off x="2533" y="3725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7</a:t>
              </a:r>
            </a:p>
          </p:txBody>
        </p:sp>
        <p:sp>
          <p:nvSpPr>
            <p:cNvPr id="7188" name="Text Box 51"/>
            <p:cNvSpPr txBox="1">
              <a:spLocks noChangeArrowheads="1"/>
            </p:cNvSpPr>
            <p:nvPr/>
          </p:nvSpPr>
          <p:spPr bwMode="auto">
            <a:xfrm>
              <a:off x="2790" y="3745"/>
              <a:ext cx="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8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57237"/>
          </a:xfrm>
        </p:spPr>
        <p:txBody>
          <a:bodyPr/>
          <a:lstStyle/>
          <a:p>
            <a:r>
              <a:rPr lang="en-US" altLang="en-US" sz="3600" b="1" smtClean="0"/>
              <a:t>Review of Slopes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5" y="938213"/>
            <a:ext cx="6107113" cy="3411537"/>
          </a:xfrm>
        </p:spPr>
        <p:txBody>
          <a:bodyPr/>
          <a:lstStyle/>
          <a:p>
            <a:pPr marL="234950" indent="-234950">
              <a:defRPr/>
            </a:pPr>
            <a:r>
              <a:rPr lang="en-US" sz="2400" b="1" dirty="0" smtClean="0"/>
              <a:t>Slope, m,  is a rate of change (</a:t>
            </a:r>
            <a:r>
              <a:rPr lang="en-US" sz="2400" b="1" dirty="0" smtClean="0">
                <a:cs typeface="Times New Roman"/>
              </a:rPr>
              <a:t>∆y / ∆x) between two points (x</a:t>
            </a:r>
            <a:r>
              <a:rPr lang="en-US" sz="2400" b="1" kern="1200" baseline="-25000" dirty="0" smtClean="0"/>
              <a:t>1</a:t>
            </a:r>
            <a:r>
              <a:rPr lang="en-US" sz="2400" b="1" dirty="0" smtClean="0">
                <a:cs typeface="Times New Roman"/>
              </a:rPr>
              <a:t>, y</a:t>
            </a:r>
            <a:r>
              <a:rPr lang="en-US" sz="2400" b="1" kern="1200" baseline="-25000" dirty="0" smtClean="0"/>
              <a:t>1</a:t>
            </a:r>
            <a:r>
              <a:rPr lang="en-US" sz="2400" b="1" dirty="0" smtClean="0">
                <a:cs typeface="Times New Roman"/>
              </a:rPr>
              <a:t>) and (x</a:t>
            </a:r>
            <a:r>
              <a:rPr lang="en-US" sz="2400" b="1" kern="1200" baseline="-25000" dirty="0" smtClean="0"/>
              <a:t>2</a:t>
            </a:r>
            <a:r>
              <a:rPr lang="en-US" sz="2400" b="1" dirty="0" smtClean="0">
                <a:cs typeface="Times New Roman"/>
              </a:rPr>
              <a:t>, y</a:t>
            </a:r>
            <a:r>
              <a:rPr lang="en-US" sz="2400" b="1" kern="1200" baseline="-25000" dirty="0" smtClean="0"/>
              <a:t>2</a:t>
            </a:r>
            <a:r>
              <a:rPr lang="en-US" sz="2400" b="1" dirty="0" smtClean="0">
                <a:cs typeface="Times New Roman"/>
              </a:rPr>
              <a:t>)</a:t>
            </a:r>
            <a:endParaRPr lang="en-US" sz="2400" b="1" dirty="0" smtClean="0"/>
          </a:p>
          <a:p>
            <a:pPr marL="234950" indent="-234950">
              <a:defRPr/>
            </a:pPr>
            <a:endParaRPr lang="en-US" sz="2400" b="1" dirty="0" smtClean="0"/>
          </a:p>
          <a:p>
            <a:pPr marL="234950" indent="-234950">
              <a:defRPr/>
            </a:pPr>
            <a:endParaRPr lang="en-US" sz="2400" b="1" dirty="0" smtClean="0"/>
          </a:p>
          <a:p>
            <a:pPr marL="234950" indent="-234950">
              <a:defRPr/>
            </a:pPr>
            <a:endParaRPr lang="en-US" sz="2400" b="1" dirty="0" smtClean="0"/>
          </a:p>
          <a:p>
            <a:pPr marL="234950" indent="-234950">
              <a:defRPr/>
            </a:pPr>
            <a:endParaRPr lang="en-US" sz="2400" b="1" dirty="0" smtClean="0"/>
          </a:p>
          <a:p>
            <a:pPr marL="234950" indent="-234950">
              <a:defRPr/>
            </a:pPr>
            <a:endParaRPr lang="en-US" sz="2400" b="1" dirty="0" smtClean="0"/>
          </a:p>
          <a:p>
            <a:pPr marL="234950" indent="-234950">
              <a:defRPr/>
            </a:pPr>
            <a:endParaRPr lang="en-US" sz="2400" b="1" dirty="0" smtClean="0"/>
          </a:p>
        </p:txBody>
      </p:sp>
      <p:grpSp>
        <p:nvGrpSpPr>
          <p:cNvPr id="8196" name="Group 147"/>
          <p:cNvGrpSpPr>
            <a:grpSpLocks noChangeAspect="1"/>
          </p:cNvGrpSpPr>
          <p:nvPr/>
        </p:nvGrpSpPr>
        <p:grpSpPr bwMode="auto">
          <a:xfrm>
            <a:off x="4811713" y="1731963"/>
            <a:ext cx="2951162" cy="2990850"/>
            <a:chOff x="428" y="1465"/>
            <a:chExt cx="1553" cy="1574"/>
          </a:xfrm>
        </p:grpSpPr>
        <p:grpSp>
          <p:nvGrpSpPr>
            <p:cNvPr id="8202" name="Group 148"/>
            <p:cNvGrpSpPr>
              <a:grpSpLocks/>
            </p:cNvGrpSpPr>
            <p:nvPr/>
          </p:nvGrpSpPr>
          <p:grpSpPr bwMode="auto">
            <a:xfrm>
              <a:off x="432" y="1533"/>
              <a:ext cx="1485" cy="1506"/>
              <a:chOff x="2016" y="1521"/>
              <a:chExt cx="1383" cy="1506"/>
            </a:xfrm>
          </p:grpSpPr>
          <p:sp>
            <p:nvSpPr>
              <p:cNvPr id="8229" name="Line 149"/>
              <p:cNvSpPr>
                <a:spLocks noChangeShapeType="1"/>
              </p:cNvSpPr>
              <p:nvPr/>
            </p:nvSpPr>
            <p:spPr bwMode="auto">
              <a:xfrm rot="-5400000">
                <a:off x="2708" y="225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0" name="Line 150"/>
              <p:cNvSpPr>
                <a:spLocks noChangeShapeType="1"/>
              </p:cNvSpPr>
              <p:nvPr/>
            </p:nvSpPr>
            <p:spPr bwMode="auto">
              <a:xfrm rot="-5400000">
                <a:off x="2708" y="195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1" name="Line 151"/>
              <p:cNvSpPr>
                <a:spLocks noChangeShapeType="1"/>
              </p:cNvSpPr>
              <p:nvPr/>
            </p:nvSpPr>
            <p:spPr bwMode="auto">
              <a:xfrm rot="-5400000">
                <a:off x="2708" y="165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2" name="Line 152"/>
              <p:cNvSpPr>
                <a:spLocks noChangeShapeType="1"/>
              </p:cNvSpPr>
              <p:nvPr/>
            </p:nvSpPr>
            <p:spPr bwMode="auto">
              <a:xfrm rot="-5400000">
                <a:off x="2708" y="135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3" name="Line 153"/>
              <p:cNvSpPr>
                <a:spLocks noChangeShapeType="1"/>
              </p:cNvSpPr>
              <p:nvPr/>
            </p:nvSpPr>
            <p:spPr bwMode="auto">
              <a:xfrm rot="-5400000">
                <a:off x="2708" y="105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4" name="Line 154"/>
              <p:cNvSpPr>
                <a:spLocks noChangeShapeType="1"/>
              </p:cNvSpPr>
              <p:nvPr/>
            </p:nvSpPr>
            <p:spPr bwMode="auto">
              <a:xfrm rot="-5400000">
                <a:off x="2708" y="82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5" name="Line 155"/>
              <p:cNvSpPr>
                <a:spLocks noChangeShapeType="1"/>
              </p:cNvSpPr>
              <p:nvPr/>
            </p:nvSpPr>
            <p:spPr bwMode="auto">
              <a:xfrm rot="-5400000">
                <a:off x="2708" y="210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6" name="Line 156"/>
              <p:cNvSpPr>
                <a:spLocks noChangeShapeType="1"/>
              </p:cNvSpPr>
              <p:nvPr/>
            </p:nvSpPr>
            <p:spPr bwMode="auto">
              <a:xfrm rot="-5400000">
                <a:off x="2708" y="180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7" name="Line 157"/>
              <p:cNvSpPr>
                <a:spLocks noChangeShapeType="1"/>
              </p:cNvSpPr>
              <p:nvPr/>
            </p:nvSpPr>
            <p:spPr bwMode="auto">
              <a:xfrm rot="-5400000">
                <a:off x="2708" y="150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8" name="Line 158"/>
              <p:cNvSpPr>
                <a:spLocks noChangeShapeType="1"/>
              </p:cNvSpPr>
              <p:nvPr/>
            </p:nvSpPr>
            <p:spPr bwMode="auto">
              <a:xfrm rot="-5400000">
                <a:off x="2708" y="120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9" name="Line 159"/>
              <p:cNvSpPr>
                <a:spLocks noChangeShapeType="1"/>
              </p:cNvSpPr>
              <p:nvPr/>
            </p:nvSpPr>
            <p:spPr bwMode="auto">
              <a:xfrm rot="-5400000">
                <a:off x="2708" y="90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0" name="Line 160"/>
              <p:cNvSpPr>
                <a:spLocks noChangeShapeType="1"/>
              </p:cNvSpPr>
              <p:nvPr/>
            </p:nvSpPr>
            <p:spPr bwMode="auto">
              <a:xfrm rot="-5400000">
                <a:off x="2708" y="203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1" name="Line 161"/>
              <p:cNvSpPr>
                <a:spLocks noChangeShapeType="1"/>
              </p:cNvSpPr>
              <p:nvPr/>
            </p:nvSpPr>
            <p:spPr bwMode="auto">
              <a:xfrm rot="-5400000">
                <a:off x="2708" y="173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2" name="Line 162"/>
              <p:cNvSpPr>
                <a:spLocks noChangeShapeType="1"/>
              </p:cNvSpPr>
              <p:nvPr/>
            </p:nvSpPr>
            <p:spPr bwMode="auto">
              <a:xfrm rot="-5400000">
                <a:off x="2708" y="143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3" name="Line 163"/>
              <p:cNvSpPr>
                <a:spLocks noChangeShapeType="1"/>
              </p:cNvSpPr>
              <p:nvPr/>
            </p:nvSpPr>
            <p:spPr bwMode="auto">
              <a:xfrm rot="-5400000">
                <a:off x="2708" y="113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4" name="Line 164"/>
              <p:cNvSpPr>
                <a:spLocks noChangeShapeType="1"/>
              </p:cNvSpPr>
              <p:nvPr/>
            </p:nvSpPr>
            <p:spPr bwMode="auto">
              <a:xfrm rot="-5400000">
                <a:off x="2708" y="218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5" name="Line 165"/>
              <p:cNvSpPr>
                <a:spLocks noChangeShapeType="1"/>
              </p:cNvSpPr>
              <p:nvPr/>
            </p:nvSpPr>
            <p:spPr bwMode="auto">
              <a:xfrm rot="-5400000">
                <a:off x="2708" y="188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6" name="Line 166"/>
              <p:cNvSpPr>
                <a:spLocks noChangeShapeType="1"/>
              </p:cNvSpPr>
              <p:nvPr/>
            </p:nvSpPr>
            <p:spPr bwMode="auto">
              <a:xfrm rot="-5400000">
                <a:off x="2708" y="158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7" name="Line 167"/>
              <p:cNvSpPr>
                <a:spLocks noChangeShapeType="1"/>
              </p:cNvSpPr>
              <p:nvPr/>
            </p:nvSpPr>
            <p:spPr bwMode="auto">
              <a:xfrm rot="-5400000">
                <a:off x="2708" y="128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8" name="Line 168"/>
              <p:cNvSpPr>
                <a:spLocks noChangeShapeType="1"/>
              </p:cNvSpPr>
              <p:nvPr/>
            </p:nvSpPr>
            <p:spPr bwMode="auto">
              <a:xfrm rot="-5400000">
                <a:off x="2708" y="97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9" name="Line 169"/>
              <p:cNvSpPr>
                <a:spLocks noChangeShapeType="1"/>
              </p:cNvSpPr>
              <p:nvPr/>
            </p:nvSpPr>
            <p:spPr bwMode="auto">
              <a:xfrm rot="-5400000">
                <a:off x="2708" y="233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3" name="Line 170"/>
            <p:cNvSpPr>
              <a:spLocks noChangeShapeType="1"/>
            </p:cNvSpPr>
            <p:nvPr/>
          </p:nvSpPr>
          <p:spPr bwMode="auto">
            <a:xfrm flipV="1">
              <a:off x="1176" y="1526"/>
              <a:ext cx="1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Text Box 171"/>
            <p:cNvSpPr txBox="1">
              <a:spLocks noChangeArrowheads="1"/>
            </p:cNvSpPr>
            <p:nvPr/>
          </p:nvSpPr>
          <p:spPr bwMode="auto">
            <a:xfrm>
              <a:off x="1140" y="1465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8205" name="Text Box 172"/>
            <p:cNvSpPr txBox="1">
              <a:spLocks noChangeArrowheads="1"/>
            </p:cNvSpPr>
            <p:nvPr/>
          </p:nvSpPr>
          <p:spPr bwMode="auto">
            <a:xfrm>
              <a:off x="1801" y="2138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8206" name="Line 173"/>
            <p:cNvSpPr>
              <a:spLocks noChangeShapeType="1"/>
            </p:cNvSpPr>
            <p:nvPr/>
          </p:nvSpPr>
          <p:spPr bwMode="auto">
            <a:xfrm>
              <a:off x="428" y="2282"/>
              <a:ext cx="1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07" name="Group 174"/>
            <p:cNvGrpSpPr>
              <a:grpSpLocks/>
            </p:cNvGrpSpPr>
            <p:nvPr/>
          </p:nvGrpSpPr>
          <p:grpSpPr bwMode="auto">
            <a:xfrm>
              <a:off x="432" y="1530"/>
              <a:ext cx="1488" cy="1508"/>
              <a:chOff x="96" y="288"/>
              <a:chExt cx="1488" cy="1409"/>
            </a:xfrm>
          </p:grpSpPr>
          <p:sp>
            <p:nvSpPr>
              <p:cNvPr id="8208" name="Line 175"/>
              <p:cNvSpPr>
                <a:spLocks noChangeShapeType="1"/>
              </p:cNvSpPr>
              <p:nvPr/>
            </p:nvSpPr>
            <p:spPr bwMode="auto">
              <a:xfrm>
                <a:off x="158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Line 176"/>
              <p:cNvSpPr>
                <a:spLocks noChangeShapeType="1"/>
              </p:cNvSpPr>
              <p:nvPr/>
            </p:nvSpPr>
            <p:spPr bwMode="auto">
              <a:xfrm>
                <a:off x="17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0" name="Line 177"/>
              <p:cNvSpPr>
                <a:spLocks noChangeShapeType="1"/>
              </p:cNvSpPr>
              <p:nvPr/>
            </p:nvSpPr>
            <p:spPr bwMode="auto">
              <a:xfrm>
                <a:off x="1137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Line 178"/>
              <p:cNvSpPr>
                <a:spLocks noChangeShapeType="1"/>
              </p:cNvSpPr>
              <p:nvPr/>
            </p:nvSpPr>
            <p:spPr bwMode="auto">
              <a:xfrm>
                <a:off x="143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2" name="Line 179"/>
              <p:cNvSpPr>
                <a:spLocks noChangeShapeType="1"/>
              </p:cNvSpPr>
              <p:nvPr/>
            </p:nvSpPr>
            <p:spPr bwMode="auto">
              <a:xfrm>
                <a:off x="691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3" name="Line 180"/>
              <p:cNvSpPr>
                <a:spLocks noChangeShapeType="1"/>
              </p:cNvSpPr>
              <p:nvPr/>
            </p:nvSpPr>
            <p:spPr bwMode="auto">
              <a:xfrm>
                <a:off x="98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4" name="Line 181"/>
              <p:cNvSpPr>
                <a:spLocks noChangeShapeType="1"/>
              </p:cNvSpPr>
              <p:nvPr/>
            </p:nvSpPr>
            <p:spPr bwMode="auto">
              <a:xfrm>
                <a:off x="128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Line 182"/>
              <p:cNvSpPr>
                <a:spLocks noChangeShapeType="1"/>
              </p:cNvSpPr>
              <p:nvPr/>
            </p:nvSpPr>
            <p:spPr bwMode="auto">
              <a:xfrm>
                <a:off x="24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Line 183"/>
              <p:cNvSpPr>
                <a:spLocks noChangeShapeType="1"/>
              </p:cNvSpPr>
              <p:nvPr/>
            </p:nvSpPr>
            <p:spPr bwMode="auto">
              <a:xfrm>
                <a:off x="39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Line 184"/>
              <p:cNvSpPr>
                <a:spLocks noChangeShapeType="1"/>
              </p:cNvSpPr>
              <p:nvPr/>
            </p:nvSpPr>
            <p:spPr bwMode="auto">
              <a:xfrm>
                <a:off x="54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Line 185"/>
              <p:cNvSpPr>
                <a:spLocks noChangeShapeType="1"/>
              </p:cNvSpPr>
              <p:nvPr/>
            </p:nvSpPr>
            <p:spPr bwMode="auto">
              <a:xfrm>
                <a:off x="84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Line 186"/>
              <p:cNvSpPr>
                <a:spLocks noChangeShapeType="1"/>
              </p:cNvSpPr>
              <p:nvPr/>
            </p:nvSpPr>
            <p:spPr bwMode="auto">
              <a:xfrm>
                <a:off x="121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0" name="Line 187"/>
              <p:cNvSpPr>
                <a:spLocks noChangeShapeType="1"/>
              </p:cNvSpPr>
              <p:nvPr/>
            </p:nvSpPr>
            <p:spPr bwMode="auto">
              <a:xfrm>
                <a:off x="150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1" name="Line 188"/>
              <p:cNvSpPr>
                <a:spLocks noChangeShapeType="1"/>
              </p:cNvSpPr>
              <p:nvPr/>
            </p:nvSpPr>
            <p:spPr bwMode="auto">
              <a:xfrm>
                <a:off x="76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2" name="Line 189"/>
              <p:cNvSpPr>
                <a:spLocks noChangeShapeType="1"/>
              </p:cNvSpPr>
              <p:nvPr/>
            </p:nvSpPr>
            <p:spPr bwMode="auto">
              <a:xfrm>
                <a:off x="106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3" name="Line 190"/>
              <p:cNvSpPr>
                <a:spLocks noChangeShapeType="1"/>
              </p:cNvSpPr>
              <p:nvPr/>
            </p:nvSpPr>
            <p:spPr bwMode="auto">
              <a:xfrm>
                <a:off x="136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4" name="Line 191"/>
              <p:cNvSpPr>
                <a:spLocks noChangeShapeType="1"/>
              </p:cNvSpPr>
              <p:nvPr/>
            </p:nvSpPr>
            <p:spPr bwMode="auto">
              <a:xfrm>
                <a:off x="31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Line 192"/>
              <p:cNvSpPr>
                <a:spLocks noChangeShapeType="1"/>
              </p:cNvSpPr>
              <p:nvPr/>
            </p:nvSpPr>
            <p:spPr bwMode="auto">
              <a:xfrm>
                <a:off x="46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6" name="Line 193"/>
              <p:cNvSpPr>
                <a:spLocks noChangeShapeType="1"/>
              </p:cNvSpPr>
              <p:nvPr/>
            </p:nvSpPr>
            <p:spPr bwMode="auto">
              <a:xfrm>
                <a:off x="61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7" name="Line 194"/>
              <p:cNvSpPr>
                <a:spLocks noChangeShapeType="1"/>
              </p:cNvSpPr>
              <p:nvPr/>
            </p:nvSpPr>
            <p:spPr bwMode="auto">
              <a:xfrm>
                <a:off x="91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8" name="Line 195"/>
              <p:cNvSpPr>
                <a:spLocks noChangeShapeType="1"/>
              </p:cNvSpPr>
              <p:nvPr/>
            </p:nvSpPr>
            <p:spPr bwMode="auto">
              <a:xfrm>
                <a:off x="9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4" name="TextBox 53"/>
          <p:cNvSpPr txBox="1"/>
          <p:nvPr/>
        </p:nvSpPr>
        <p:spPr>
          <a:xfrm>
            <a:off x="984250" y="2825750"/>
            <a:ext cx="3036888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75000"/>
              </a:lnSpc>
              <a:defRPr/>
            </a:pPr>
            <a:r>
              <a:rPr lang="en-US" sz="2400" b="1" dirty="0">
                <a:latin typeface="+mn-lt"/>
              </a:rPr>
              <a:t>          y</a:t>
            </a:r>
            <a:r>
              <a:rPr lang="en-US" sz="2400" b="1" baseline="-25000" dirty="0">
                <a:latin typeface="+mn-lt"/>
              </a:rPr>
              <a:t>2</a:t>
            </a:r>
            <a:r>
              <a:rPr lang="en-US" sz="2400" b="1" dirty="0">
                <a:latin typeface="+mn-lt"/>
              </a:rPr>
              <a:t> – y</a:t>
            </a:r>
            <a:r>
              <a:rPr lang="en-US" sz="2400" b="1" baseline="-25000" dirty="0">
                <a:latin typeface="+mn-lt"/>
              </a:rPr>
              <a:t>1          </a:t>
            </a:r>
            <a:r>
              <a:rPr lang="en-US" sz="2400" b="1" dirty="0">
                <a:latin typeface="+mn-lt"/>
                <a:cs typeface="Times New Roman"/>
              </a:rPr>
              <a:t>∆y</a:t>
            </a:r>
            <a:endParaRPr lang="en-US" sz="2400" b="1" baseline="-25000" dirty="0">
              <a:latin typeface="+mn-lt"/>
            </a:endParaRPr>
          </a:p>
          <a:p>
            <a:pPr>
              <a:lnSpc>
                <a:spcPct val="75000"/>
              </a:lnSpc>
              <a:defRPr/>
            </a:pPr>
            <a:r>
              <a:rPr lang="en-US" sz="2400" b="1" dirty="0">
                <a:latin typeface="+mn-lt"/>
              </a:rPr>
              <a:t>m  =  ---------  =  ------</a:t>
            </a:r>
          </a:p>
          <a:p>
            <a:pPr>
              <a:lnSpc>
                <a:spcPct val="75000"/>
              </a:lnSpc>
              <a:defRPr/>
            </a:pPr>
            <a:r>
              <a:rPr lang="en-US" sz="2400" b="1" dirty="0">
                <a:latin typeface="+mn-lt"/>
              </a:rPr>
              <a:t>          </a:t>
            </a:r>
            <a:r>
              <a:rPr lang="en-US" sz="2400" b="1" dirty="0"/>
              <a:t>x</a:t>
            </a:r>
            <a:r>
              <a:rPr lang="en-US" sz="2400" b="1" baseline="-25000" dirty="0"/>
              <a:t>2</a:t>
            </a:r>
            <a:r>
              <a:rPr lang="en-US" sz="2400" b="1" dirty="0"/>
              <a:t> – x</a:t>
            </a:r>
            <a:r>
              <a:rPr lang="en-US" sz="2400" b="1" baseline="-25000" dirty="0"/>
              <a:t>1          </a:t>
            </a:r>
            <a:r>
              <a:rPr lang="en-US" sz="2400" b="1" dirty="0">
                <a:cs typeface="Times New Roman"/>
              </a:rPr>
              <a:t>∆x</a:t>
            </a:r>
            <a:r>
              <a:rPr lang="en-US" sz="2400" b="1" dirty="0">
                <a:latin typeface="+mn-lt"/>
              </a:rPr>
              <a:t> 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46063" y="4894263"/>
            <a:ext cx="8628062" cy="16430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4950" indent="-23495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b="1" kern="0" dirty="0">
                <a:solidFill>
                  <a:srgbClr val="FFFFFF"/>
                </a:solidFill>
                <a:latin typeface="Arial"/>
              </a:rPr>
              <a:t>Two lines are </a:t>
            </a:r>
            <a:r>
              <a:rPr lang="en-US" sz="2400" b="1" kern="0" dirty="0">
                <a:solidFill>
                  <a:srgbClr val="FFFF00"/>
                </a:solidFill>
                <a:latin typeface="Arial"/>
              </a:rPr>
              <a:t>parallel</a:t>
            </a:r>
            <a:r>
              <a:rPr lang="en-US" sz="2400" b="1" kern="0" dirty="0">
                <a:solidFill>
                  <a:srgbClr val="FFFFFF"/>
                </a:solidFill>
                <a:latin typeface="Arial"/>
              </a:rPr>
              <a:t> (never intersect), if they have the same slope (</a:t>
            </a:r>
            <a:r>
              <a:rPr lang="en-US" sz="2400" b="1" kern="0" dirty="0" err="1">
                <a:solidFill>
                  <a:srgbClr val="FFFFFF"/>
                </a:solidFill>
                <a:latin typeface="Arial"/>
              </a:rPr>
              <a:t>m</a:t>
            </a:r>
            <a:r>
              <a:rPr lang="en-US" sz="2400" b="1" kern="0" baseline="-25000" dirty="0" err="1">
                <a:solidFill>
                  <a:srgbClr val="FFFF00"/>
                </a:solidFill>
                <a:latin typeface="Arial"/>
              </a:rPr>
              <a:t>yellow</a:t>
            </a:r>
            <a:r>
              <a:rPr lang="en-US" sz="2400" b="1" kern="0" dirty="0">
                <a:solidFill>
                  <a:srgbClr val="FFFFFF"/>
                </a:solidFill>
                <a:latin typeface="Arial"/>
              </a:rPr>
              <a:t> = 1)</a:t>
            </a:r>
          </a:p>
          <a:p>
            <a:pPr marL="234950" indent="-23495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b="1" kern="0" dirty="0">
                <a:solidFill>
                  <a:srgbClr val="FFFFFF"/>
                </a:solidFill>
                <a:latin typeface="Arial"/>
              </a:rPr>
              <a:t>Two lines are </a:t>
            </a:r>
            <a:r>
              <a:rPr lang="en-US" sz="2400" b="1" kern="0" dirty="0">
                <a:solidFill>
                  <a:srgbClr val="FF6699"/>
                </a:solidFill>
                <a:latin typeface="Arial"/>
              </a:rPr>
              <a:t>perpendicular</a:t>
            </a:r>
            <a:r>
              <a:rPr lang="en-US" sz="2400" b="1" kern="0" dirty="0">
                <a:solidFill>
                  <a:srgbClr val="FFFFFF"/>
                </a:solidFill>
                <a:latin typeface="Arial"/>
              </a:rPr>
              <a:t> (forms a right angle), if their slopes multiply together to get -1 (m</a:t>
            </a:r>
            <a:r>
              <a:rPr lang="en-US" sz="2400" b="1" kern="0" baseline="-25000" dirty="0">
                <a:solidFill>
                  <a:srgbClr val="FF6699"/>
                </a:solidFill>
                <a:latin typeface="Arial"/>
              </a:rPr>
              <a:t>pink</a:t>
            </a:r>
            <a:r>
              <a:rPr lang="en-US" sz="2400" b="1" kern="0" dirty="0">
                <a:solidFill>
                  <a:srgbClr val="FFFFFF"/>
                </a:solidFill>
                <a:latin typeface="Arial"/>
              </a:rPr>
              <a:t> = -1)</a:t>
            </a:r>
          </a:p>
        </p:txBody>
      </p:sp>
      <p:cxnSp>
        <p:nvCxnSpPr>
          <p:cNvPr id="57" name="Straight Connector 56"/>
          <p:cNvCxnSpPr>
            <a:stCxn id="8228" idx="1"/>
          </p:cNvCxnSpPr>
          <p:nvPr/>
        </p:nvCxnSpPr>
        <p:spPr>
          <a:xfrm rot="5400000" flipH="1" flipV="1">
            <a:off x="4802982" y="1869281"/>
            <a:ext cx="2868612" cy="283527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cxnSpLocks noChangeAspect="1"/>
          </p:cNvCxnSpPr>
          <p:nvPr/>
        </p:nvCxnSpPr>
        <p:spPr>
          <a:xfrm rot="5400000" flipH="1" flipV="1">
            <a:off x="5631656" y="2707482"/>
            <a:ext cx="2024063" cy="200025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8228" idx="0"/>
          </p:cNvCxnSpPr>
          <p:nvPr/>
        </p:nvCxnSpPr>
        <p:spPr>
          <a:xfrm rot="16200000" flipH="1">
            <a:off x="4797425" y="1878013"/>
            <a:ext cx="2879725" cy="2835275"/>
          </a:xfrm>
          <a:prstGeom prst="line">
            <a:avLst/>
          </a:prstGeom>
          <a:ln w="38100">
            <a:solidFill>
              <a:srgbClr val="FF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88582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Review of Equations of Lines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025" y="1219200"/>
            <a:ext cx="8499475" cy="5211763"/>
          </a:xfrm>
        </p:spPr>
        <p:txBody>
          <a:bodyPr/>
          <a:lstStyle/>
          <a:p>
            <a:pPr eaLnBrk="1" hangingPunct="1">
              <a:tabLst>
                <a:tab pos="914400" algn="l"/>
                <a:tab pos="2173288" algn="l"/>
              </a:tabLst>
            </a:pPr>
            <a:r>
              <a:rPr lang="en-US" altLang="en-US" sz="2800" b="1" smtClean="0"/>
              <a:t>Slope – Intercept Form:</a:t>
            </a:r>
          </a:p>
          <a:p>
            <a:pPr eaLnBrk="1" hangingPunct="1">
              <a:buFontTx/>
              <a:buNone/>
              <a:tabLst>
                <a:tab pos="914400" algn="l"/>
                <a:tab pos="2173288" algn="l"/>
              </a:tabLst>
            </a:pPr>
            <a:r>
              <a:rPr lang="en-US" altLang="en-US" sz="2800" b="1" smtClean="0"/>
              <a:t>		y = mx + b</a:t>
            </a:r>
          </a:p>
          <a:p>
            <a:pPr eaLnBrk="1" hangingPunct="1">
              <a:tabLst>
                <a:tab pos="914400" algn="l"/>
                <a:tab pos="2173288" algn="l"/>
              </a:tabLst>
            </a:pPr>
            <a:endParaRPr lang="en-US" altLang="en-US" sz="2800" b="1" smtClean="0"/>
          </a:p>
          <a:p>
            <a:pPr eaLnBrk="1" hangingPunct="1">
              <a:tabLst>
                <a:tab pos="914400" algn="l"/>
                <a:tab pos="2173288" algn="l"/>
              </a:tabLst>
            </a:pPr>
            <a:r>
              <a:rPr lang="en-US" altLang="en-US" sz="2800" b="1" smtClean="0"/>
              <a:t>Point Slope Form:</a:t>
            </a:r>
          </a:p>
          <a:p>
            <a:pPr eaLnBrk="1" hangingPunct="1">
              <a:buFontTx/>
              <a:buNone/>
              <a:tabLst>
                <a:tab pos="914400" algn="l"/>
                <a:tab pos="2173288" algn="l"/>
              </a:tabLst>
            </a:pPr>
            <a:r>
              <a:rPr lang="en-US" altLang="en-US" sz="2800" b="1" smtClean="0"/>
              <a:t>		y – y</a:t>
            </a:r>
            <a:r>
              <a:rPr lang="en-US" altLang="en-US" sz="2800" b="1" baseline="-25000" smtClean="0"/>
              <a:t>1</a:t>
            </a:r>
            <a:r>
              <a:rPr lang="en-US" altLang="en-US" sz="2800" b="1" smtClean="0"/>
              <a:t> = m(x – x</a:t>
            </a:r>
            <a:r>
              <a:rPr lang="en-US" altLang="en-US" sz="2800" b="1" baseline="-25000" smtClean="0"/>
              <a:t>1</a:t>
            </a:r>
            <a:r>
              <a:rPr lang="en-US" altLang="en-US" sz="2800" b="1" smtClean="0"/>
              <a:t>)</a:t>
            </a:r>
          </a:p>
          <a:p>
            <a:pPr eaLnBrk="1" hangingPunct="1">
              <a:tabLst>
                <a:tab pos="914400" algn="l"/>
                <a:tab pos="2173288" algn="l"/>
              </a:tabLst>
            </a:pPr>
            <a:endParaRPr lang="en-US" altLang="en-US" sz="2800" b="1" smtClean="0"/>
          </a:p>
          <a:p>
            <a:pPr eaLnBrk="1" hangingPunct="1">
              <a:spcAft>
                <a:spcPct val="20000"/>
              </a:spcAft>
              <a:tabLst>
                <a:tab pos="914400" algn="l"/>
                <a:tab pos="2173288" algn="l"/>
              </a:tabLst>
            </a:pPr>
            <a:r>
              <a:rPr lang="en-US" altLang="en-US" sz="2800" b="1" smtClean="0"/>
              <a:t>From two points: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  <a:tabLst>
                <a:tab pos="914400" algn="l"/>
                <a:tab pos="2173288" algn="l"/>
              </a:tabLst>
            </a:pPr>
            <a:r>
              <a:rPr lang="en-US" altLang="en-US" sz="2800" b="1" smtClean="0"/>
              <a:t>			(y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 – y</a:t>
            </a:r>
            <a:r>
              <a:rPr lang="en-US" altLang="en-US" sz="2800" b="1" baseline="-25000" smtClean="0"/>
              <a:t>1</a:t>
            </a:r>
            <a:r>
              <a:rPr lang="en-US" altLang="en-US" sz="2800" b="1" smtClean="0"/>
              <a:t>)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  <a:tabLst>
                <a:tab pos="914400" algn="l"/>
                <a:tab pos="2173288" algn="l"/>
              </a:tabLst>
            </a:pPr>
            <a:r>
              <a:rPr lang="en-US" altLang="en-US" sz="2800" b="1" smtClean="0"/>
              <a:t> 		y – y</a:t>
            </a:r>
            <a:r>
              <a:rPr lang="en-US" altLang="en-US" sz="2800" b="1" baseline="-25000" smtClean="0"/>
              <a:t>p</a:t>
            </a:r>
            <a:r>
              <a:rPr lang="en-US" altLang="en-US" sz="2800" b="1" smtClean="0"/>
              <a:t> = –––––– (x – x</a:t>
            </a:r>
            <a:r>
              <a:rPr lang="en-US" altLang="en-US" sz="2800" b="1" baseline="-25000" smtClean="0"/>
              <a:t>p</a:t>
            </a:r>
            <a:r>
              <a:rPr lang="en-US" altLang="en-US" sz="2800" b="1" smtClean="0"/>
              <a:t>)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Tx/>
              <a:buNone/>
              <a:tabLst>
                <a:tab pos="914400" algn="l"/>
                <a:tab pos="2173288" algn="l"/>
              </a:tabLst>
            </a:pPr>
            <a:r>
              <a:rPr lang="en-US" altLang="en-US" sz="2800" b="1" smtClean="0"/>
              <a:t>			(x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 – x</a:t>
            </a:r>
            <a:r>
              <a:rPr lang="en-US" altLang="en-US" sz="2800" b="1" baseline="-25000" smtClean="0"/>
              <a:t>1</a:t>
            </a:r>
            <a:r>
              <a:rPr lang="en-US" altLang="en-US" sz="2800" b="1" smtClean="0"/>
              <a:t>)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995988" y="1581150"/>
            <a:ext cx="24622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</a:rPr>
              <a:t>m is the slope</a:t>
            </a:r>
          </a:p>
          <a:p>
            <a:pPr eaLnBrk="1" hangingPunct="1"/>
            <a:r>
              <a:rPr lang="en-US" altLang="en-US" sz="2000" b="1">
                <a:solidFill>
                  <a:srgbClr val="FFFF00"/>
                </a:solidFill>
              </a:rPr>
              <a:t>b is the y-intercept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668963" y="3028950"/>
            <a:ext cx="3076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</a:rPr>
              <a:t>m is the slope</a:t>
            </a:r>
          </a:p>
          <a:p>
            <a:pPr eaLnBrk="1" hangingPunct="1"/>
            <a:r>
              <a:rPr lang="en-US" altLang="en-US" sz="2000" b="1">
                <a:solidFill>
                  <a:srgbClr val="FFFF00"/>
                </a:solidFill>
              </a:rPr>
              <a:t>(x</a:t>
            </a:r>
            <a:r>
              <a:rPr lang="en-US" altLang="en-US" sz="2000" b="1" baseline="-25000">
                <a:solidFill>
                  <a:srgbClr val="FFFF00"/>
                </a:solidFill>
              </a:rPr>
              <a:t>1</a:t>
            </a:r>
            <a:r>
              <a:rPr lang="en-US" altLang="en-US" sz="2000" b="1">
                <a:solidFill>
                  <a:srgbClr val="FFFF00"/>
                </a:solidFill>
              </a:rPr>
              <a:t>,y</a:t>
            </a:r>
            <a:r>
              <a:rPr lang="en-US" altLang="en-US" sz="2000" b="1" baseline="-25000">
                <a:solidFill>
                  <a:srgbClr val="FFFF00"/>
                </a:solidFill>
              </a:rPr>
              <a:t>1</a:t>
            </a:r>
            <a:r>
              <a:rPr lang="en-US" altLang="en-US" sz="2000" b="1">
                <a:solidFill>
                  <a:srgbClr val="FFFF00"/>
                </a:solidFill>
              </a:rPr>
              <a:t>) is the given point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249863" y="4900613"/>
            <a:ext cx="37306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</a:rPr>
              <a:t>(y</a:t>
            </a:r>
            <a:r>
              <a:rPr lang="en-US" altLang="en-US" sz="2000" b="1" baseline="-25000">
                <a:solidFill>
                  <a:srgbClr val="FFFF00"/>
                </a:solidFill>
              </a:rPr>
              <a:t>2</a:t>
            </a:r>
            <a:r>
              <a:rPr lang="en-US" altLang="en-US" sz="2000" b="1">
                <a:solidFill>
                  <a:srgbClr val="FFFF00"/>
                </a:solidFill>
              </a:rPr>
              <a:t> – y</a:t>
            </a:r>
            <a:r>
              <a:rPr lang="en-US" altLang="en-US" sz="2000" b="1" baseline="-25000">
                <a:solidFill>
                  <a:srgbClr val="FFFF00"/>
                </a:solidFill>
              </a:rPr>
              <a:t>1</a:t>
            </a:r>
            <a:r>
              <a:rPr lang="en-US" altLang="en-US" sz="2000" b="1">
                <a:solidFill>
                  <a:srgbClr val="FFFF00"/>
                </a:solidFill>
              </a:rPr>
              <a:t>) / (x</a:t>
            </a:r>
            <a:r>
              <a:rPr lang="en-US" altLang="en-US" sz="2000" b="1" baseline="-25000">
                <a:solidFill>
                  <a:srgbClr val="FFFF00"/>
                </a:solidFill>
              </a:rPr>
              <a:t>2</a:t>
            </a:r>
            <a:r>
              <a:rPr lang="en-US" altLang="en-US" sz="2000" b="1">
                <a:solidFill>
                  <a:srgbClr val="FFFF00"/>
                </a:solidFill>
              </a:rPr>
              <a:t> – x</a:t>
            </a:r>
            <a:r>
              <a:rPr lang="en-US" altLang="en-US" sz="2000" b="1" baseline="-25000">
                <a:solidFill>
                  <a:srgbClr val="FFFF00"/>
                </a:solidFill>
              </a:rPr>
              <a:t>1</a:t>
            </a:r>
            <a:r>
              <a:rPr lang="en-US" altLang="en-US" sz="2000" b="1">
                <a:solidFill>
                  <a:srgbClr val="FFFF00"/>
                </a:solidFill>
              </a:rPr>
              <a:t>) is the slope</a:t>
            </a:r>
          </a:p>
          <a:p>
            <a:pPr eaLnBrk="1" hangingPunct="1"/>
            <a:r>
              <a:rPr lang="en-US" altLang="en-US" sz="2000" b="1">
                <a:solidFill>
                  <a:srgbClr val="FFFF00"/>
                </a:solidFill>
              </a:rPr>
              <a:t>p is one of the given 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15900"/>
            <a:ext cx="4389438" cy="1471613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Postulates &amp; Theorems To Prove Lines Parallel</a:t>
            </a:r>
          </a:p>
        </p:txBody>
      </p:sp>
      <p:graphicFrame>
        <p:nvGraphicFramePr>
          <p:cNvPr id="163843" name="Group 3"/>
          <p:cNvGraphicFramePr>
            <a:graphicFrameLocks noGrp="1"/>
          </p:cNvGraphicFramePr>
          <p:nvPr>
            <p:ph type="tbl" idx="1"/>
          </p:nvPr>
        </p:nvGraphicFramePr>
        <p:xfrm>
          <a:off x="80963" y="2000250"/>
          <a:ext cx="9004300" cy="4754844"/>
        </p:xfrm>
        <a:graphic>
          <a:graphicData uri="http://schemas.openxmlformats.org/drawingml/2006/table">
            <a:tbl>
              <a:tblPr/>
              <a:tblGrid>
                <a:gridCol w="1333273"/>
                <a:gridCol w="5160054"/>
                <a:gridCol w="2510973"/>
              </a:tblGrid>
              <a:tr h="6400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Postulate/</a:t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Theorem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Statement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Examples</a:t>
                      </a:r>
                    </a:p>
                  </a:txBody>
                  <a:tcPr marT="45717" marB="45717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Postulate 3.4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If two lines in a plane are cut by a transversal so that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corresponding angles are congruent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then the lines are parallel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If 1  5 or 2  6 or 3  7 or 4  8, then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sym typeface="Symbol" pitchFamily="18" charset="2"/>
                        </a:rPr>
                        <a:t>k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||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</a:rPr>
                        <a:t>l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Parallel Postulate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If a given line and a point not on the line, then there exists exactly one line through the point that is parallel to the given line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None illustrated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Theorem 3.5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If two lines in a plane are cut by a transversal so that a pair of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alternate exterior angles are congruent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then the lines are parallel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If 1  8 or 2  7, then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sym typeface="Symbol" pitchFamily="18" charset="2"/>
                        </a:rPr>
                        <a:t>k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||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</a:rPr>
                        <a:t>l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Theorem 3.6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If two lines in a plane are cut by a transversal so that a pair of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consecutive interior angles are supplementary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then the lines are parallel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If m3 + m5 = 180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°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or m4 + m6 = 180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°,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then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sym typeface="Symbol" pitchFamily="18" charset="2"/>
                        </a:rPr>
                        <a:t>k 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|| </a:t>
                      </a:r>
                      <a:r>
                        <a:rPr kumimoji="0" 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</a:rPr>
                        <a:t>l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Theorem 3.7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If two lines in a plane are cut by a transversal so that a pair of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alternate interior angles are congruent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then the lines are parallel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If 3  6 or 4  5, then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sym typeface="Symbol" pitchFamily="18" charset="2"/>
                        </a:rPr>
                        <a:t>k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||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</a:rPr>
                        <a:t>l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0273" name="Group 17"/>
          <p:cNvGrpSpPr>
            <a:grpSpLocks/>
          </p:cNvGrpSpPr>
          <p:nvPr/>
        </p:nvGrpSpPr>
        <p:grpSpPr bwMode="auto">
          <a:xfrm>
            <a:off x="4827588" y="-17463"/>
            <a:ext cx="4011612" cy="2190751"/>
            <a:chOff x="4710113" y="52388"/>
            <a:chExt cx="4012246" cy="2190750"/>
          </a:xfrm>
        </p:grpSpPr>
        <p:sp>
          <p:nvSpPr>
            <p:cNvPr id="10274" name="Line 33"/>
            <p:cNvSpPr>
              <a:spLocks noChangeShapeType="1"/>
            </p:cNvSpPr>
            <p:nvPr/>
          </p:nvSpPr>
          <p:spPr bwMode="auto">
            <a:xfrm flipV="1">
              <a:off x="5156199" y="728662"/>
              <a:ext cx="3566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5" name="Line 34"/>
            <p:cNvSpPr>
              <a:spLocks noChangeShapeType="1"/>
            </p:cNvSpPr>
            <p:nvPr/>
          </p:nvSpPr>
          <p:spPr bwMode="auto">
            <a:xfrm>
              <a:off x="5091112" y="1565275"/>
              <a:ext cx="35661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6" name="Line 35"/>
            <p:cNvSpPr>
              <a:spLocks noChangeShapeType="1"/>
            </p:cNvSpPr>
            <p:nvPr/>
          </p:nvSpPr>
          <p:spPr bwMode="auto">
            <a:xfrm flipH="1">
              <a:off x="5745163" y="274638"/>
              <a:ext cx="2044700" cy="1968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7" name="Text Box 36"/>
            <p:cNvSpPr txBox="1">
              <a:spLocks noChangeArrowheads="1"/>
            </p:cNvSpPr>
            <p:nvPr/>
          </p:nvSpPr>
          <p:spPr bwMode="auto">
            <a:xfrm>
              <a:off x="7783513" y="52388"/>
              <a:ext cx="257175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latin typeface="Monotype Corsiva" pitchFamily="66" charset="0"/>
                </a:rPr>
                <a:t>t</a:t>
              </a:r>
            </a:p>
          </p:txBody>
        </p:sp>
        <p:sp>
          <p:nvSpPr>
            <p:cNvPr id="10278" name="Text Box 37"/>
            <p:cNvSpPr txBox="1">
              <a:spLocks noChangeArrowheads="1"/>
            </p:cNvSpPr>
            <p:nvPr/>
          </p:nvSpPr>
          <p:spPr bwMode="auto">
            <a:xfrm>
              <a:off x="4865075" y="515938"/>
              <a:ext cx="28416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latin typeface="Monotype Corsiva" pitchFamily="66" charset="0"/>
                </a:rPr>
                <a:t>k</a:t>
              </a:r>
            </a:p>
          </p:txBody>
        </p:sp>
        <p:sp>
          <p:nvSpPr>
            <p:cNvPr id="10279" name="Text Box 38"/>
            <p:cNvSpPr txBox="1">
              <a:spLocks noChangeArrowheads="1"/>
            </p:cNvSpPr>
            <p:nvPr/>
          </p:nvSpPr>
          <p:spPr bwMode="auto">
            <a:xfrm>
              <a:off x="4710113" y="1400175"/>
              <a:ext cx="239712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i="1">
                  <a:latin typeface="Monotype Corsiva" pitchFamily="66" charset="0"/>
                </a:rPr>
                <a:t>l</a:t>
              </a:r>
            </a:p>
          </p:txBody>
        </p:sp>
        <p:sp>
          <p:nvSpPr>
            <p:cNvPr id="10280" name="Text Box 39"/>
            <p:cNvSpPr txBox="1">
              <a:spLocks noChangeArrowheads="1"/>
            </p:cNvSpPr>
            <p:nvPr/>
          </p:nvSpPr>
          <p:spPr bwMode="auto">
            <a:xfrm>
              <a:off x="7142163" y="381000"/>
              <a:ext cx="284162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1</a:t>
              </a:r>
            </a:p>
          </p:txBody>
        </p:sp>
        <p:sp>
          <p:nvSpPr>
            <p:cNvPr id="10281" name="Text Box 40"/>
            <p:cNvSpPr txBox="1">
              <a:spLocks noChangeArrowheads="1"/>
            </p:cNvSpPr>
            <p:nvPr/>
          </p:nvSpPr>
          <p:spPr bwMode="auto">
            <a:xfrm>
              <a:off x="7542213" y="400050"/>
              <a:ext cx="284162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2</a:t>
              </a:r>
            </a:p>
          </p:txBody>
        </p:sp>
        <p:sp>
          <p:nvSpPr>
            <p:cNvPr id="10282" name="Text Box 41"/>
            <p:cNvSpPr txBox="1">
              <a:spLocks noChangeArrowheads="1"/>
            </p:cNvSpPr>
            <p:nvPr/>
          </p:nvSpPr>
          <p:spPr bwMode="auto">
            <a:xfrm>
              <a:off x="6778625" y="685800"/>
              <a:ext cx="284163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3</a:t>
              </a:r>
            </a:p>
          </p:txBody>
        </p:sp>
        <p:sp>
          <p:nvSpPr>
            <p:cNvPr id="10283" name="Text Box 42"/>
            <p:cNvSpPr txBox="1">
              <a:spLocks noChangeArrowheads="1"/>
            </p:cNvSpPr>
            <p:nvPr/>
          </p:nvSpPr>
          <p:spPr bwMode="auto">
            <a:xfrm>
              <a:off x="7232650" y="684213"/>
              <a:ext cx="28416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4</a:t>
              </a:r>
            </a:p>
          </p:txBody>
        </p:sp>
        <p:sp>
          <p:nvSpPr>
            <p:cNvPr id="10284" name="Text Box 43"/>
            <p:cNvSpPr txBox="1">
              <a:spLocks noChangeArrowheads="1"/>
            </p:cNvSpPr>
            <p:nvPr/>
          </p:nvSpPr>
          <p:spPr bwMode="auto">
            <a:xfrm>
              <a:off x="6192838" y="1235075"/>
              <a:ext cx="284162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5</a:t>
              </a:r>
            </a:p>
          </p:txBody>
        </p:sp>
        <p:sp>
          <p:nvSpPr>
            <p:cNvPr id="10285" name="Text Box 44"/>
            <p:cNvSpPr txBox="1">
              <a:spLocks noChangeArrowheads="1"/>
            </p:cNvSpPr>
            <p:nvPr/>
          </p:nvSpPr>
          <p:spPr bwMode="auto">
            <a:xfrm>
              <a:off x="6623050" y="1271588"/>
              <a:ext cx="284163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6</a:t>
              </a:r>
            </a:p>
          </p:txBody>
        </p:sp>
        <p:sp>
          <p:nvSpPr>
            <p:cNvPr id="10286" name="Text Box 45"/>
            <p:cNvSpPr txBox="1">
              <a:spLocks noChangeArrowheads="1"/>
            </p:cNvSpPr>
            <p:nvPr/>
          </p:nvSpPr>
          <p:spPr bwMode="auto">
            <a:xfrm>
              <a:off x="5926138" y="1530350"/>
              <a:ext cx="284162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7</a:t>
              </a:r>
            </a:p>
          </p:txBody>
        </p:sp>
        <p:sp>
          <p:nvSpPr>
            <p:cNvPr id="10287" name="Text Box 46"/>
            <p:cNvSpPr txBox="1">
              <a:spLocks noChangeArrowheads="1"/>
            </p:cNvSpPr>
            <p:nvPr/>
          </p:nvSpPr>
          <p:spPr bwMode="auto">
            <a:xfrm>
              <a:off x="6334125" y="1562100"/>
              <a:ext cx="284163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Monotype Corsiva" pitchFamily="66" charset="0"/>
                </a:rPr>
                <a:t>8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2940</TotalTime>
  <Words>939</Words>
  <Application>Microsoft Office PowerPoint</Application>
  <PresentationFormat>On-screen Show (4:3)</PresentationFormat>
  <Paragraphs>178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Symbol</vt:lpstr>
      <vt:lpstr>Monotype Corsiva</vt:lpstr>
      <vt:lpstr>Times New Roman</vt:lpstr>
      <vt:lpstr>Default Design</vt:lpstr>
      <vt:lpstr>Lesson 3-R</vt:lpstr>
      <vt:lpstr>Objectives</vt:lpstr>
      <vt:lpstr>Vocabulary</vt:lpstr>
      <vt:lpstr>Angles formed  by Transversals</vt:lpstr>
      <vt:lpstr>Parallel Lines and Transversals</vt:lpstr>
      <vt:lpstr>Solving Angle Problems</vt:lpstr>
      <vt:lpstr>Review of Slopes</vt:lpstr>
      <vt:lpstr>Review of Equations of Lines</vt:lpstr>
      <vt:lpstr>Postulates &amp; Theorems To Prove Lines Parallel</vt:lpstr>
      <vt:lpstr>Key Concepts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112</cp:revision>
  <dcterms:created xsi:type="dcterms:W3CDTF">2008-02-18T23:02:07Z</dcterms:created>
  <dcterms:modified xsi:type="dcterms:W3CDTF">2018-09-03T23:58:30Z</dcterms:modified>
</cp:coreProperties>
</file>