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320" r:id="rId4"/>
    <p:sldId id="321" r:id="rId5"/>
    <p:sldId id="339" r:id="rId6"/>
    <p:sldId id="335" r:id="rId7"/>
    <p:sldId id="340" r:id="rId8"/>
    <p:sldId id="341" r:id="rId9"/>
    <p:sldId id="342" r:id="rId10"/>
    <p:sldId id="336" r:id="rId11"/>
    <p:sldId id="323" r:id="rId12"/>
    <p:sldId id="325" r:id="rId13"/>
    <p:sldId id="338" r:id="rId14"/>
    <p:sldId id="337" r:id="rId15"/>
    <p:sldId id="330" r:id="rId16"/>
    <p:sldId id="343" r:id="rId17"/>
    <p:sldId id="32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99FF"/>
    <a:srgbClr val="CC00CC"/>
    <a:srgbClr val="66FF66"/>
    <a:srgbClr val="CC6600"/>
    <a:srgbClr val="FFFF00"/>
    <a:srgbClr val="FFFF66"/>
    <a:srgbClr val="FFCC00"/>
    <a:srgbClr val="FF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1" autoAdjust="0"/>
    <p:restoredTop sz="98333" autoAdjust="0"/>
  </p:normalViewPr>
  <p:slideViewPr>
    <p:cSldViewPr snapToGrid="0">
      <p:cViewPr>
        <p:scale>
          <a:sx n="100" d="100"/>
          <a:sy n="100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720BF-8C93-4BA6-9949-7D6033F10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3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B9839-DFC6-45EE-83F2-ED1C51156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6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F3BF-0A5D-40FF-887D-79F7F615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1DA2C-3239-4926-80B1-13B186967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7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857DA-F8F5-481B-A615-8A5A3D076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93014-3323-4546-9C63-9BBAEA6F0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9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5958-A1CE-48D6-A16E-307C8E74C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1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4B76-EDF2-4F72-B426-F777CCFF2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1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D1100-0512-4E42-B795-15097EF30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4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A277C-C2AE-4634-B3C8-EDE6121A8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0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1903A-A423-4C8C-8864-19ED26ACF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2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15D48CA-ECE5-4317-9792-0C799B71A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4-1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Translations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25500"/>
          </a:xfrm>
        </p:spPr>
        <p:txBody>
          <a:bodyPr/>
          <a:lstStyle/>
          <a:p>
            <a:r>
              <a:rPr lang="en-US" altLang="en-US" sz="3600" b="1" smtClean="0"/>
              <a:t>Translation Vectors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9563" y="963613"/>
            <a:ext cx="8488362" cy="5622925"/>
          </a:xfrm>
        </p:spPr>
        <p:txBody>
          <a:bodyPr/>
          <a:lstStyle/>
          <a:p>
            <a:r>
              <a:rPr lang="en-US" altLang="en-US" sz="2400" b="1" smtClean="0"/>
              <a:t>In order to get the signs right in a translation vector we need to remember the coordinate plane</a:t>
            </a:r>
          </a:p>
          <a:p>
            <a:pPr lvl="1"/>
            <a:r>
              <a:rPr lang="en-US" altLang="en-US" sz="2000" b="1" smtClean="0"/>
              <a:t>Up is positive </a:t>
            </a:r>
            <a:r>
              <a:rPr lang="en-US" altLang="en-US" sz="2000" b="1" i="1" smtClean="0"/>
              <a:t>y</a:t>
            </a:r>
            <a:r>
              <a:rPr lang="en-US" altLang="en-US" sz="2000" b="1" smtClean="0"/>
              <a:t> and Down is negative </a:t>
            </a:r>
            <a:r>
              <a:rPr lang="en-US" altLang="en-US" sz="2000" b="1" i="1" smtClean="0"/>
              <a:t>y</a:t>
            </a:r>
            <a:endParaRPr lang="en-US" altLang="en-US" sz="2000" b="1" smtClean="0"/>
          </a:p>
          <a:p>
            <a:pPr lvl="1"/>
            <a:r>
              <a:rPr lang="en-US" altLang="en-US" sz="2000" b="1" smtClean="0"/>
              <a:t>Right is positive </a:t>
            </a:r>
            <a:r>
              <a:rPr lang="en-US" altLang="en-US" sz="2000" b="1" i="1" smtClean="0"/>
              <a:t>x</a:t>
            </a:r>
            <a:r>
              <a:rPr lang="en-US" altLang="en-US" sz="2000" b="1" smtClean="0"/>
              <a:t> and Left is negative </a:t>
            </a:r>
            <a:r>
              <a:rPr lang="en-US" altLang="en-US" sz="2000" b="1" i="1" smtClean="0"/>
              <a:t>x</a:t>
            </a:r>
          </a:p>
          <a:p>
            <a:pPr lvl="1"/>
            <a:endParaRPr lang="en-US" altLang="en-US" sz="1200" b="1" i="1" smtClean="0"/>
          </a:p>
          <a:p>
            <a:pPr lvl="1"/>
            <a:endParaRPr lang="en-US" altLang="en-US" sz="2000" b="1" i="1" smtClean="0"/>
          </a:p>
          <a:p>
            <a:pPr lvl="1"/>
            <a:endParaRPr lang="en-US" altLang="en-US" sz="2000" b="1" i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r>
              <a:rPr lang="en-US" altLang="en-US" sz="2400" b="1" smtClean="0"/>
              <a:t>A translation vector of &lt;7,4&gt; moves each point of the figure right 7 and up 4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2533650"/>
            <a:ext cx="82581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229600" cy="9525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363557" y="1035443"/>
            <a:ext cx="7579605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 b="1" dirty="0"/>
              <a:t>Name the vector and write its component form.</a:t>
            </a:r>
            <a:endParaRPr lang="en-US" altLang="en-US" sz="2400" b="1" dirty="0">
              <a:solidFill>
                <a:srgbClr val="FFEB55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246" y="1864804"/>
            <a:ext cx="3886200" cy="2926080"/>
          </a:xfrm>
          <a:prstGeom prst="rect">
            <a:avLst/>
          </a:prstGeom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09600" y="2717953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902159" y="3408827"/>
                <a:ext cx="1466468" cy="43749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sz="20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en-US" sz="20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altLang="en-US" sz="2000" b="1" dirty="0" smtClean="0">
                    <a:solidFill>
                      <a:schemeClr val="bg1"/>
                    </a:solidFill>
                  </a:rPr>
                  <a:t> &lt;</a:t>
                </a:r>
                <a:r>
                  <a:rPr lang="en-US" altLang="en-US" sz="2000" b="1" dirty="0" smtClean="0">
                    <a:solidFill>
                      <a:srgbClr val="CC00CC"/>
                    </a:solidFill>
                  </a:rPr>
                  <a:t>-4</a:t>
                </a:r>
                <a:r>
                  <a:rPr lang="en-US" altLang="en-US" sz="2000" b="1" dirty="0" smtClean="0">
                    <a:solidFill>
                      <a:schemeClr val="bg1"/>
                    </a:solidFill>
                  </a:rPr>
                  <a:t>,</a:t>
                </a: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altLang="en-US" sz="2000" b="1" dirty="0" smtClean="0">
                    <a:solidFill>
                      <a:srgbClr val="00B0F0"/>
                    </a:solidFill>
                  </a:rPr>
                  <a:t>5</a:t>
                </a:r>
                <a:r>
                  <a:rPr lang="en-US" altLang="en-US" sz="2000" b="1" dirty="0" smtClean="0">
                    <a:solidFill>
                      <a:schemeClr val="bg1"/>
                    </a:solidFill>
                  </a:rPr>
                  <a:t>&gt;</a:t>
                </a:r>
                <a:endParaRPr lang="en-US" altLang="en-US" sz="20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159" y="3408827"/>
                <a:ext cx="1466468" cy="437492"/>
              </a:xfrm>
              <a:prstGeom prst="rect">
                <a:avLst/>
              </a:prstGeom>
              <a:blipFill rotWithShape="1">
                <a:blip r:embed="rId3"/>
                <a:stretch>
                  <a:fillRect l="-1660" r="-830" b="-25000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 bwMode="auto">
          <a:xfrm flipH="1">
            <a:off x="6081311" y="4605051"/>
            <a:ext cx="1949985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C00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6081311" y="2060154"/>
            <a:ext cx="0" cy="254489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3"/>
            <a:ext cx="8229600" cy="9223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11"/>
              <p:cNvSpPr>
                <a:spLocks noChangeArrowheads="1"/>
              </p:cNvSpPr>
              <p:nvPr/>
            </p:nvSpPr>
            <p:spPr bwMode="auto">
              <a:xfrm>
                <a:off x="636588" y="1109663"/>
                <a:ext cx="8338079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2400" b="1" dirty="0" smtClean="0"/>
                  <a:t>The </a:t>
                </a:r>
                <a:r>
                  <a:rPr lang="en-US" sz="2400" b="1" dirty="0"/>
                  <a:t>vertices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  Translate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using the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  <m:r>
                          <a:rPr lang="en-US" sz="2400" b="1" i="1">
                            <a:latin typeface="Cambria Math"/>
                          </a:rPr>
                          <m:t>, −</m:t>
                        </m:r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9220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6588" y="1109663"/>
                <a:ext cx="8338079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096" t="-5147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609600" y="2717953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839" y="2304256"/>
            <a:ext cx="3226594" cy="3167063"/>
          </a:xfrm>
          <a:prstGeom prst="rect">
            <a:avLst/>
          </a:prstGeom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4825" y="3331709"/>
            <a:ext cx="3251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dirty="0" smtClean="0">
                <a:solidFill>
                  <a:srgbClr val="FFFF00"/>
                </a:solidFill>
              </a:rPr>
              <a:t>- 1 means left 1</a:t>
            </a:r>
          </a:p>
          <a:p>
            <a:r>
              <a:rPr lang="en-US" altLang="en-US" sz="2000" b="1" i="1" dirty="0" smtClean="0">
                <a:solidFill>
                  <a:srgbClr val="FFFF00"/>
                </a:solidFill>
              </a:rPr>
              <a:t>- 2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means down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2</a:t>
            </a:r>
          </a:p>
          <a:p>
            <a:endParaRPr lang="en-US" altLang="en-US" sz="2000" b="1" dirty="0" smtClean="0">
              <a:solidFill>
                <a:srgbClr val="FFFF00"/>
              </a:solidFill>
            </a:endParaRPr>
          </a:p>
          <a:p>
            <a:r>
              <a:rPr lang="en-US" altLang="en-US" sz="2000" b="1" dirty="0" smtClean="0">
                <a:solidFill>
                  <a:srgbClr val="FFFF00"/>
                </a:solidFill>
              </a:rPr>
              <a:t>Translation function:</a:t>
            </a:r>
          </a:p>
          <a:p>
            <a:r>
              <a:rPr lang="en-US" altLang="en-US" sz="2000" b="1" dirty="0" smtClean="0">
                <a:solidFill>
                  <a:srgbClr val="FFFF00"/>
                </a:solidFill>
              </a:rPr>
              <a:t>(x, y) </a:t>
            </a:r>
            <a:r>
              <a:rPr lang="en-US" altLang="en-US" sz="20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 (x – 1, y – 2)</a:t>
            </a:r>
            <a:endParaRPr lang="en-US" altLang="en-US" sz="2000" b="1" dirty="0">
              <a:solidFill>
                <a:srgbClr val="FFFF00"/>
              </a:solidFill>
            </a:endParaRPr>
          </a:p>
        </p:txBody>
      </p:sp>
      <p:sp>
        <p:nvSpPr>
          <p:cNvPr id="2" name="Oval 1"/>
          <p:cNvSpPr>
            <a:spLocks noChangeAspect="1"/>
          </p:cNvSpPr>
          <p:nvPr/>
        </p:nvSpPr>
        <p:spPr bwMode="auto">
          <a:xfrm>
            <a:off x="6691416" y="291920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7317839" y="260937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7003291" y="383254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9011" y="364296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C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6570" y="273364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A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44285" y="240264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B</a:t>
            </a:r>
            <a:endParaRPr lang="en-US" sz="1200" b="1" dirty="0">
              <a:solidFill>
                <a:schemeClr val="bg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47979" y="3017553"/>
            <a:ext cx="1196306" cy="1538118"/>
            <a:chOff x="6147979" y="3017553"/>
            <a:chExt cx="1196306" cy="1538118"/>
          </a:xfrm>
        </p:grpSpPr>
        <p:grpSp>
          <p:nvGrpSpPr>
            <p:cNvPr id="3" name="Group 2"/>
            <p:cNvGrpSpPr/>
            <p:nvPr/>
          </p:nvGrpSpPr>
          <p:grpSpPr>
            <a:xfrm>
              <a:off x="6379383" y="3221217"/>
              <a:ext cx="715348" cy="1334454"/>
              <a:chOff x="6379383" y="3221217"/>
              <a:chExt cx="715348" cy="1334454"/>
            </a:xfrm>
          </p:grpSpPr>
          <p:sp>
            <p:nvSpPr>
              <p:cNvPr id="11" name="Oval 10"/>
              <p:cNvSpPr>
                <a:spLocks noChangeAspect="1"/>
              </p:cNvSpPr>
              <p:nvPr/>
            </p:nvSpPr>
            <p:spPr bwMode="auto">
              <a:xfrm>
                <a:off x="7003291" y="3221217"/>
                <a:ext cx="91440" cy="9144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" name="Oval 11"/>
              <p:cNvSpPr>
                <a:spLocks noChangeAspect="1"/>
              </p:cNvSpPr>
              <p:nvPr/>
            </p:nvSpPr>
            <p:spPr bwMode="auto">
              <a:xfrm>
                <a:off x="6379383" y="3526017"/>
                <a:ext cx="91440" cy="9144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" name="Oval 12"/>
              <p:cNvSpPr>
                <a:spLocks noChangeAspect="1"/>
              </p:cNvSpPr>
              <p:nvPr/>
            </p:nvSpPr>
            <p:spPr bwMode="auto">
              <a:xfrm>
                <a:off x="6687144" y="4464231"/>
                <a:ext cx="91440" cy="9144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147979" y="3349413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05731" y="301755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00518" y="4272811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4" grpId="0" autoUpdateAnimBg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3"/>
            <a:ext cx="8229600" cy="7953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3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866" name="Rectangle 10"/>
              <p:cNvSpPr>
                <a:spLocks noChangeArrowheads="1"/>
              </p:cNvSpPr>
              <p:nvPr/>
            </p:nvSpPr>
            <p:spPr bwMode="auto">
              <a:xfrm>
                <a:off x="419100" y="795338"/>
                <a:ext cx="7402219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400" b="1" dirty="0"/>
                  <a:t>Write a rule for the translation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′</m:t>
                    </m:r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′</m:t>
                    </m:r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′</m:t>
                    </m:r>
                  </m:oMath>
                </a14:m>
                <a:r>
                  <a:rPr lang="en-US" sz="2400" b="1" dirty="0"/>
                  <a:t>.</a:t>
                </a:r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21866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" y="795338"/>
                <a:ext cx="7402219" cy="424732"/>
              </a:xfrm>
              <a:prstGeom prst="rect">
                <a:avLst/>
              </a:prstGeom>
              <a:blipFill rotWithShape="1">
                <a:blip r:embed="rId2"/>
                <a:stretch>
                  <a:fillRect l="-1318" t="-18571" r="-247" b="-328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5888" y="5926138"/>
            <a:ext cx="8874125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/>
              <a:t>	function notation: (</a:t>
            </a:r>
            <a:r>
              <a:rPr lang="en-US" altLang="en-US" sz="2400" b="1" i="1" dirty="0"/>
              <a:t>x</a:t>
            </a:r>
            <a:r>
              <a:rPr lang="en-US" altLang="en-US" sz="2400" b="1" dirty="0"/>
              <a:t>, </a:t>
            </a:r>
            <a:r>
              <a:rPr lang="en-US" altLang="en-US" sz="2400" b="1" i="1" dirty="0"/>
              <a:t>y</a:t>
            </a:r>
            <a:r>
              <a:rPr lang="en-US" altLang="en-US" sz="2400" b="1" dirty="0"/>
              <a:t>) </a:t>
            </a:r>
            <a:r>
              <a:rPr lang="en-US" altLang="en-US" sz="2400" b="1" dirty="0">
                <a:cs typeface="Arial" pitchFamily="34" charset="0"/>
              </a:rPr>
              <a:t>→ (</a:t>
            </a:r>
            <a:r>
              <a:rPr lang="en-US" altLang="en-US" sz="2400" b="1" i="1" dirty="0">
                <a:cs typeface="Arial" pitchFamily="34" charset="0"/>
              </a:rPr>
              <a:t>x</a:t>
            </a:r>
            <a:r>
              <a:rPr lang="en-US" altLang="en-US" sz="2400" b="1" dirty="0">
                <a:cs typeface="Arial" pitchFamily="34" charset="0"/>
              </a:rPr>
              <a:t> </a:t>
            </a:r>
            <a:r>
              <a:rPr lang="en-US" altLang="en-US" sz="2400" b="1" dirty="0" smtClean="0">
                <a:cs typeface="Arial" pitchFamily="34" charset="0"/>
              </a:rPr>
              <a:t>+ </a:t>
            </a:r>
            <a:r>
              <a:rPr lang="en-US" altLang="en-US" sz="2400" b="1" dirty="0">
                <a:cs typeface="Arial" pitchFamily="34" charset="0"/>
              </a:rPr>
              <a:t>2, </a:t>
            </a:r>
            <a:r>
              <a:rPr lang="en-US" altLang="en-US" sz="2400" b="1" i="1" dirty="0">
                <a:cs typeface="Arial" pitchFamily="34" charset="0"/>
              </a:rPr>
              <a:t>y</a:t>
            </a:r>
            <a:r>
              <a:rPr lang="en-US" altLang="en-US" sz="2400" b="1" dirty="0">
                <a:cs typeface="Arial" pitchFamily="34" charset="0"/>
              </a:rPr>
              <a:t> – </a:t>
            </a:r>
            <a:r>
              <a:rPr lang="en-US" altLang="en-US" sz="2400" b="1" dirty="0" smtClean="0">
                <a:cs typeface="Arial" pitchFamily="34" charset="0"/>
              </a:rPr>
              <a:t>1)</a:t>
            </a:r>
            <a:endParaRPr lang="en-US" altLang="en-US" sz="2400" b="1" dirty="0"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0" y="1414901"/>
            <a:ext cx="4953000" cy="388143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6" grpId="0" autoUpdateAnimBg="0"/>
      <p:bldP spid="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6041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4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8" name="Rectangle 10"/>
              <p:cNvSpPr>
                <a:spLocks noChangeArrowheads="1"/>
              </p:cNvSpPr>
              <p:nvPr/>
            </p:nvSpPr>
            <p:spPr bwMode="auto">
              <a:xfrm>
                <a:off x="419100" y="795338"/>
                <a:ext cx="849630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2400" b="1" dirty="0"/>
                  <a:t>Graph quadrilateral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𝑨𝑩𝑪𝑫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𝑫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translation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,</m:t>
                    </m:r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)→(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1268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" y="795338"/>
                <a:ext cx="84963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148" t="-3553" b="-111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4825" y="2362224"/>
            <a:ext cx="325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i="1" dirty="0" smtClean="0">
                <a:solidFill>
                  <a:srgbClr val="FFFF00"/>
                </a:solidFill>
              </a:rPr>
              <a:t>x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– 1 means left 1</a:t>
            </a:r>
          </a:p>
          <a:p>
            <a:r>
              <a:rPr lang="en-US" altLang="en-US" sz="2000" b="1" i="1" dirty="0" smtClean="0">
                <a:solidFill>
                  <a:srgbClr val="FFFF00"/>
                </a:solidFill>
              </a:rPr>
              <a:t>y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+ 4 means up 4</a:t>
            </a:r>
            <a:endParaRPr lang="en-US" altLang="en-US" sz="2000" b="1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38" y="2308408"/>
            <a:ext cx="2538413" cy="3442335"/>
          </a:xfrm>
          <a:prstGeom prst="rect">
            <a:avLst/>
          </a:prstGeom>
        </p:spPr>
      </p:pic>
      <p:sp>
        <p:nvSpPr>
          <p:cNvPr id="7" name="Oval 6"/>
          <p:cNvSpPr>
            <a:spLocks noChangeAspect="1"/>
          </p:cNvSpPr>
          <p:nvPr/>
        </p:nvSpPr>
        <p:spPr bwMode="auto">
          <a:xfrm>
            <a:off x="6428136" y="507185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6745224" y="4123846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4302" y="5108046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A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576" y="392690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B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7361586" y="413840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7361586" y="5062326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61586" y="3953713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C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0824" y="509852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D</a:t>
            </a:r>
            <a:endParaRPr lang="en-US" sz="1200" b="1" dirty="0">
              <a:solidFill>
                <a:schemeClr val="bg2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909977" y="2717232"/>
            <a:ext cx="1494888" cy="1448612"/>
            <a:chOff x="5909977" y="2717232"/>
            <a:chExt cx="1494888" cy="1448612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 bwMode="auto">
            <a:xfrm>
              <a:off x="6132861" y="3852651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6449949" y="2914171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09977" y="3860271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24301" y="271723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 bwMode="auto">
            <a:xfrm>
              <a:off x="7066311" y="2919201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 bwMode="auto">
            <a:xfrm>
              <a:off x="7056786" y="3852651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66311" y="273451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66024" y="3888845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D’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48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5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5964" name="Rectangle 12"/>
              <p:cNvSpPr>
                <a:spLocks noChangeArrowheads="1"/>
              </p:cNvSpPr>
              <p:nvPr/>
            </p:nvSpPr>
            <p:spPr bwMode="auto">
              <a:xfrm>
                <a:off x="671513" y="988410"/>
                <a:ext cx="7816850" cy="1570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2400" b="1" dirty="0" smtClean="0"/>
                  <a:t>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𝑹𝑺</m:t>
                        </m:r>
                      </m:e>
                    </m:acc>
                  </m:oMath>
                </a14:m>
                <a:r>
                  <a:rPr lang="en-US" sz="2400" b="1" dirty="0"/>
                  <a:t> with endpoints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𝑹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composition.</a:t>
                </a:r>
              </a:p>
              <a:p>
                <a:r>
                  <a:rPr lang="en-US" sz="2400" b="1" dirty="0"/>
                  <a:t>		</a:t>
                </a:r>
                <a:r>
                  <a:rPr lang="en-US" sz="2400" b="1" dirty="0" smtClean="0">
                    <a:solidFill>
                      <a:srgbClr val="FF99FF"/>
                    </a:solidFill>
                  </a:rPr>
                  <a:t>Translation: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sz="2400" b="1" i="1">
                        <a:solidFill>
                          <a:srgbClr val="FF99FF"/>
                        </a:solidFill>
                        <a:latin typeface="Cambria Math"/>
                      </a:rPr>
                      <m:t>→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99FF"/>
                            </a:solidFill>
                            <a:latin typeface="Cambria Math"/>
                          </a:rPr>
                          <m:t>𝟒</m:t>
                        </m:r>
                      </m:e>
                    </m:d>
                  </m:oMath>
                </a14:m>
                <a:endParaRPr lang="en-US" sz="2400" b="1" dirty="0"/>
              </a:p>
              <a:p>
                <a:r>
                  <a:rPr lang="en-US" sz="2400" b="1" dirty="0"/>
                  <a:t>		</a:t>
                </a:r>
                <a:r>
                  <a:rPr lang="en-US" sz="2400" b="1" dirty="0" smtClean="0">
                    <a:solidFill>
                      <a:srgbClr val="99FF99"/>
                    </a:solidFill>
                  </a:rPr>
                  <a:t>Translation: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)→(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−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𝟔</m:t>
                    </m:r>
                    <m:r>
                      <a:rPr lang="en-US" sz="2400" b="1" i="1">
                        <a:solidFill>
                          <a:srgbClr val="99FF99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b="1" dirty="0">
                  <a:solidFill>
                    <a:srgbClr val="99FF99"/>
                  </a:solidFill>
                </a:endParaRPr>
              </a:p>
            </p:txBody>
          </p:sp>
        </mc:Choice>
        <mc:Fallback>
          <p:sp>
            <p:nvSpPr>
              <p:cNvPr id="125964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513" y="988410"/>
                <a:ext cx="7816850" cy="1570430"/>
              </a:xfrm>
              <a:prstGeom prst="rect">
                <a:avLst/>
              </a:prstGeom>
              <a:blipFill rotWithShape="1">
                <a:blip r:embed="rId2"/>
                <a:stretch>
                  <a:fillRect l="-1170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71513" y="2981115"/>
            <a:ext cx="22288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endParaRPr lang="en-US" altLang="en-US" sz="2400" dirty="0">
              <a:solidFill>
                <a:srgbClr val="E01B22"/>
              </a:solidFill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798" y="2816877"/>
            <a:ext cx="3154680" cy="3714750"/>
          </a:xfrm>
          <a:prstGeom prst="rect">
            <a:avLst/>
          </a:prstGeom>
        </p:spPr>
      </p:pic>
      <p:sp>
        <p:nvSpPr>
          <p:cNvPr id="9" name="Oval 8"/>
          <p:cNvSpPr>
            <a:spLocks noChangeAspect="1"/>
          </p:cNvSpPr>
          <p:nvPr/>
        </p:nvSpPr>
        <p:spPr bwMode="auto">
          <a:xfrm>
            <a:off x="5802249" y="4904896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6601" y="470795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R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6332886" y="411935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32886" y="3934663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S</a:t>
            </a:r>
            <a:endParaRPr lang="en-US" sz="1200" b="1" dirty="0">
              <a:solidFill>
                <a:schemeClr val="bg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28951" y="2877388"/>
            <a:ext cx="1086825" cy="1061673"/>
            <a:chOff x="5328951" y="2877388"/>
            <a:chExt cx="1086825" cy="1061673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 bwMode="auto">
            <a:xfrm>
              <a:off x="5554599" y="3847621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8951" y="365068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R’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>
              <a:off x="6085236" y="3062076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85236" y="2877388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S’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67176" y="4449013"/>
            <a:ext cx="1123693" cy="1061673"/>
            <a:chOff x="6367176" y="4449013"/>
            <a:chExt cx="1123693" cy="1061673"/>
          </a:xfrm>
        </p:grpSpPr>
        <p:sp>
          <p:nvSpPr>
            <p:cNvPr id="21" name="Oval 20"/>
            <p:cNvSpPr>
              <a:spLocks noChangeAspect="1"/>
            </p:cNvSpPr>
            <p:nvPr/>
          </p:nvSpPr>
          <p:spPr bwMode="auto">
            <a:xfrm>
              <a:off x="6592824" y="5419246"/>
              <a:ext cx="91440" cy="9144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67176" y="5222307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R’’</a:t>
              </a:r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 bwMode="auto">
            <a:xfrm>
              <a:off x="7123461" y="4633701"/>
              <a:ext cx="91440" cy="9144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23461" y="4449013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S’’</a:t>
              </a:r>
              <a:endParaRPr lang="en-US" sz="12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1513" y="3741127"/>
            <a:ext cx="325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i="1" dirty="0" smtClean="0">
                <a:solidFill>
                  <a:srgbClr val="FF99FF"/>
                </a:solidFill>
              </a:rPr>
              <a:t>x</a:t>
            </a:r>
            <a:r>
              <a:rPr lang="en-US" altLang="en-US" sz="2000" b="1" dirty="0" smtClean="0">
                <a:solidFill>
                  <a:srgbClr val="FF99FF"/>
                </a:solidFill>
              </a:rPr>
              <a:t> – 1 means left 1</a:t>
            </a:r>
          </a:p>
          <a:p>
            <a:r>
              <a:rPr lang="en-US" altLang="en-US" sz="2000" b="1" i="1" dirty="0" smtClean="0">
                <a:solidFill>
                  <a:srgbClr val="FF99FF"/>
                </a:solidFill>
              </a:rPr>
              <a:t>y</a:t>
            </a:r>
            <a:r>
              <a:rPr lang="en-US" altLang="en-US" sz="2000" b="1" dirty="0" smtClean="0">
                <a:solidFill>
                  <a:srgbClr val="FF99FF"/>
                </a:solidFill>
              </a:rPr>
              <a:t> + 4 means up 4</a:t>
            </a:r>
            <a:endParaRPr lang="en-US" altLang="en-US" sz="2000" b="1" dirty="0">
              <a:solidFill>
                <a:srgbClr val="FF99FF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1513" y="4653758"/>
            <a:ext cx="325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i="1" dirty="0" smtClean="0">
                <a:solidFill>
                  <a:srgbClr val="99FF99"/>
                </a:solidFill>
              </a:rPr>
              <a:t>x</a:t>
            </a:r>
            <a:r>
              <a:rPr lang="en-US" altLang="en-US" sz="2000" b="1" dirty="0" smtClean="0">
                <a:solidFill>
                  <a:srgbClr val="99FF99"/>
                </a:solidFill>
              </a:rPr>
              <a:t> </a:t>
            </a:r>
            <a:r>
              <a:rPr lang="en-US" altLang="en-US" sz="2000" b="1" dirty="0" smtClean="0">
                <a:solidFill>
                  <a:srgbClr val="99FF99"/>
                </a:solidFill>
              </a:rPr>
              <a:t>+ 4 means right 4</a:t>
            </a:r>
            <a:endParaRPr lang="en-US" altLang="en-US" sz="2000" b="1" dirty="0" smtClean="0">
              <a:solidFill>
                <a:srgbClr val="99FF99"/>
              </a:solidFill>
            </a:endParaRPr>
          </a:p>
          <a:p>
            <a:r>
              <a:rPr lang="en-US" altLang="en-US" sz="2000" b="1" i="1" dirty="0" smtClean="0">
                <a:solidFill>
                  <a:srgbClr val="99FF99"/>
                </a:solidFill>
              </a:rPr>
              <a:t>y</a:t>
            </a:r>
            <a:r>
              <a:rPr lang="en-US" altLang="en-US" sz="2000" b="1" dirty="0" smtClean="0">
                <a:solidFill>
                  <a:srgbClr val="99FF99"/>
                </a:solidFill>
              </a:rPr>
              <a:t> </a:t>
            </a:r>
            <a:r>
              <a:rPr lang="en-US" altLang="en-US" sz="2000" b="1" dirty="0" smtClean="0">
                <a:solidFill>
                  <a:srgbClr val="99FF99"/>
                </a:solidFill>
              </a:rPr>
              <a:t>– 6 means down 6</a:t>
            </a:r>
            <a:endParaRPr lang="en-US" altLang="en-US" sz="2000" b="1" dirty="0">
              <a:solidFill>
                <a:srgbClr val="99FF99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6738" y="5672933"/>
            <a:ext cx="4176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i="1" dirty="0" smtClean="0">
                <a:solidFill>
                  <a:srgbClr val="FFFF00"/>
                </a:solidFill>
              </a:rPr>
              <a:t>x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– 1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+ 4 = x + 3 means right 3</a:t>
            </a:r>
            <a:endParaRPr lang="en-US" altLang="en-US" sz="2000" b="1" dirty="0" smtClean="0">
              <a:solidFill>
                <a:srgbClr val="FFFF00"/>
              </a:solidFill>
            </a:endParaRPr>
          </a:p>
          <a:p>
            <a:r>
              <a:rPr lang="en-US" altLang="en-US" sz="2000" b="1" i="1" dirty="0" smtClean="0">
                <a:solidFill>
                  <a:srgbClr val="FFFF00"/>
                </a:solidFill>
              </a:rPr>
              <a:t>y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+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4 – 6 = y – 2 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means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down 2</a:t>
            </a:r>
            <a:endParaRPr lang="en-US" alt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 autoUpdateAnimBg="0"/>
      <p:bldP spid="10" grpId="0" build="p" autoUpdateAnimBg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48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964" name="Rectangle 12"/>
              <p:cNvSpPr>
                <a:spLocks noChangeArrowheads="1"/>
              </p:cNvSpPr>
              <p:nvPr/>
            </p:nvSpPr>
            <p:spPr bwMode="auto">
              <a:xfrm>
                <a:off x="671513" y="988410"/>
                <a:ext cx="7816850" cy="2308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2400" b="1" dirty="0"/>
                  <a:t>A graphic artist is designing a favicon for a golf website.  In an image-editing program, she moves the red rectangle </a:t>
                </a:r>
                <a:r>
                  <a:rPr lang="en-US" sz="2400" b="1" dirty="0" smtClean="0"/>
                  <a:t>3 </a:t>
                </a:r>
                <a:r>
                  <a:rPr lang="en-US" sz="2400" b="1" dirty="0"/>
                  <a:t>units right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unit down.  Then she moves the red rectangle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unit left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units up.  Rewrite the composition as a single transformation.</a:t>
                </a:r>
              </a:p>
            </p:txBody>
          </p:sp>
        </mc:Choice>
        <mc:Fallback xmlns="">
          <p:sp>
            <p:nvSpPr>
              <p:cNvPr id="125964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513" y="988410"/>
                <a:ext cx="7816850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170" t="-1847" b="-52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83378" y="3509925"/>
            <a:ext cx="22288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endParaRPr lang="en-US" altLang="en-US" sz="2400" dirty="0">
              <a:solidFill>
                <a:srgbClr val="E01B22"/>
              </a:solidFill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687" y="3296734"/>
            <a:ext cx="2738438" cy="2762250"/>
          </a:xfrm>
          <a:prstGeom prst="rect">
            <a:avLst/>
          </a:prstGeom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1513" y="4299815"/>
            <a:ext cx="44243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</a:rPr>
              <a:t>Right 3, left 1 </a:t>
            </a:r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  <a:sym typeface="Wingdings" panose="05000000000000000000" pitchFamily="2" charset="2"/>
              </a:rPr>
              <a:t> x + 3 – 1 = x + 2</a:t>
            </a:r>
            <a:endParaRPr lang="en-US" altLang="en-US" sz="2000" b="1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</a:rPr>
              <a:t>Down 1, up 4 </a:t>
            </a:r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  <a:sym typeface="Wingdings" panose="05000000000000000000" pitchFamily="2" charset="2"/>
              </a:rPr>
              <a:t> y – 1 + 3 = y + 2</a:t>
            </a:r>
          </a:p>
          <a:p>
            <a:endParaRPr lang="en-US" altLang="en-US" sz="2000" b="1" i="1" dirty="0">
              <a:solidFill>
                <a:schemeClr val="tx1">
                  <a:lumMod val="85000"/>
                </a:schemeClr>
              </a:solidFill>
              <a:sym typeface="Wingdings" panose="05000000000000000000" pitchFamily="2" charset="2"/>
            </a:endParaRPr>
          </a:p>
          <a:p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  <a:sym typeface="Wingdings" panose="05000000000000000000" pitchFamily="2" charset="2"/>
              </a:rPr>
              <a:t>(x, y)  (x + 2, y + 2)</a:t>
            </a:r>
            <a:endParaRPr lang="en-US" altLang="en-US" sz="2000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29963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 autoUpdateAnimBg="0"/>
      <p:bldP spid="10" grpId="0" build="p" autoUpdateAnimBg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99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3800"/>
            <a:ext cx="8229600" cy="541632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A translation moves all points of a figure the same distance in the same direction</a:t>
            </a:r>
          </a:p>
          <a:p>
            <a:pPr lvl="1" eaLnBrk="1" hangingPunct="1"/>
            <a:r>
              <a:rPr lang="en-US" altLang="en-US" sz="2400" b="1" dirty="0" smtClean="0"/>
              <a:t>Up is added to y and down is subtracted</a:t>
            </a:r>
          </a:p>
          <a:p>
            <a:pPr lvl="1" eaLnBrk="1" hangingPunct="1"/>
            <a:r>
              <a:rPr lang="en-US" altLang="en-US" sz="2400" b="1" dirty="0" smtClean="0"/>
              <a:t>Right is added to x and left is subtracted</a:t>
            </a:r>
          </a:p>
          <a:p>
            <a:pPr lvl="1"/>
            <a:r>
              <a:rPr lang="en-US" sz="2400" b="1" dirty="0" smtClean="0"/>
              <a:t>A </a:t>
            </a:r>
            <a:r>
              <a:rPr lang="en-US" sz="2400" b="1" dirty="0"/>
              <a:t>translation maintains length and angles (rigid motion)</a:t>
            </a:r>
          </a:p>
          <a:p>
            <a:pPr lvl="1"/>
            <a:r>
              <a:rPr lang="en-US" sz="2400" b="1" dirty="0" smtClean="0"/>
              <a:t>A </a:t>
            </a:r>
            <a:r>
              <a:rPr lang="en-US" sz="2400" b="1" dirty="0"/>
              <a:t>translation moves all parts of the figure the same distance and direction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Translation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1722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0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9-1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6850063" y="0"/>
            <a:ext cx="228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Transparency 9-2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/>
              <a:t>Name the reflected image of each figure in line m</a:t>
            </a:r>
            <a:endParaRPr lang="en-US" altLang="en-US" sz="2000" b="1">
              <a:cs typeface="Arial" pitchFamily="34" charset="0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pitchFamily="34" charset="0"/>
              </a:rPr>
              <a:t>BC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pitchFamily="34" charset="0"/>
                <a:sym typeface="Symbol" pitchFamily="18" charset="2"/>
              </a:rPr>
              <a:t>AB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pitchFamily="34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pitchFamily="34" charset="0"/>
                <a:sym typeface="Symbol" pitchFamily="18" charset="2"/>
              </a:rPr>
              <a:t>∆AGB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pitchFamily="34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pitchFamily="34" charset="0"/>
                <a:sym typeface="Symbol" pitchFamily="18" charset="2"/>
              </a:rPr>
              <a:t>B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pitchFamily="34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pitchFamily="34" charset="0"/>
                <a:sym typeface="Symbol" pitchFamily="18" charset="2"/>
              </a:rPr>
              <a:t>ABCF</a:t>
            </a:r>
          </a:p>
          <a:p>
            <a:endParaRPr lang="en-US" altLang="en-US" sz="2000" b="1">
              <a:cs typeface="Arial" pitchFamily="34" charset="0"/>
              <a:sym typeface="Symbol" pitchFamily="18" charset="2"/>
            </a:endParaRPr>
          </a:p>
          <a:p>
            <a:r>
              <a:rPr lang="en-US" altLang="en-US" sz="2000" b="1">
                <a:cs typeface="Arial" pitchFamily="34" charset="0"/>
                <a:sym typeface="Symbol" pitchFamily="18" charset="2"/>
              </a:rPr>
              <a:t>6.                                                 How many lines of symmetry are in an equilateral triangle?</a:t>
            </a:r>
            <a:endParaRPr lang="el-GR" altLang="en-US" sz="2000" b="1">
              <a:cs typeface="Arial" pitchFamily="34" charset="0"/>
              <a:sym typeface="Symbol" pitchFamily="18" charset="2"/>
            </a:endParaRPr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11200" y="4433888"/>
            <a:ext cx="3181350" cy="366712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1036" name="Oval 11"/>
          <p:cNvSpPr>
            <a:spLocks noChangeArrowheads="1"/>
          </p:cNvSpPr>
          <p:nvPr/>
        </p:nvSpPr>
        <p:spPr bwMode="auto">
          <a:xfrm>
            <a:off x="595313" y="53578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037" name="Oval 12"/>
          <p:cNvSpPr>
            <a:spLocks noChangeArrowheads="1"/>
          </p:cNvSpPr>
          <p:nvPr/>
        </p:nvSpPr>
        <p:spPr bwMode="auto">
          <a:xfrm>
            <a:off x="595313" y="5908675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038" name="Oval 13"/>
          <p:cNvSpPr>
            <a:spLocks noChangeArrowheads="1"/>
          </p:cNvSpPr>
          <p:nvPr/>
        </p:nvSpPr>
        <p:spPr bwMode="auto">
          <a:xfrm>
            <a:off x="3179763" y="53594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039" name="Oval 14"/>
          <p:cNvSpPr>
            <a:spLocks noChangeArrowheads="1"/>
          </p:cNvSpPr>
          <p:nvPr/>
        </p:nvSpPr>
        <p:spPr bwMode="auto">
          <a:xfrm>
            <a:off x="3179763" y="5908675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1404938" y="5337175"/>
            <a:ext cx="3254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3940175" y="5875338"/>
            <a:ext cx="395288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 4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1403350" y="5875338"/>
            <a:ext cx="325438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3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4029075" y="5327650"/>
            <a:ext cx="325438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2</a:t>
            </a:r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1860550" y="1425575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DC</a:t>
            </a:r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1860550" y="19986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ED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1860550" y="2613025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pitchFamily="34" charset="0"/>
              </a:rPr>
              <a:t>∆EGD</a:t>
            </a: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1860550" y="324485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1860550" y="3833813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EDCF</a:t>
            </a:r>
          </a:p>
        </p:txBody>
      </p:sp>
      <p:sp>
        <p:nvSpPr>
          <p:cNvPr id="114713" name="Oval 25"/>
          <p:cNvSpPr>
            <a:spLocks noChangeArrowheads="1"/>
          </p:cNvSpPr>
          <p:nvPr/>
        </p:nvSpPr>
        <p:spPr bwMode="auto">
          <a:xfrm>
            <a:off x="592138" y="5916613"/>
            <a:ext cx="554037" cy="225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graphicFrame>
        <p:nvGraphicFramePr>
          <p:cNvPr id="1026" name="Object 26"/>
          <p:cNvGraphicFramePr>
            <a:graphicFrameLocks noChangeAspect="1"/>
          </p:cNvGraphicFramePr>
          <p:nvPr/>
        </p:nvGraphicFramePr>
        <p:xfrm>
          <a:off x="5499100" y="1485900"/>
          <a:ext cx="2981325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Photo Editor Photo" r:id="rId3" imgW="2980952" imgH="1943371" progId="MSPhotoEd.3">
                  <p:embed/>
                </p:oleObj>
              </mc:Choice>
              <mc:Fallback>
                <p:oleObj name="Photo Editor Photo" r:id="rId3" imgW="2980952" imgH="1943371" progId="MSPhotoEd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1485900"/>
                        <a:ext cx="2981325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8" grpId="0"/>
      <p:bldP spid="114709" grpId="0"/>
      <p:bldP spid="114710" grpId="0"/>
      <p:bldP spid="114711" grpId="0"/>
      <p:bldP spid="114712" grpId="0"/>
      <p:bldP spid="1147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550988"/>
            <a:ext cx="8521700" cy="496411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Perform </a:t>
            </a:r>
            <a:r>
              <a:rPr lang="en-US" sz="2800" b="1" dirty="0"/>
              <a:t>translations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Perform </a:t>
            </a:r>
            <a:r>
              <a:rPr lang="en-US" sz="2800" b="1" dirty="0"/>
              <a:t>compositions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Solve </a:t>
            </a:r>
            <a:r>
              <a:rPr lang="en-US" sz="2800" b="1" dirty="0"/>
              <a:t>real-life problems involving compositions</a:t>
            </a:r>
          </a:p>
          <a:p>
            <a:pPr eaLnBrk="1" hangingPunct="1"/>
            <a:endParaRPr lang="en-US" altLang="en-US" sz="2800" b="1" dirty="0" smtClean="0"/>
          </a:p>
          <a:p>
            <a:pPr eaLnBrk="1" hangingPunct="1"/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2050"/>
            <a:ext cx="8229600" cy="4964113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Component form </a:t>
            </a:r>
            <a:r>
              <a:rPr lang="en-US" sz="2400" b="1" i="1" dirty="0"/>
              <a:t>– combines horizontal and vertical components; &lt;x, y&gt;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Composition of transformations </a:t>
            </a:r>
            <a:r>
              <a:rPr lang="en-US" sz="2400" b="1" i="1" dirty="0"/>
              <a:t>– when two or more transformations are combined to form a single transformation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Horizontal component </a:t>
            </a:r>
            <a:r>
              <a:rPr lang="en-US" sz="2400" b="1" i="1" dirty="0"/>
              <a:t>– vector travel in the “x” direction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Image</a:t>
            </a:r>
            <a:r>
              <a:rPr lang="en-US" sz="2400" b="1" i="1" dirty="0"/>
              <a:t> – figure after the transformation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Initial point </a:t>
            </a:r>
            <a:r>
              <a:rPr lang="en-US" sz="2400" b="1" i="1" dirty="0"/>
              <a:t>– starting point of a vector; initial position in motion problems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Magnitude</a:t>
            </a:r>
            <a:r>
              <a:rPr lang="en-US" sz="2400" b="1" i="1" dirty="0"/>
              <a:t> – the length of a vector; found by using Pythagorean Theorem on its </a:t>
            </a:r>
            <a:r>
              <a:rPr lang="en-US" sz="2400" b="1" i="1" dirty="0" smtClean="0"/>
              <a:t>components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2050"/>
            <a:ext cx="8378328" cy="4964113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Preimage</a:t>
            </a:r>
            <a:r>
              <a:rPr lang="en-US" sz="2400" b="1" i="1" dirty="0" smtClean="0"/>
              <a:t> </a:t>
            </a:r>
            <a:r>
              <a:rPr lang="en-US" sz="2400" b="1" i="1" dirty="0"/>
              <a:t>– figure before the transformation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Rigid motion </a:t>
            </a:r>
            <a:r>
              <a:rPr lang="en-US" sz="2400" b="1" i="1" dirty="0"/>
              <a:t>– a transformation that preserves length and angle measure; congruent transformation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Terminal point </a:t>
            </a:r>
            <a:r>
              <a:rPr lang="en-US" sz="2400" b="1" i="1" dirty="0"/>
              <a:t>– the ending point of the vector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Transformation</a:t>
            </a:r>
            <a:r>
              <a:rPr lang="en-US" sz="2400" b="1" i="1" dirty="0"/>
              <a:t> – a function that moves or changes a figure in some way to produce a new figure (called the image)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Translation</a:t>
            </a:r>
            <a:r>
              <a:rPr lang="en-US" sz="2400" b="1" i="1" dirty="0"/>
              <a:t> – moves every point of a figure the same distance in the same direction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Vector</a:t>
            </a:r>
            <a:r>
              <a:rPr lang="en-US" sz="2400" b="1" i="1" dirty="0"/>
              <a:t> – a quantity that has both direction and magnitude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Vertical component </a:t>
            </a:r>
            <a:r>
              <a:rPr lang="en-US" sz="2400" b="1" i="1" dirty="0"/>
              <a:t>– vector travel in the “y” direction</a:t>
            </a:r>
            <a:endParaRPr lang="en-US" sz="2400" b="1" dirty="0"/>
          </a:p>
          <a:p>
            <a:pPr eaLnBrk="1" hangingPunct="1"/>
            <a:endParaRPr lang="en-US" altLang="en-US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59737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25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Translation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0013" y="895350"/>
            <a:ext cx="8921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000" b="1" i="1">
                <a:solidFill>
                  <a:srgbClr val="FFFF00"/>
                </a:solidFill>
              </a:rPr>
              <a:t>Translation</a:t>
            </a:r>
            <a:r>
              <a:rPr lang="en-US" altLang="en-US" sz="2000" b="1"/>
              <a:t> – a transformation that moves all points of a figure, the same distance and direction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2238" y="5903913"/>
            <a:ext cx="8878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000" b="1" i="1">
                <a:solidFill>
                  <a:srgbClr val="FFFF00"/>
                </a:solidFill>
              </a:rPr>
              <a:t>Composition</a:t>
            </a:r>
            <a:r>
              <a:rPr lang="en-US" altLang="en-US" sz="2000" b="1"/>
              <a:t> – transformation made up of successive transformations (animation); also could be successive reflections across parallel lines</a:t>
            </a: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073150" y="2759075"/>
            <a:ext cx="2446338" cy="2517775"/>
            <a:chOff x="428" y="1453"/>
            <a:chExt cx="1541" cy="1586"/>
          </a:xfrm>
        </p:grpSpPr>
        <p:grpSp>
          <p:nvGrpSpPr>
            <p:cNvPr id="6227" name="Group 6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6254" name="Line 7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" name="Line 8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" name="Line 9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7" name="Line 10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8" name="Line 11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9" name="Line 12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" name="Line 13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Line 14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2" name="Line 15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3" name="Line 16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4" name="Line 17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5" name="Line 18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6" name="Line 19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7" name="Line 20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8" name="Line 21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9" name="Line 22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0" name="Line 23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1" name="Line 24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2" name="Line 25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3" name="Line 26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4" name="Line 27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28" name="Line 28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Text Box 29"/>
            <p:cNvSpPr txBox="1">
              <a:spLocks noChangeArrowheads="1"/>
            </p:cNvSpPr>
            <p:nvPr/>
          </p:nvSpPr>
          <p:spPr bwMode="auto">
            <a:xfrm>
              <a:off x="1196" y="1453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6230" name="Text Box 30"/>
            <p:cNvSpPr txBox="1">
              <a:spLocks noChangeArrowheads="1"/>
            </p:cNvSpPr>
            <p:nvPr/>
          </p:nvSpPr>
          <p:spPr bwMode="auto">
            <a:xfrm>
              <a:off x="1789" y="205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231" name="Line 31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32" name="Group 32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6233" name="Line 33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34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Line 35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Line 36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Line 37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8" name="Line 38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39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Line 40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Line 41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42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43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44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5" name="Line 45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46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47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" name="Line 48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" name="Line 49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Line 50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" name="Line 51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Line 52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Line 53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50" name="Group 54"/>
          <p:cNvGrpSpPr>
            <a:grpSpLocks/>
          </p:cNvGrpSpPr>
          <p:nvPr/>
        </p:nvGrpSpPr>
        <p:grpSpPr bwMode="auto">
          <a:xfrm>
            <a:off x="6167438" y="2770188"/>
            <a:ext cx="2446337" cy="2517775"/>
            <a:chOff x="428" y="1453"/>
            <a:chExt cx="1541" cy="1586"/>
          </a:xfrm>
        </p:grpSpPr>
        <p:grpSp>
          <p:nvGrpSpPr>
            <p:cNvPr id="6179" name="Group 55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6206" name="Line 56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Line 57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8" name="Line 58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Line 59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0" name="Line 60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1" name="Line 61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2" name="Line 62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3" name="Line 63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4" name="Line 64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5" name="Line 65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Line 66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7" name="Line 67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8" name="Line 68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9" name="Line 69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Line 70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Line 71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Line 72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3" name="Line 73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Line 74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75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6" name="Line 76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80" name="Line 77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Text Box 78"/>
            <p:cNvSpPr txBox="1">
              <a:spLocks noChangeArrowheads="1"/>
            </p:cNvSpPr>
            <p:nvPr/>
          </p:nvSpPr>
          <p:spPr bwMode="auto">
            <a:xfrm>
              <a:off x="1196" y="1453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6182" name="Text Box 79"/>
            <p:cNvSpPr txBox="1">
              <a:spLocks noChangeArrowheads="1"/>
            </p:cNvSpPr>
            <p:nvPr/>
          </p:nvSpPr>
          <p:spPr bwMode="auto">
            <a:xfrm>
              <a:off x="1789" y="205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183" name="Line 80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84" name="Group 81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6185" name="Line 82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6" name="Line 83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Line 84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8" name="Line 85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9" name="Line 86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0" name="Line 87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Line 88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89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Line 90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Line 91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Line 92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Line 93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Line 94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Line 95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Line 96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Line 97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Line 98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2" name="Line 99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3" name="Line 100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Line 101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Line 102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51" name="Group 103"/>
          <p:cNvGrpSpPr>
            <a:grpSpLocks/>
          </p:cNvGrpSpPr>
          <p:nvPr/>
        </p:nvGrpSpPr>
        <p:grpSpPr bwMode="auto">
          <a:xfrm>
            <a:off x="2570163" y="3076575"/>
            <a:ext cx="690562" cy="577850"/>
            <a:chOff x="1093" y="671"/>
            <a:chExt cx="435" cy="364"/>
          </a:xfrm>
        </p:grpSpPr>
        <p:sp>
          <p:nvSpPr>
            <p:cNvPr id="6176" name="Oval 104"/>
            <p:cNvSpPr>
              <a:spLocks noChangeArrowheads="1"/>
            </p:cNvSpPr>
            <p:nvPr/>
          </p:nvSpPr>
          <p:spPr bwMode="auto">
            <a:xfrm>
              <a:off x="1308" y="67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7" name="Oval 105"/>
            <p:cNvSpPr>
              <a:spLocks noChangeArrowheads="1"/>
            </p:cNvSpPr>
            <p:nvPr/>
          </p:nvSpPr>
          <p:spPr bwMode="auto">
            <a:xfrm>
              <a:off x="1472" y="90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8" name="Oval 106"/>
            <p:cNvSpPr>
              <a:spLocks noChangeArrowheads="1"/>
            </p:cNvSpPr>
            <p:nvPr/>
          </p:nvSpPr>
          <p:spPr bwMode="auto">
            <a:xfrm>
              <a:off x="1093" y="97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6152" name="Text Box 107"/>
          <p:cNvSpPr txBox="1">
            <a:spLocks noChangeArrowheads="1"/>
          </p:cNvSpPr>
          <p:nvPr/>
        </p:nvSpPr>
        <p:spPr bwMode="auto">
          <a:xfrm>
            <a:off x="2676525" y="2863850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6153" name="Text Box 108"/>
          <p:cNvSpPr txBox="1">
            <a:spLocks noChangeArrowheads="1"/>
          </p:cNvSpPr>
          <p:nvPr/>
        </p:nvSpPr>
        <p:spPr bwMode="auto">
          <a:xfrm>
            <a:off x="3309938" y="337343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6154" name="Text Box 109"/>
          <p:cNvSpPr txBox="1">
            <a:spLocks noChangeArrowheads="1"/>
          </p:cNvSpPr>
          <p:nvPr/>
        </p:nvSpPr>
        <p:spPr bwMode="auto">
          <a:xfrm>
            <a:off x="2343150" y="348138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grpSp>
        <p:nvGrpSpPr>
          <p:cNvPr id="6155" name="Group 110"/>
          <p:cNvGrpSpPr>
            <a:grpSpLocks/>
          </p:cNvGrpSpPr>
          <p:nvPr/>
        </p:nvGrpSpPr>
        <p:grpSpPr bwMode="auto">
          <a:xfrm>
            <a:off x="1506538" y="4379913"/>
            <a:ext cx="690562" cy="577850"/>
            <a:chOff x="1093" y="671"/>
            <a:chExt cx="435" cy="364"/>
          </a:xfrm>
        </p:grpSpPr>
        <p:sp>
          <p:nvSpPr>
            <p:cNvPr id="6173" name="Oval 111"/>
            <p:cNvSpPr>
              <a:spLocks noChangeArrowheads="1"/>
            </p:cNvSpPr>
            <p:nvPr/>
          </p:nvSpPr>
          <p:spPr bwMode="auto">
            <a:xfrm>
              <a:off x="1308" y="67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4" name="Oval 112"/>
            <p:cNvSpPr>
              <a:spLocks noChangeArrowheads="1"/>
            </p:cNvSpPr>
            <p:nvPr/>
          </p:nvSpPr>
          <p:spPr bwMode="auto">
            <a:xfrm>
              <a:off x="1472" y="90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5" name="Oval 113"/>
            <p:cNvSpPr>
              <a:spLocks noChangeArrowheads="1"/>
            </p:cNvSpPr>
            <p:nvPr/>
          </p:nvSpPr>
          <p:spPr bwMode="auto">
            <a:xfrm>
              <a:off x="1093" y="97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6156" name="Text Box 114"/>
          <p:cNvSpPr txBox="1">
            <a:spLocks noChangeArrowheads="1"/>
          </p:cNvSpPr>
          <p:nvPr/>
        </p:nvSpPr>
        <p:spPr bwMode="auto">
          <a:xfrm>
            <a:off x="1581150" y="4167188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A’</a:t>
            </a:r>
          </a:p>
        </p:txBody>
      </p:sp>
      <p:sp>
        <p:nvSpPr>
          <p:cNvPr id="6157" name="Text Box 115"/>
          <p:cNvSpPr txBox="1">
            <a:spLocks noChangeArrowheads="1"/>
          </p:cNvSpPr>
          <p:nvPr/>
        </p:nvSpPr>
        <p:spPr bwMode="auto">
          <a:xfrm>
            <a:off x="2214563" y="4676775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B’</a:t>
            </a:r>
          </a:p>
        </p:txBody>
      </p:sp>
      <p:sp>
        <p:nvSpPr>
          <p:cNvPr id="6158" name="Text Box 116"/>
          <p:cNvSpPr txBox="1">
            <a:spLocks noChangeArrowheads="1"/>
          </p:cNvSpPr>
          <p:nvPr/>
        </p:nvSpPr>
        <p:spPr bwMode="auto">
          <a:xfrm>
            <a:off x="1247775" y="4784725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C’</a:t>
            </a:r>
          </a:p>
        </p:txBody>
      </p:sp>
      <p:sp>
        <p:nvSpPr>
          <p:cNvPr id="6159" name="Line 117"/>
          <p:cNvSpPr>
            <a:spLocks noChangeShapeType="1"/>
          </p:cNvSpPr>
          <p:nvPr/>
        </p:nvSpPr>
        <p:spPr bwMode="auto">
          <a:xfrm>
            <a:off x="2963863" y="3171825"/>
            <a:ext cx="0" cy="1270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18"/>
          <p:cNvSpPr>
            <a:spLocks noChangeShapeType="1"/>
          </p:cNvSpPr>
          <p:nvPr/>
        </p:nvSpPr>
        <p:spPr bwMode="auto">
          <a:xfrm>
            <a:off x="1931988" y="4427538"/>
            <a:ext cx="104298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Text Box 119"/>
          <p:cNvSpPr txBox="1">
            <a:spLocks noChangeArrowheads="1"/>
          </p:cNvSpPr>
          <p:nvPr/>
        </p:nvSpPr>
        <p:spPr bwMode="auto">
          <a:xfrm>
            <a:off x="168275" y="1635125"/>
            <a:ext cx="4954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A(6,8) moved down 11 and left 9 to A’(-3, -3)</a:t>
            </a:r>
          </a:p>
          <a:p>
            <a:pPr eaLnBrk="1" hangingPunct="1"/>
            <a:r>
              <a:rPr lang="en-US" altLang="en-US" b="1"/>
              <a:t>B(8,5) moved down 11 and left 9 to B’(-1, -6)</a:t>
            </a:r>
          </a:p>
          <a:p>
            <a:pPr eaLnBrk="1" hangingPunct="1"/>
            <a:r>
              <a:rPr lang="en-US" altLang="en-US" b="1"/>
              <a:t>C(3,4) moved down 11 and left 9 to C’(-6, -7)</a:t>
            </a:r>
          </a:p>
        </p:txBody>
      </p:sp>
      <p:sp>
        <p:nvSpPr>
          <p:cNvPr id="6162" name="Oval 120"/>
          <p:cNvSpPr>
            <a:spLocks noChangeArrowheads="1"/>
          </p:cNvSpPr>
          <p:nvPr/>
        </p:nvSpPr>
        <p:spPr bwMode="auto">
          <a:xfrm>
            <a:off x="6716713" y="4059238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3" name="Oval 121"/>
          <p:cNvSpPr>
            <a:spLocks noChangeArrowheads="1"/>
          </p:cNvSpPr>
          <p:nvPr/>
        </p:nvSpPr>
        <p:spPr bwMode="auto">
          <a:xfrm>
            <a:off x="6472238" y="4511675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4" name="Oval 122"/>
          <p:cNvSpPr>
            <a:spLocks noChangeArrowheads="1"/>
          </p:cNvSpPr>
          <p:nvPr/>
        </p:nvSpPr>
        <p:spPr bwMode="auto">
          <a:xfrm>
            <a:off x="6342063" y="5021263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5" name="Oval 123"/>
          <p:cNvSpPr>
            <a:spLocks noChangeArrowheads="1"/>
          </p:cNvSpPr>
          <p:nvPr/>
        </p:nvSpPr>
        <p:spPr bwMode="auto">
          <a:xfrm>
            <a:off x="7181850" y="3556000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6" name="Oval 124"/>
          <p:cNvSpPr>
            <a:spLocks noChangeArrowheads="1"/>
          </p:cNvSpPr>
          <p:nvPr/>
        </p:nvSpPr>
        <p:spPr bwMode="auto">
          <a:xfrm>
            <a:off x="8129588" y="3094038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7" name="Text Box 125"/>
          <p:cNvSpPr txBox="1">
            <a:spLocks noChangeArrowheads="1"/>
          </p:cNvSpPr>
          <p:nvPr/>
        </p:nvSpPr>
        <p:spPr bwMode="auto">
          <a:xfrm>
            <a:off x="6507163" y="4976813"/>
            <a:ext cx="65405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A(t=0)</a:t>
            </a:r>
          </a:p>
        </p:txBody>
      </p:sp>
      <p:sp>
        <p:nvSpPr>
          <p:cNvPr id="6168" name="Text Box 126"/>
          <p:cNvSpPr txBox="1">
            <a:spLocks noChangeArrowheads="1"/>
          </p:cNvSpPr>
          <p:nvPr/>
        </p:nvSpPr>
        <p:spPr bwMode="auto">
          <a:xfrm>
            <a:off x="6670675" y="4440238"/>
            <a:ext cx="65405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A(t=1)</a:t>
            </a:r>
          </a:p>
        </p:txBody>
      </p:sp>
      <p:sp>
        <p:nvSpPr>
          <p:cNvPr id="6169" name="Text Box 127"/>
          <p:cNvSpPr txBox="1">
            <a:spLocks noChangeArrowheads="1"/>
          </p:cNvSpPr>
          <p:nvPr/>
        </p:nvSpPr>
        <p:spPr bwMode="auto">
          <a:xfrm>
            <a:off x="7016750" y="4032250"/>
            <a:ext cx="6540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A(t=2)</a:t>
            </a:r>
          </a:p>
        </p:txBody>
      </p:sp>
      <p:sp>
        <p:nvSpPr>
          <p:cNvPr id="6170" name="Text Box 128"/>
          <p:cNvSpPr txBox="1">
            <a:spLocks noChangeArrowheads="1"/>
          </p:cNvSpPr>
          <p:nvPr/>
        </p:nvSpPr>
        <p:spPr bwMode="auto">
          <a:xfrm>
            <a:off x="7523163" y="3473450"/>
            <a:ext cx="6540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A(t=3)</a:t>
            </a:r>
          </a:p>
        </p:txBody>
      </p:sp>
      <p:sp>
        <p:nvSpPr>
          <p:cNvPr id="6171" name="Text Box 129"/>
          <p:cNvSpPr txBox="1">
            <a:spLocks noChangeArrowheads="1"/>
          </p:cNvSpPr>
          <p:nvPr/>
        </p:nvSpPr>
        <p:spPr bwMode="auto">
          <a:xfrm>
            <a:off x="7192963" y="3024188"/>
            <a:ext cx="65405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/>
              <a:t>A(t=4)</a:t>
            </a:r>
          </a:p>
        </p:txBody>
      </p:sp>
      <p:sp>
        <p:nvSpPr>
          <p:cNvPr id="6172" name="TextBox 130"/>
          <p:cNvSpPr txBox="1">
            <a:spLocks noChangeArrowheads="1"/>
          </p:cNvSpPr>
          <p:nvPr/>
        </p:nvSpPr>
        <p:spPr bwMode="auto">
          <a:xfrm>
            <a:off x="5429250" y="1847850"/>
            <a:ext cx="3322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b="1" i="1">
                <a:solidFill>
                  <a:srgbClr val="FFFF00"/>
                </a:solidFill>
              </a:rPr>
              <a:t>Translation Vector:  </a:t>
            </a:r>
            <a:r>
              <a:rPr lang="en-US" altLang="en-US" b="1"/>
              <a:t>&lt;-9, -11&gt;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015"/>
          </a:xfrm>
        </p:spPr>
        <p:txBody>
          <a:bodyPr/>
          <a:lstStyle/>
          <a:p>
            <a:r>
              <a:rPr lang="en-US" sz="3600" b="1" dirty="0" smtClean="0"/>
              <a:t>Core Concept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41" y="1469458"/>
            <a:ext cx="7496191" cy="3141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917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015"/>
          </a:xfrm>
        </p:spPr>
        <p:txBody>
          <a:bodyPr/>
          <a:lstStyle/>
          <a:p>
            <a:r>
              <a:rPr lang="en-US" sz="3600" b="1" dirty="0" smtClean="0"/>
              <a:t>Core Concept</a:t>
            </a:r>
            <a:endParaRPr lang="en-US" sz="3600" b="1" dirty="0"/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98" y="2969046"/>
            <a:ext cx="1856520" cy="13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874"/>
          <a:stretch>
            <a:fillRect/>
          </a:stretch>
        </p:blipFill>
        <p:spPr bwMode="auto">
          <a:xfrm>
            <a:off x="2302579" y="1446869"/>
            <a:ext cx="6326985" cy="328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8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015"/>
          </a:xfrm>
        </p:spPr>
        <p:txBody>
          <a:bodyPr/>
          <a:lstStyle/>
          <a:p>
            <a:r>
              <a:rPr lang="en-US" sz="3600" b="1" dirty="0" smtClean="0"/>
              <a:t>Core Concept</a:t>
            </a:r>
            <a:endParaRPr lang="en-US" sz="36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4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000" y="1592825"/>
            <a:ext cx="6400000" cy="16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93" y="3885245"/>
            <a:ext cx="7049484" cy="198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5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</TotalTime>
  <Words>878</Words>
  <Application>Microsoft Office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Photo Editor Photo</vt:lpstr>
      <vt:lpstr>Lesson 4-1</vt:lpstr>
      <vt:lpstr>PowerPoint Presentation</vt:lpstr>
      <vt:lpstr>Objectives</vt:lpstr>
      <vt:lpstr>Vocabulary</vt:lpstr>
      <vt:lpstr>Vocabulary</vt:lpstr>
      <vt:lpstr>Translation</vt:lpstr>
      <vt:lpstr>Core Concept</vt:lpstr>
      <vt:lpstr>Core Concept</vt:lpstr>
      <vt:lpstr>Core Concept</vt:lpstr>
      <vt:lpstr>Translation Vectors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 Headlee</cp:lastModifiedBy>
  <cp:revision>50</cp:revision>
  <cp:lastPrinted>1601-01-01T00:00:00Z</cp:lastPrinted>
  <dcterms:created xsi:type="dcterms:W3CDTF">1601-01-01T00:00:00Z</dcterms:created>
  <dcterms:modified xsi:type="dcterms:W3CDTF">2018-09-07T13:01:31Z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