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6" r:id="rId2"/>
    <p:sldId id="367" r:id="rId3"/>
    <p:sldId id="338" r:id="rId4"/>
    <p:sldId id="369" r:id="rId5"/>
    <p:sldId id="372" r:id="rId6"/>
    <p:sldId id="373" r:id="rId7"/>
    <p:sldId id="340" r:id="rId8"/>
    <p:sldId id="339" r:id="rId9"/>
    <p:sldId id="344" r:id="rId10"/>
    <p:sldId id="374" r:id="rId11"/>
    <p:sldId id="375" r:id="rId12"/>
    <p:sldId id="376" r:id="rId13"/>
    <p:sldId id="377" r:id="rId14"/>
    <p:sldId id="378" r:id="rId15"/>
    <p:sldId id="379" r:id="rId16"/>
    <p:sldId id="36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FF66"/>
    <a:srgbClr val="FFFF00"/>
    <a:srgbClr val="CC6600"/>
    <a:srgbClr val="FFCC00"/>
    <a:srgbClr val="FF3300"/>
    <a:srgbClr val="80008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6086" autoAdjust="0"/>
  </p:normalViewPr>
  <p:slideViewPr>
    <p:cSldViewPr snapToGrid="0">
      <p:cViewPr varScale="1">
        <p:scale>
          <a:sx n="84" d="100"/>
          <a:sy n="84" d="100"/>
        </p:scale>
        <p:origin x="-1074" y="-84"/>
      </p:cViewPr>
      <p:guideLst>
        <p:guide orient="horz" pos="255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1659F-1A3A-4BA7-980A-E65622473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2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DB1E4-E508-487E-94DB-68D39C67A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9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72B0B-C8C6-439F-852B-49AECA978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60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DEF61-A12B-41E9-8D13-3448885A6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3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63985-1744-41B8-9195-0C7CB755D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1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984B1-244D-44A9-ABA5-5105CAE0D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00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80227-12B1-4207-B4F7-058C1E961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92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DC888-7ABE-415B-A478-97CA01E82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13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F1132-A670-4ED6-AB77-449807966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5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02749-2DFA-436E-B66C-9E7DE0D52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5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9E6FB-76BA-4433-AF9E-EFC162201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2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55382-EF41-4427-B477-8A0C621F6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9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C671EE43-C68F-4489-8A32-EFD80C93A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 smtClean="0"/>
              <a:t>Lesson 4-2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 dirty="0" smtClean="0"/>
              <a:t> Reflections </a:t>
            </a:r>
            <a:br>
              <a:rPr lang="en-US" altLang="en-US" b="1" dirty="0" smtClean="0"/>
            </a:br>
            <a:r>
              <a:rPr lang="en-US" altLang="en-US" b="1" dirty="0" smtClean="0"/>
              <a:t>or</a:t>
            </a:r>
            <a:br>
              <a:rPr lang="en-US" altLang="en-US" b="1" dirty="0" smtClean="0"/>
            </a:br>
            <a:r>
              <a:rPr lang="en-US" altLang="en-US" b="1" dirty="0" smtClean="0"/>
              <a:t>Flips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78581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1b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Rectangle 109"/>
              <p:cNvSpPr>
                <a:spLocks noChangeArrowheads="1"/>
              </p:cNvSpPr>
              <p:nvPr/>
            </p:nvSpPr>
            <p:spPr bwMode="auto">
              <a:xfrm>
                <a:off x="379413" y="890588"/>
                <a:ext cx="8347898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Graph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400" b="1" dirty="0"/>
                  <a:t> with vertices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𝟓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𝑪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its image after the reflection described.</a:t>
                </a:r>
              </a:p>
              <a:p>
                <a:endParaRPr lang="en-US" sz="2400" b="1" dirty="0" smtClean="0"/>
              </a:p>
              <a:p>
                <a:r>
                  <a:rPr lang="en-US" sz="2400" b="1" dirty="0" smtClean="0"/>
                  <a:t>b. </a:t>
                </a:r>
                <a:r>
                  <a:rPr lang="en-US" sz="2400" b="1" dirty="0"/>
                  <a:t>In the line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</m:oMath>
                </a14:m>
                <a:r>
                  <a:rPr lang="en-US" sz="2400" b="1" dirty="0"/>
                  <a:t>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7174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413" y="890588"/>
                <a:ext cx="8347898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095" t="-2713" b="-81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92" name="Rectangle 112"/>
          <p:cNvSpPr>
            <a:spLocks noChangeArrowheads="1"/>
          </p:cNvSpPr>
          <p:nvPr/>
        </p:nvSpPr>
        <p:spPr bwMode="auto">
          <a:xfrm>
            <a:off x="462844" y="2663825"/>
            <a:ext cx="138747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FFEB55"/>
                </a:solidFill>
              </a:rPr>
              <a:t>Answer: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995" y="3084496"/>
            <a:ext cx="4157663" cy="2428875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3537547" y="3974450"/>
            <a:ext cx="1663861" cy="900639"/>
            <a:chOff x="3537547" y="3974450"/>
            <a:chExt cx="1663861" cy="900639"/>
          </a:xfrm>
        </p:grpSpPr>
        <p:sp>
          <p:nvSpPr>
            <p:cNvPr id="9" name="Oval 8"/>
            <p:cNvSpPr>
              <a:spLocks noChangeAspect="1"/>
            </p:cNvSpPr>
            <p:nvPr/>
          </p:nvSpPr>
          <p:spPr bwMode="auto">
            <a:xfrm>
              <a:off x="3741381" y="3974450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37547" y="4010645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A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 bwMode="auto">
            <a:xfrm>
              <a:off x="4896896" y="4262739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906134" y="4298933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B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 bwMode="auto">
            <a:xfrm>
              <a:off x="4033286" y="4561896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42524" y="4598090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C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</p:grpSp>
      <p:cxnSp>
        <p:nvCxnSpPr>
          <p:cNvPr id="15" name="Straight Connector 14"/>
          <p:cNvCxnSpPr/>
          <p:nvPr/>
        </p:nvCxnSpPr>
        <p:spPr bwMode="auto">
          <a:xfrm>
            <a:off x="1156581" y="4004999"/>
            <a:ext cx="4135077" cy="1517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16" name="Group 15"/>
          <p:cNvGrpSpPr/>
          <p:nvPr/>
        </p:nvGrpSpPr>
        <p:grpSpPr>
          <a:xfrm flipH="1" flipV="1">
            <a:off x="3500679" y="3156765"/>
            <a:ext cx="1700729" cy="900639"/>
            <a:chOff x="1195078" y="3968804"/>
            <a:chExt cx="1700729" cy="900639"/>
          </a:xfrm>
        </p:grpSpPr>
        <p:sp>
          <p:nvSpPr>
            <p:cNvPr id="17" name="Oval 16"/>
            <p:cNvSpPr>
              <a:spLocks noChangeAspect="1"/>
            </p:cNvSpPr>
            <p:nvPr/>
          </p:nvSpPr>
          <p:spPr bwMode="auto">
            <a:xfrm flipH="1">
              <a:off x="2563665" y="3968804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flipH="1" flipV="1">
              <a:off x="2563665" y="4004999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A’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19" name="Oval 18"/>
            <p:cNvSpPr>
              <a:spLocks noChangeAspect="1"/>
            </p:cNvSpPr>
            <p:nvPr/>
          </p:nvSpPr>
          <p:spPr bwMode="auto">
            <a:xfrm flipH="1">
              <a:off x="1408150" y="4257093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flipH="1" flipV="1">
              <a:off x="1195078" y="4293287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B’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 bwMode="auto">
            <a:xfrm flipH="1">
              <a:off x="2271760" y="4556250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flipH="1" flipV="1">
              <a:off x="2058688" y="4592444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C’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425003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78581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Rectangle 109"/>
              <p:cNvSpPr>
                <a:spLocks noChangeArrowheads="1"/>
              </p:cNvSpPr>
              <p:nvPr/>
            </p:nvSpPr>
            <p:spPr bwMode="auto">
              <a:xfrm>
                <a:off x="379413" y="890588"/>
                <a:ext cx="8347898" cy="831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Graph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sz="2400" b="1" dirty="0"/>
                  <a:t> with endpoints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its image after the reflection in the line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𝒙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7174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413" y="890588"/>
                <a:ext cx="8347898" cy="831766"/>
              </a:xfrm>
              <a:prstGeom prst="rect">
                <a:avLst/>
              </a:prstGeom>
              <a:blipFill rotWithShape="1">
                <a:blip r:embed="rId2"/>
                <a:stretch>
                  <a:fillRect l="-1095" t="-5109" b="-16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92" name="Rectangle 112"/>
          <p:cNvSpPr>
            <a:spLocks noChangeArrowheads="1"/>
          </p:cNvSpPr>
          <p:nvPr/>
        </p:nvSpPr>
        <p:spPr bwMode="auto">
          <a:xfrm>
            <a:off x="722489" y="2294105"/>
            <a:ext cx="138747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FFEB55"/>
                </a:solidFill>
              </a:rPr>
              <a:t>Answer: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5832" y="2294105"/>
            <a:ext cx="3914775" cy="3929063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H="1">
            <a:off x="2895807" y="2294105"/>
            <a:ext cx="3804801" cy="381318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6" name="Group 25"/>
          <p:cNvGrpSpPr/>
          <p:nvPr/>
        </p:nvGrpSpPr>
        <p:grpSpPr>
          <a:xfrm>
            <a:off x="5127045" y="3995565"/>
            <a:ext cx="516614" cy="1579787"/>
            <a:chOff x="5127045" y="3995565"/>
            <a:chExt cx="516614" cy="1579787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 bwMode="auto">
            <a:xfrm>
              <a:off x="5330879" y="5262158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27045" y="5298353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A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 bwMode="auto">
            <a:xfrm>
              <a:off x="5328390" y="3995565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48385" y="3995565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B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cxnSp>
          <p:nvCxnSpPr>
            <p:cNvPr id="5" name="Straight Connector 4"/>
            <p:cNvCxnSpPr>
              <a:stCxn id="11" idx="4"/>
              <a:endCxn id="8" idx="0"/>
            </p:cNvCxnSpPr>
            <p:nvPr/>
          </p:nvCxnSpPr>
          <p:spPr bwMode="auto">
            <a:xfrm>
              <a:off x="5374110" y="4087005"/>
              <a:ext cx="2489" cy="117515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172" name="Group 7171"/>
          <p:cNvGrpSpPr/>
          <p:nvPr/>
        </p:nvGrpSpPr>
        <p:grpSpPr>
          <a:xfrm>
            <a:off x="3425091" y="3386533"/>
            <a:ext cx="1818424" cy="498586"/>
            <a:chOff x="3425091" y="3386533"/>
            <a:chExt cx="1818424" cy="498586"/>
          </a:xfrm>
        </p:grpSpPr>
        <p:sp>
          <p:nvSpPr>
            <p:cNvPr id="17" name="Oval 16"/>
            <p:cNvSpPr>
              <a:spLocks noChangeAspect="1"/>
            </p:cNvSpPr>
            <p:nvPr/>
          </p:nvSpPr>
          <p:spPr bwMode="auto">
            <a:xfrm flipH="1">
              <a:off x="3647409" y="3562400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flipH="1">
              <a:off x="3425091" y="3608120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A’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19" name="Oval 18"/>
            <p:cNvSpPr>
              <a:spLocks noChangeAspect="1"/>
            </p:cNvSpPr>
            <p:nvPr/>
          </p:nvSpPr>
          <p:spPr bwMode="auto">
            <a:xfrm flipH="1">
              <a:off x="4904961" y="3565299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flipH="1">
              <a:off x="4904961" y="3386533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B’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31" name="Straight Connector 30"/>
            <p:cNvCxnSpPr>
              <a:stCxn id="17" idx="2"/>
              <a:endCxn id="19" idx="6"/>
            </p:cNvCxnSpPr>
            <p:nvPr/>
          </p:nvCxnSpPr>
          <p:spPr bwMode="auto">
            <a:xfrm>
              <a:off x="3738849" y="3608120"/>
              <a:ext cx="1166112" cy="289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09643293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78581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Rectangle 109"/>
              <p:cNvSpPr>
                <a:spLocks noChangeArrowheads="1"/>
              </p:cNvSpPr>
              <p:nvPr/>
            </p:nvSpPr>
            <p:spPr bwMode="auto">
              <a:xfrm>
                <a:off x="379413" y="890588"/>
                <a:ext cx="8347898" cy="831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Graph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sz="2400" b="1" dirty="0"/>
                  <a:t> with endpoints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its image after the reflection in the line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=−</m:t>
                    </m:r>
                    <m:r>
                      <a:rPr lang="en-US" sz="2400" b="1" i="1">
                        <a:latin typeface="Cambria Math"/>
                      </a:rPr>
                      <m:t>𝒙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7174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413" y="890588"/>
                <a:ext cx="8347898" cy="831766"/>
              </a:xfrm>
              <a:prstGeom prst="rect">
                <a:avLst/>
              </a:prstGeom>
              <a:blipFill rotWithShape="1">
                <a:blip r:embed="rId2"/>
                <a:stretch>
                  <a:fillRect l="-1095" t="-5109" b="-16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92" name="Rectangle 112"/>
          <p:cNvSpPr>
            <a:spLocks noChangeArrowheads="1"/>
          </p:cNvSpPr>
          <p:nvPr/>
        </p:nvSpPr>
        <p:spPr bwMode="auto">
          <a:xfrm>
            <a:off x="722489" y="2294105"/>
            <a:ext cx="138747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FFEB55"/>
                </a:solidFill>
              </a:rPr>
              <a:t>Answer: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494" y="2504449"/>
            <a:ext cx="3371850" cy="337185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2655494" y="2504449"/>
            <a:ext cx="3371850" cy="33718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"/>
          <p:cNvGrpSpPr/>
          <p:nvPr/>
        </p:nvGrpSpPr>
        <p:grpSpPr>
          <a:xfrm>
            <a:off x="4964719" y="3239202"/>
            <a:ext cx="520894" cy="1385546"/>
            <a:chOff x="4964719" y="3239202"/>
            <a:chExt cx="520894" cy="1385546"/>
          </a:xfrm>
        </p:grpSpPr>
        <p:sp>
          <p:nvSpPr>
            <p:cNvPr id="12" name="Oval 11"/>
            <p:cNvSpPr>
              <a:spLocks noChangeAspect="1"/>
            </p:cNvSpPr>
            <p:nvPr/>
          </p:nvSpPr>
          <p:spPr bwMode="auto">
            <a:xfrm>
              <a:off x="5172833" y="4347749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64719" y="4347749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A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 bwMode="auto">
            <a:xfrm>
              <a:off x="5170344" y="3239202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90339" y="3239202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B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cxnSp>
          <p:nvCxnSpPr>
            <p:cNvPr id="16" name="Straight Connector 15"/>
            <p:cNvCxnSpPr>
              <a:stCxn id="14" idx="4"/>
              <a:endCxn id="12" idx="0"/>
            </p:cNvCxnSpPr>
            <p:nvPr/>
          </p:nvCxnSpPr>
          <p:spPr bwMode="auto">
            <a:xfrm>
              <a:off x="5216064" y="3330642"/>
              <a:ext cx="2489" cy="101710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4"/>
          <p:cNvGrpSpPr/>
          <p:nvPr/>
        </p:nvGrpSpPr>
        <p:grpSpPr>
          <a:xfrm>
            <a:off x="3153591" y="4866870"/>
            <a:ext cx="1627075" cy="508397"/>
            <a:chOff x="3153591" y="4866870"/>
            <a:chExt cx="1627075" cy="508397"/>
          </a:xfrm>
        </p:grpSpPr>
        <p:sp>
          <p:nvSpPr>
            <p:cNvPr id="18" name="Oval 17"/>
            <p:cNvSpPr>
              <a:spLocks noChangeAspect="1"/>
            </p:cNvSpPr>
            <p:nvPr/>
          </p:nvSpPr>
          <p:spPr bwMode="auto">
            <a:xfrm>
              <a:off x="4466908" y="5052548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48524" y="5098268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A’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 bwMode="auto">
            <a:xfrm>
              <a:off x="3389980" y="5055447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53591" y="486687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B’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22" name="Straight Connector 21"/>
            <p:cNvCxnSpPr>
              <a:stCxn id="18" idx="2"/>
              <a:endCxn id="20" idx="6"/>
            </p:cNvCxnSpPr>
            <p:nvPr/>
          </p:nvCxnSpPr>
          <p:spPr bwMode="auto">
            <a:xfrm flipH="1">
              <a:off x="3481420" y="5098268"/>
              <a:ext cx="985488" cy="289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1342014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78581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Rectangle 109"/>
              <p:cNvSpPr>
                <a:spLocks noChangeArrowheads="1"/>
              </p:cNvSpPr>
              <p:nvPr/>
            </p:nvSpPr>
            <p:spPr bwMode="auto">
              <a:xfrm>
                <a:off x="379413" y="890588"/>
                <a:ext cx="8347898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/>
                  <a:t>Graph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400" b="1" dirty="0"/>
                  <a:t> with vertices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𝟔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𝑪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𝟕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its image after the glide reflection.</a:t>
                </a:r>
              </a:p>
              <a:p>
                <a:r>
                  <a:rPr lang="en-US" sz="2400" b="1" dirty="0"/>
                  <a:t>		Translation: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𝒙</m:t>
                        </m:r>
                        <m:r>
                          <a:rPr lang="en-US" sz="2400" b="1" i="1">
                            <a:latin typeface="Cambria Math"/>
                          </a:rPr>
                          <m:t>, </m:t>
                        </m:r>
                        <m:r>
                          <a:rPr lang="en-US" sz="2400" b="1" i="1">
                            <a:latin typeface="Cambria Math"/>
                          </a:rPr>
                          <m:t>𝒚</m:t>
                        </m:r>
                      </m:e>
                    </m:d>
                    <m:r>
                      <a:rPr lang="en-US" sz="2400" b="1" i="1">
                        <a:latin typeface="Cambria Math"/>
                      </a:rPr>
                      <m:t>→</m:t>
                    </m:r>
                    <m:d>
                      <m:dPr>
                        <m:ctrlPr>
                          <a:rPr lang="en-US" sz="24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𝒙</m:t>
                        </m:r>
                        <m:r>
                          <a:rPr lang="en-US" sz="2400" b="1" i="1">
                            <a:latin typeface="Cambria Math"/>
                          </a:rPr>
                          <m:t>, </m:t>
                        </m:r>
                        <m:r>
                          <a:rPr lang="en-US" sz="2400" b="1" i="1">
                            <a:latin typeface="Cambria Math"/>
                          </a:rPr>
                          <m:t>𝒚</m:t>
                        </m:r>
                        <m:r>
                          <a:rPr lang="en-US" sz="2400" b="1" i="1">
                            <a:latin typeface="Cambria Math"/>
                          </a:rPr>
                          <m:t>−</m:t>
                        </m:r>
                        <m:r>
                          <a:rPr lang="en-US" sz="2400" b="1" i="1">
                            <a:latin typeface="Cambria Math"/>
                          </a:rPr>
                          <m:t>𝟔</m:t>
                        </m:r>
                      </m:e>
                    </m:d>
                  </m:oMath>
                </a14:m>
                <a:endParaRPr lang="en-US" sz="2400" b="1" dirty="0"/>
              </a:p>
              <a:p>
                <a:r>
                  <a:rPr lang="en-US" sz="2400" b="1" dirty="0"/>
                  <a:t>		Reflection:  in the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−</m:t>
                    </m:r>
                  </m:oMath>
                </a14:m>
                <a:r>
                  <a:rPr lang="en-US" sz="2400" b="1" dirty="0"/>
                  <a:t>axis</a:t>
                </a:r>
              </a:p>
            </p:txBody>
          </p:sp>
        </mc:Choice>
        <mc:Fallback xmlns="">
          <p:sp>
            <p:nvSpPr>
              <p:cNvPr id="7174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413" y="890588"/>
                <a:ext cx="8347898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095" t="-2713" b="-81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92" name="Rectangle 112"/>
          <p:cNvSpPr>
            <a:spLocks noChangeArrowheads="1"/>
          </p:cNvSpPr>
          <p:nvPr/>
        </p:nvSpPr>
        <p:spPr bwMode="auto">
          <a:xfrm>
            <a:off x="553156" y="2751130"/>
            <a:ext cx="138747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FFEB55"/>
                </a:solidFill>
              </a:rPr>
              <a:t>Answer: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3524" y="3001154"/>
            <a:ext cx="4429125" cy="3386138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4756747" y="3959176"/>
            <a:ext cx="1240522" cy="657506"/>
            <a:chOff x="4756747" y="3959176"/>
            <a:chExt cx="1240522" cy="657506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 bwMode="auto">
            <a:xfrm>
              <a:off x="4960581" y="4111158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756747" y="4147353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A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 bwMode="auto">
            <a:xfrm>
              <a:off x="5495201" y="3959176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04439" y="3995370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B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 bwMode="auto">
            <a:xfrm>
              <a:off x="5692757" y="4303489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01995" y="4339683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C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762390" y="5014696"/>
            <a:ext cx="1283802" cy="657506"/>
            <a:chOff x="4762390" y="5014696"/>
            <a:chExt cx="1283802" cy="657506"/>
          </a:xfrm>
        </p:grpSpPr>
        <p:sp>
          <p:nvSpPr>
            <p:cNvPr id="16" name="Oval 15"/>
            <p:cNvSpPr>
              <a:spLocks noChangeAspect="1"/>
            </p:cNvSpPr>
            <p:nvPr/>
          </p:nvSpPr>
          <p:spPr bwMode="auto">
            <a:xfrm>
              <a:off x="4966224" y="5166678"/>
              <a:ext cx="91440" cy="91440"/>
            </a:xfrm>
            <a:prstGeom prst="ellipse">
              <a:avLst/>
            </a:prstGeom>
            <a:solidFill>
              <a:srgbClr val="CC00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C00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62390" y="5202873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C00CC"/>
                  </a:solidFill>
                </a:rPr>
                <a:t>A’</a:t>
              </a:r>
              <a:endParaRPr lang="en-US" sz="1200" b="1" dirty="0">
                <a:solidFill>
                  <a:srgbClr val="CC00CC"/>
                </a:solidFill>
              </a:endParaRPr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 bwMode="auto">
            <a:xfrm>
              <a:off x="5500844" y="5014696"/>
              <a:ext cx="91440" cy="91440"/>
            </a:xfrm>
            <a:prstGeom prst="ellipse">
              <a:avLst/>
            </a:prstGeom>
            <a:solidFill>
              <a:srgbClr val="CC00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C00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10082" y="505089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C00CC"/>
                  </a:solidFill>
                </a:rPr>
                <a:t>B’</a:t>
              </a:r>
              <a:endParaRPr lang="en-US" sz="1200" b="1" dirty="0">
                <a:solidFill>
                  <a:srgbClr val="CC00CC"/>
                </a:solidFill>
              </a:endParaRPr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 bwMode="auto">
            <a:xfrm>
              <a:off x="5698400" y="5359009"/>
              <a:ext cx="91440" cy="91440"/>
            </a:xfrm>
            <a:prstGeom prst="ellipse">
              <a:avLst/>
            </a:prstGeom>
            <a:solidFill>
              <a:srgbClr val="CC00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C00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07638" y="5395203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C00CC"/>
                  </a:solidFill>
                </a:rPr>
                <a:t>C’</a:t>
              </a:r>
              <a:endParaRPr lang="en-US" sz="1200" b="1" dirty="0">
                <a:solidFill>
                  <a:srgbClr val="CC00CC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922283" y="5037274"/>
            <a:ext cx="1312208" cy="657506"/>
            <a:chOff x="2922283" y="5037274"/>
            <a:chExt cx="1312208" cy="657506"/>
          </a:xfrm>
        </p:grpSpPr>
        <p:sp>
          <p:nvSpPr>
            <p:cNvPr id="23" name="Oval 22"/>
            <p:cNvSpPr>
              <a:spLocks noChangeAspect="1"/>
            </p:cNvSpPr>
            <p:nvPr/>
          </p:nvSpPr>
          <p:spPr bwMode="auto">
            <a:xfrm flipH="1">
              <a:off x="3867531" y="5189256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flipH="1">
              <a:off x="3867531" y="5225451"/>
              <a:ext cx="3669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A’’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5" name="Oval 24"/>
            <p:cNvSpPr>
              <a:spLocks noChangeAspect="1"/>
            </p:cNvSpPr>
            <p:nvPr/>
          </p:nvSpPr>
          <p:spPr bwMode="auto">
            <a:xfrm flipH="1">
              <a:off x="3332911" y="5037274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flipH="1">
              <a:off x="3119839" y="5073468"/>
              <a:ext cx="375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B’’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 bwMode="auto">
            <a:xfrm flipH="1">
              <a:off x="3135355" y="5381587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flipH="1">
              <a:off x="2922283" y="5417781"/>
              <a:ext cx="375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C’’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</p:grpSp>
      <p:cxnSp>
        <p:nvCxnSpPr>
          <p:cNvPr id="31" name="Straight Connector 30"/>
          <p:cNvCxnSpPr/>
          <p:nvPr/>
        </p:nvCxnSpPr>
        <p:spPr bwMode="auto">
          <a:xfrm flipH="1">
            <a:off x="4468876" y="2922130"/>
            <a:ext cx="1" cy="3749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2473111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78581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5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174" name="Rectangle 109"/>
          <p:cNvSpPr>
            <a:spLocks noChangeArrowheads="1"/>
          </p:cNvSpPr>
          <p:nvPr/>
        </p:nvSpPr>
        <p:spPr bwMode="auto">
          <a:xfrm>
            <a:off x="379413" y="890588"/>
            <a:ext cx="83478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How many lines of symmetry does the triangle have?</a:t>
            </a:r>
          </a:p>
        </p:txBody>
      </p:sp>
      <p:sp>
        <p:nvSpPr>
          <p:cNvPr id="20592" name="Rectangle 112"/>
          <p:cNvSpPr>
            <a:spLocks noChangeArrowheads="1"/>
          </p:cNvSpPr>
          <p:nvPr/>
        </p:nvSpPr>
        <p:spPr bwMode="auto">
          <a:xfrm>
            <a:off x="496711" y="2136066"/>
            <a:ext cx="1351652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FFEB55"/>
                </a:solidFill>
              </a:rPr>
              <a:t>Answer</a:t>
            </a:r>
            <a:r>
              <a:rPr lang="en-US" altLang="en-US" b="1" dirty="0" smtClean="0">
                <a:solidFill>
                  <a:srgbClr val="FFEB55"/>
                </a:solidFill>
              </a:rPr>
              <a:t>:  3</a:t>
            </a:r>
            <a:endParaRPr lang="en-US" altLang="en-US" b="1" dirty="0">
              <a:solidFill>
                <a:srgbClr val="FFEB55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075" y="2253395"/>
            <a:ext cx="3371850" cy="3019425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 bwMode="auto">
          <a:xfrm>
            <a:off x="4572000" y="1985166"/>
            <a:ext cx="11289" cy="37608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2886076" y="3183467"/>
            <a:ext cx="3288946" cy="19642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038476" y="3234266"/>
            <a:ext cx="3288946" cy="19642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4148097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78581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6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174" name="Rectangle 109"/>
          <p:cNvSpPr>
            <a:spLocks noChangeArrowheads="1"/>
          </p:cNvSpPr>
          <p:nvPr/>
        </p:nvSpPr>
        <p:spPr bwMode="auto">
          <a:xfrm>
            <a:off x="379413" y="890588"/>
            <a:ext cx="834789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You are going to the music store.  Your friend is going to buy craft supplies.  Where should you park to minimize the distance you will both walk?</a:t>
            </a:r>
          </a:p>
        </p:txBody>
      </p:sp>
      <p:sp>
        <p:nvSpPr>
          <p:cNvPr id="20592" name="Rectangle 112"/>
          <p:cNvSpPr>
            <a:spLocks noChangeArrowheads="1"/>
          </p:cNvSpPr>
          <p:nvPr/>
        </p:nvSpPr>
        <p:spPr bwMode="auto">
          <a:xfrm>
            <a:off x="379413" y="2203799"/>
            <a:ext cx="138747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FFEB55"/>
                </a:solidFill>
              </a:rPr>
              <a:t>Answer: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888" y="2769803"/>
            <a:ext cx="5543550" cy="2857500"/>
          </a:xfrm>
          <a:prstGeom prst="rect">
            <a:avLst/>
          </a:prstGeom>
        </p:spPr>
      </p:pic>
      <p:pic>
        <p:nvPicPr>
          <p:cNvPr id="1026" name="Picture 2" descr="https://clipartwork.com/wp-content/uploads/2017/01/car-clipart-front-vie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761" y="4636033"/>
            <a:ext cx="795530" cy="75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23123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6463"/>
          </a:xfrm>
        </p:spPr>
        <p:txBody>
          <a:bodyPr/>
          <a:lstStyle/>
          <a:p>
            <a:r>
              <a:rPr lang="en-US" altLang="en-US" sz="3600" b="1" smtClean="0"/>
              <a:t>Summary &amp; Homework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81063"/>
            <a:ext cx="8229600" cy="5619750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rgbClr val="FFFF00"/>
                </a:solidFill>
              </a:rPr>
              <a:t>Summary:         EQUAL DISTANCE!!</a:t>
            </a:r>
          </a:p>
          <a:p>
            <a:endParaRPr lang="en-US" altLang="en-US" sz="2800" b="1" dirty="0" smtClean="0">
              <a:solidFill>
                <a:srgbClr val="FFFF00"/>
              </a:solidFill>
            </a:endParaRPr>
          </a:p>
          <a:p>
            <a:pPr lvl="1"/>
            <a:endParaRPr lang="en-US" altLang="en-US" sz="2400" b="1" dirty="0" smtClean="0"/>
          </a:p>
          <a:p>
            <a:pPr lvl="1"/>
            <a:endParaRPr lang="en-US" altLang="en-US" sz="2400" b="1" dirty="0" smtClean="0"/>
          </a:p>
          <a:p>
            <a:pPr lvl="1"/>
            <a:endParaRPr lang="en-US" altLang="en-US" sz="2400" b="1" dirty="0" smtClean="0"/>
          </a:p>
          <a:p>
            <a:pPr lvl="1"/>
            <a:endParaRPr lang="en-US" altLang="en-US" sz="1200" b="1" dirty="0" smtClean="0"/>
          </a:p>
          <a:p>
            <a:pPr lvl="1"/>
            <a:r>
              <a:rPr lang="en-US" altLang="en-US" sz="2400" b="1" dirty="0" smtClean="0"/>
              <a:t>Line of Symmetry – a line across which the figure could be folded in half </a:t>
            </a:r>
          </a:p>
          <a:p>
            <a:pPr lvl="1"/>
            <a:r>
              <a:rPr lang="en-US" altLang="en-US" sz="2400" b="1" dirty="0" smtClean="0"/>
              <a:t>Point of Symmetry – even numbered regular figures only for us</a:t>
            </a:r>
            <a:endParaRPr lang="en-US" altLang="en-US" b="1" dirty="0" smtClean="0"/>
          </a:p>
          <a:p>
            <a:pPr lvl="1"/>
            <a:endParaRPr lang="en-US" altLang="en-US" sz="1400" b="1" dirty="0" smtClean="0"/>
          </a:p>
          <a:p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/>
            <a:r>
              <a:rPr lang="en-US" altLang="en-US" sz="2400" b="1" dirty="0" smtClean="0"/>
              <a:t>Reflections worksheet</a:t>
            </a:r>
          </a:p>
        </p:txBody>
      </p:sp>
      <p:graphicFrame>
        <p:nvGraphicFramePr>
          <p:cNvPr id="46110" name="Group 30"/>
          <p:cNvGraphicFramePr>
            <a:graphicFrameLocks noGrp="1"/>
          </p:cNvGraphicFramePr>
          <p:nvPr/>
        </p:nvGraphicFramePr>
        <p:xfrm>
          <a:off x="246063" y="1454150"/>
          <a:ext cx="8629650" cy="1897063"/>
        </p:xfrm>
        <a:graphic>
          <a:graphicData uri="http://schemas.openxmlformats.org/drawingml/2006/table">
            <a:tbl>
              <a:tblPr/>
              <a:tblGrid>
                <a:gridCol w="1449387"/>
                <a:gridCol w="1704975"/>
                <a:gridCol w="1784350"/>
                <a:gridCol w="2019300"/>
                <a:gridCol w="1671638"/>
              </a:tblGrid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Reflection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x-axis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y-axis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origin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 = x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Pre-image to image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(a, b)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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(a, -b)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(a, b)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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(-a, b)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(a, b)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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(-a, -b)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(a, b)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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(b, a)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Find coordinates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Multiply y coordinate 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by 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Multiply x coordinate 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by 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Multiply both coordinates by 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Interchange 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 and y coordinates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563"/>
            <a:ext cx="8229600" cy="852487"/>
          </a:xfrm>
        </p:spPr>
        <p:txBody>
          <a:bodyPr/>
          <a:lstStyle/>
          <a:p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417961"/>
          </a:xfrm>
        </p:spPr>
        <p:txBody>
          <a:bodyPr/>
          <a:lstStyle/>
          <a:p>
            <a:r>
              <a:rPr lang="en-US" sz="2800" dirty="0" smtClean="0"/>
              <a:t>Perform </a:t>
            </a:r>
            <a:r>
              <a:rPr lang="en-US" sz="2800" dirty="0"/>
              <a:t>reflections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z="2400" b="1" dirty="0" smtClean="0">
                <a:solidFill>
                  <a:srgbClr val="FFFF00"/>
                </a:solidFill>
              </a:rPr>
              <a:t>Across x-axis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z="2400" b="1" dirty="0" smtClean="0">
                <a:solidFill>
                  <a:srgbClr val="FFFF00"/>
                </a:solidFill>
              </a:rPr>
              <a:t>Across y-axis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z="2400" b="1" dirty="0" smtClean="0">
                <a:solidFill>
                  <a:srgbClr val="FFFF00"/>
                </a:solidFill>
              </a:rPr>
              <a:t>Across origin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z="2400" b="1" dirty="0" smtClean="0">
                <a:solidFill>
                  <a:srgbClr val="FFFF00"/>
                </a:solidFill>
              </a:rPr>
              <a:t>Across line y = x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z="2400" b="1" dirty="0" smtClean="0">
                <a:solidFill>
                  <a:srgbClr val="FFFF00"/>
                </a:solidFill>
              </a:rPr>
              <a:t>Across line y = -x</a:t>
            </a:r>
          </a:p>
          <a:p>
            <a:r>
              <a:rPr lang="en-US" sz="2800" dirty="0" smtClean="0"/>
              <a:t>Perform </a:t>
            </a:r>
            <a:r>
              <a:rPr lang="en-US" sz="2800" dirty="0"/>
              <a:t>glide reflections</a:t>
            </a:r>
          </a:p>
          <a:p>
            <a:r>
              <a:rPr lang="en-US" sz="2800" dirty="0" smtClean="0"/>
              <a:t>Identify </a:t>
            </a:r>
            <a:r>
              <a:rPr lang="en-US" sz="2800" dirty="0"/>
              <a:t>lines of </a:t>
            </a:r>
            <a:r>
              <a:rPr lang="en-US" sz="2800" dirty="0" smtClean="0"/>
              <a:t>symmetry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z="2400" b="1" dirty="0" smtClean="0">
                <a:solidFill>
                  <a:srgbClr val="FFFF00"/>
                </a:solidFill>
              </a:rPr>
              <a:t>How many lines of symmetry in a figure?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z="2400" b="1" dirty="0" smtClean="0">
                <a:solidFill>
                  <a:srgbClr val="FFFF00"/>
                </a:solidFill>
              </a:rPr>
              <a:t>How many points of symmetry in a figure?</a:t>
            </a:r>
          </a:p>
          <a:p>
            <a:r>
              <a:rPr lang="en-US" sz="2800" dirty="0" smtClean="0"/>
              <a:t>Solve </a:t>
            </a:r>
            <a:r>
              <a:rPr lang="en-US" sz="2800" dirty="0"/>
              <a:t>real-life problems involving reflections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82550"/>
            <a:ext cx="8229600" cy="8064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025525"/>
            <a:ext cx="8229600" cy="5100638"/>
          </a:xfrm>
        </p:spPr>
        <p:txBody>
          <a:bodyPr/>
          <a:lstStyle/>
          <a:p>
            <a:r>
              <a:rPr lang="en-US" sz="2400" b="1" i="1" dirty="0">
                <a:solidFill>
                  <a:srgbClr val="FFFF00"/>
                </a:solidFill>
              </a:rPr>
              <a:t>Glide reflection </a:t>
            </a:r>
            <a:r>
              <a:rPr lang="en-US" sz="2400" b="1" i="1" dirty="0"/>
              <a:t>– a transformation involving a translation followed by a reflection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Line of reflection </a:t>
            </a:r>
            <a:r>
              <a:rPr lang="en-US" sz="2400" b="1" i="1" dirty="0"/>
              <a:t>– the mirror line in the reflection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Line of symmetry </a:t>
            </a:r>
            <a:r>
              <a:rPr lang="en-US" sz="2400" b="1" i="1" dirty="0"/>
              <a:t>– the line of reflection that generates line symmetry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Line symmetry </a:t>
            </a:r>
            <a:r>
              <a:rPr lang="en-US" sz="2400" b="1" i="1" dirty="0"/>
              <a:t>– when a figure can be mapped onto itself by a reflection in that line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Reflection</a:t>
            </a:r>
            <a:r>
              <a:rPr lang="en-US" sz="2400" b="1" i="1" dirty="0"/>
              <a:t> – a transformation that use a line like a mirror to reflect a </a:t>
            </a:r>
            <a:r>
              <a:rPr lang="en-US" sz="2400" b="1" i="1" dirty="0" smtClean="0"/>
              <a:t>figure</a:t>
            </a:r>
            <a:endParaRPr lang="en-US" altLang="en-US" sz="1200" b="1" dirty="0" smtClean="0"/>
          </a:p>
          <a:p>
            <a:pPr eaLnBrk="1" hangingPunct="1"/>
            <a:r>
              <a:rPr lang="en-US" altLang="en-US" sz="2400" b="1" i="1" dirty="0" smtClean="0">
                <a:solidFill>
                  <a:srgbClr val="FFFF00"/>
                </a:solidFill>
              </a:rPr>
              <a:t>Point of symmetry </a:t>
            </a:r>
            <a:r>
              <a:rPr lang="en-US" altLang="en-US" sz="2400" b="1" i="1" dirty="0" smtClean="0"/>
              <a:t>– midpoint of all segments between the pre-image and the image; figure must have more than one line of symmetry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85725"/>
            <a:ext cx="8229600" cy="800100"/>
          </a:xfrm>
        </p:spPr>
        <p:txBody>
          <a:bodyPr/>
          <a:lstStyle/>
          <a:p>
            <a:r>
              <a:rPr lang="en-US" altLang="en-US" sz="3600" b="1" smtClean="0"/>
              <a:t>Reflections in a Line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236663"/>
            <a:ext cx="8229600" cy="1390650"/>
          </a:xfrm>
        </p:spPr>
        <p:txBody>
          <a:bodyPr/>
          <a:lstStyle/>
          <a:p>
            <a:pPr marL="347663" indent="-347663"/>
            <a:r>
              <a:rPr lang="en-US" altLang="en-US" sz="2800" b="1" smtClean="0">
                <a:solidFill>
                  <a:srgbClr val="FFFF00"/>
                </a:solidFill>
              </a:rPr>
              <a:t>Key Concept:  </a:t>
            </a:r>
            <a:br>
              <a:rPr lang="en-US" altLang="en-US" sz="2800" b="1" smtClean="0">
                <a:solidFill>
                  <a:srgbClr val="FFFF00"/>
                </a:solidFill>
              </a:rPr>
            </a:br>
            <a:r>
              <a:rPr lang="en-US" altLang="en-US" sz="2800" b="1" smtClean="0"/>
              <a:t>Equal distance (at a 90° angle) from the line of reflection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486" y="2846276"/>
            <a:ext cx="7441969" cy="37066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85725"/>
            <a:ext cx="8229600" cy="800100"/>
          </a:xfrm>
        </p:spPr>
        <p:txBody>
          <a:bodyPr/>
          <a:lstStyle/>
          <a:p>
            <a:r>
              <a:rPr lang="en-US" altLang="en-US" sz="3600" b="1" dirty="0" smtClean="0"/>
              <a:t>Rules for Reflections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236663"/>
            <a:ext cx="8229600" cy="1390650"/>
          </a:xfrm>
        </p:spPr>
        <p:txBody>
          <a:bodyPr/>
          <a:lstStyle/>
          <a:p>
            <a:pPr marL="347663" indent="-347663"/>
            <a:r>
              <a:rPr lang="en-US" altLang="en-US" sz="2800" b="1" dirty="0" smtClean="0">
                <a:solidFill>
                  <a:srgbClr val="FFFF00"/>
                </a:solidFill>
              </a:rPr>
              <a:t>Key Concept:  </a:t>
            </a:r>
            <a:br>
              <a:rPr lang="en-US" altLang="en-US" sz="2800" b="1" dirty="0" smtClean="0">
                <a:solidFill>
                  <a:srgbClr val="FFFF00"/>
                </a:solidFill>
              </a:rPr>
            </a:br>
            <a:r>
              <a:rPr lang="en-US" altLang="en-US" sz="2800" b="1" dirty="0" smtClean="0"/>
              <a:t>Equal distance (at a 90° angle) from the line of reflection</a:t>
            </a:r>
          </a:p>
          <a:p>
            <a:pPr marL="347663" indent="-347663"/>
            <a:endParaRPr lang="en-US" altLang="en-US" sz="2800" b="1" dirty="0"/>
          </a:p>
          <a:p>
            <a:pPr marL="347663" indent="-347663"/>
            <a:endParaRPr lang="en-US" altLang="en-US" sz="2800" b="1" dirty="0" smtClean="0"/>
          </a:p>
          <a:p>
            <a:pPr marL="347663" indent="-347663"/>
            <a:endParaRPr lang="en-US" altLang="en-US" sz="2800" b="1" dirty="0"/>
          </a:p>
          <a:p>
            <a:pPr marL="347663" indent="-347663"/>
            <a:endParaRPr lang="en-US" altLang="en-US" sz="2800" b="1" dirty="0" smtClean="0"/>
          </a:p>
          <a:p>
            <a:pPr marL="347663" indent="-347663"/>
            <a:endParaRPr lang="en-US" altLang="en-US" sz="2800" b="1" dirty="0"/>
          </a:p>
          <a:p>
            <a:pPr marL="347663" indent="-347663"/>
            <a:endParaRPr lang="en-US" altLang="en-US" sz="2800" b="1" dirty="0" smtClean="0"/>
          </a:p>
          <a:p>
            <a:pPr marL="347663" indent="-347663"/>
            <a:r>
              <a:rPr lang="en-US" sz="2800" dirty="0" smtClean="0"/>
              <a:t>Reflection </a:t>
            </a:r>
            <a:r>
              <a:rPr lang="en-US" sz="2800" dirty="0"/>
              <a:t>over the origin is a reflection of both axes:  (a, b) </a:t>
            </a:r>
            <a:r>
              <a:rPr lang="en-US" sz="2800" dirty="0">
                <a:sym typeface="Wingdings"/>
              </a:rPr>
              <a:t></a:t>
            </a:r>
            <a:r>
              <a:rPr lang="en-US" sz="2800" dirty="0"/>
              <a:t> (-a, -b)</a:t>
            </a:r>
            <a:endParaRPr lang="en-US" altLang="en-US" sz="2800" b="1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838" y="2909305"/>
            <a:ext cx="6392858" cy="22505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1290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85725"/>
            <a:ext cx="8229600" cy="800100"/>
          </a:xfrm>
        </p:spPr>
        <p:txBody>
          <a:bodyPr/>
          <a:lstStyle/>
          <a:p>
            <a:r>
              <a:rPr lang="en-US" altLang="en-US" sz="3600" b="1" dirty="0" smtClean="0"/>
              <a:t>Glide Reflection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236662"/>
            <a:ext cx="8229600" cy="4633559"/>
          </a:xfrm>
        </p:spPr>
        <p:txBody>
          <a:bodyPr/>
          <a:lstStyle/>
          <a:p>
            <a:pPr marL="347663" indent="-347663"/>
            <a:r>
              <a:rPr lang="en-US" altLang="en-US" sz="2800" b="1" dirty="0" smtClean="0">
                <a:solidFill>
                  <a:srgbClr val="FFFF00"/>
                </a:solidFill>
              </a:rPr>
              <a:t>Postulate:  </a:t>
            </a:r>
            <a:br>
              <a:rPr lang="en-US" altLang="en-US" sz="2800" b="1" dirty="0" smtClean="0">
                <a:solidFill>
                  <a:srgbClr val="FFFF00"/>
                </a:solidFill>
              </a:rPr>
            </a:br>
            <a:r>
              <a:rPr lang="en-US" altLang="en-US" sz="2800" b="1" dirty="0" smtClean="0"/>
              <a:t>Reflections are rigid motions.</a:t>
            </a:r>
          </a:p>
          <a:p>
            <a:pPr marL="347663" indent="-347663"/>
            <a:endParaRPr lang="en-US" altLang="en-US" sz="2800" b="1" dirty="0"/>
          </a:p>
          <a:p>
            <a:pPr marL="347663" indent="-347663"/>
            <a:endParaRPr lang="en-US" altLang="en-US" sz="2800" b="1" dirty="0" smtClean="0"/>
          </a:p>
          <a:p>
            <a:pPr marL="347663" indent="-347663"/>
            <a:endParaRPr lang="en-US" altLang="en-US" sz="2800" b="1" dirty="0"/>
          </a:p>
          <a:p>
            <a:pPr marL="347663" indent="-347663"/>
            <a:endParaRPr lang="en-US" altLang="en-US" sz="2800" b="1" dirty="0" smtClean="0"/>
          </a:p>
          <a:p>
            <a:pPr marL="347663" indent="-347663"/>
            <a:endParaRPr lang="en-US" altLang="en-US" sz="2800" b="1" dirty="0"/>
          </a:p>
          <a:p>
            <a:pPr marL="347663" indent="-347663"/>
            <a:r>
              <a:rPr lang="en-US" altLang="en-US" sz="2800" b="1" dirty="0" smtClean="0"/>
              <a:t>Glide reflection is a translation first and then a reflection</a:t>
            </a:r>
          </a:p>
          <a:p>
            <a:pPr marL="347663" indent="-347663"/>
            <a:endParaRPr lang="en-US" altLang="en-US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56" y="2507363"/>
            <a:ext cx="8436000" cy="1878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7111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06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Reflections</a:t>
            </a:r>
          </a:p>
        </p:txBody>
      </p:sp>
      <p:grpSp>
        <p:nvGrpSpPr>
          <p:cNvPr id="9219" name="Group 212"/>
          <p:cNvGrpSpPr>
            <a:grpSpLocks/>
          </p:cNvGrpSpPr>
          <p:nvPr/>
        </p:nvGrpSpPr>
        <p:grpSpPr bwMode="auto">
          <a:xfrm>
            <a:off x="5865813" y="3700463"/>
            <a:ext cx="3300412" cy="3017837"/>
            <a:chOff x="3408" y="2121"/>
            <a:chExt cx="2079" cy="1901"/>
          </a:xfrm>
        </p:grpSpPr>
        <p:grpSp>
          <p:nvGrpSpPr>
            <p:cNvPr id="9437" name="Group 5"/>
            <p:cNvGrpSpPr>
              <a:grpSpLocks/>
            </p:cNvGrpSpPr>
            <p:nvPr/>
          </p:nvGrpSpPr>
          <p:grpSpPr bwMode="auto">
            <a:xfrm>
              <a:off x="3689" y="2257"/>
              <a:ext cx="1541" cy="1586"/>
              <a:chOff x="428" y="1453"/>
              <a:chExt cx="1541" cy="1586"/>
            </a:xfrm>
          </p:grpSpPr>
          <p:grpSp>
            <p:nvGrpSpPr>
              <p:cNvPr id="9440" name="Group 6"/>
              <p:cNvGrpSpPr>
                <a:grpSpLocks/>
              </p:cNvGrpSpPr>
              <p:nvPr/>
            </p:nvGrpSpPr>
            <p:grpSpPr bwMode="auto">
              <a:xfrm>
                <a:off x="432" y="1533"/>
                <a:ext cx="1485" cy="1506"/>
                <a:chOff x="2016" y="1521"/>
                <a:chExt cx="1383" cy="1506"/>
              </a:xfrm>
            </p:grpSpPr>
            <p:sp>
              <p:nvSpPr>
                <p:cNvPr id="9467" name="Line 7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25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68" name="Line 8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958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69" name="Line 9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657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70" name="Line 10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356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71" name="Line 11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054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72" name="Line 12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82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73" name="Line 13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10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74" name="Line 14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807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75" name="Line 15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506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76" name="Line 16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205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77" name="Line 17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904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78" name="Line 18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033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79" name="Line 19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732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80" name="Line 20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431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81" name="Line 21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130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82" name="Line 22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184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83" name="Line 23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883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84" name="Line 24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582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85" name="Line 25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280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86" name="Line 26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97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87" name="Line 27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335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441" name="Line 28"/>
              <p:cNvSpPr>
                <a:spLocks noChangeShapeType="1"/>
              </p:cNvSpPr>
              <p:nvPr/>
            </p:nvSpPr>
            <p:spPr bwMode="auto">
              <a:xfrm flipV="1">
                <a:off x="1176" y="1526"/>
                <a:ext cx="1" cy="15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42" name="Text Box 29"/>
              <p:cNvSpPr txBox="1">
                <a:spLocks noChangeArrowheads="1"/>
              </p:cNvSpPr>
              <p:nvPr/>
            </p:nvSpPr>
            <p:spPr bwMode="auto">
              <a:xfrm>
                <a:off x="1196" y="1453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600" b="1"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9443" name="Text Box 30"/>
              <p:cNvSpPr txBox="1">
                <a:spLocks noChangeArrowheads="1"/>
              </p:cNvSpPr>
              <p:nvPr/>
            </p:nvSpPr>
            <p:spPr bwMode="auto">
              <a:xfrm>
                <a:off x="1789" y="2052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600" b="1"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9444" name="Line 31"/>
              <p:cNvSpPr>
                <a:spLocks noChangeShapeType="1"/>
              </p:cNvSpPr>
              <p:nvPr/>
            </p:nvSpPr>
            <p:spPr bwMode="auto">
              <a:xfrm>
                <a:off x="428" y="2282"/>
                <a:ext cx="14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445" name="Group 32"/>
              <p:cNvGrpSpPr>
                <a:grpSpLocks/>
              </p:cNvGrpSpPr>
              <p:nvPr/>
            </p:nvGrpSpPr>
            <p:grpSpPr bwMode="auto">
              <a:xfrm>
                <a:off x="432" y="1530"/>
                <a:ext cx="1488" cy="1508"/>
                <a:chOff x="96" y="288"/>
                <a:chExt cx="1488" cy="1409"/>
              </a:xfrm>
            </p:grpSpPr>
            <p:sp>
              <p:nvSpPr>
                <p:cNvPr id="9446" name="Line 33"/>
                <p:cNvSpPr>
                  <a:spLocks noChangeShapeType="1"/>
                </p:cNvSpPr>
                <p:nvPr/>
              </p:nvSpPr>
              <p:spPr bwMode="auto">
                <a:xfrm>
                  <a:off x="1584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47" name="Line 34"/>
                <p:cNvSpPr>
                  <a:spLocks noChangeShapeType="1"/>
                </p:cNvSpPr>
                <p:nvPr/>
              </p:nvSpPr>
              <p:spPr bwMode="auto">
                <a:xfrm>
                  <a:off x="170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48" name="Line 35"/>
                <p:cNvSpPr>
                  <a:spLocks noChangeShapeType="1"/>
                </p:cNvSpPr>
                <p:nvPr/>
              </p:nvSpPr>
              <p:spPr bwMode="auto">
                <a:xfrm>
                  <a:off x="1137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49" name="Line 36"/>
                <p:cNvSpPr>
                  <a:spLocks noChangeShapeType="1"/>
                </p:cNvSpPr>
                <p:nvPr/>
              </p:nvSpPr>
              <p:spPr bwMode="auto">
                <a:xfrm>
                  <a:off x="1435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0" name="Line 37"/>
                <p:cNvSpPr>
                  <a:spLocks noChangeShapeType="1"/>
                </p:cNvSpPr>
                <p:nvPr/>
              </p:nvSpPr>
              <p:spPr bwMode="auto">
                <a:xfrm>
                  <a:off x="691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1" name="Line 38"/>
                <p:cNvSpPr>
                  <a:spLocks noChangeShapeType="1"/>
                </p:cNvSpPr>
                <p:nvPr/>
              </p:nvSpPr>
              <p:spPr bwMode="auto">
                <a:xfrm>
                  <a:off x="988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2" name="Line 39"/>
                <p:cNvSpPr>
                  <a:spLocks noChangeShapeType="1"/>
                </p:cNvSpPr>
                <p:nvPr/>
              </p:nvSpPr>
              <p:spPr bwMode="auto">
                <a:xfrm>
                  <a:off x="1286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3" name="Line 40"/>
                <p:cNvSpPr>
                  <a:spLocks noChangeShapeType="1"/>
                </p:cNvSpPr>
                <p:nvPr/>
              </p:nvSpPr>
              <p:spPr bwMode="auto">
                <a:xfrm>
                  <a:off x="244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4" name="Line 41"/>
                <p:cNvSpPr>
                  <a:spLocks noChangeShapeType="1"/>
                </p:cNvSpPr>
                <p:nvPr/>
              </p:nvSpPr>
              <p:spPr bwMode="auto">
                <a:xfrm>
                  <a:off x="393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5" name="Line 42"/>
                <p:cNvSpPr>
                  <a:spLocks noChangeShapeType="1"/>
                </p:cNvSpPr>
                <p:nvPr/>
              </p:nvSpPr>
              <p:spPr bwMode="auto">
                <a:xfrm>
                  <a:off x="542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6" name="Line 43"/>
                <p:cNvSpPr>
                  <a:spLocks noChangeShapeType="1"/>
                </p:cNvSpPr>
                <p:nvPr/>
              </p:nvSpPr>
              <p:spPr bwMode="auto">
                <a:xfrm>
                  <a:off x="840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7" name="Line 44"/>
                <p:cNvSpPr>
                  <a:spLocks noChangeShapeType="1"/>
                </p:cNvSpPr>
                <p:nvPr/>
              </p:nvSpPr>
              <p:spPr bwMode="auto">
                <a:xfrm>
                  <a:off x="1212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8" name="Line 45"/>
                <p:cNvSpPr>
                  <a:spLocks noChangeShapeType="1"/>
                </p:cNvSpPr>
                <p:nvPr/>
              </p:nvSpPr>
              <p:spPr bwMode="auto">
                <a:xfrm>
                  <a:off x="1509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59" name="Line 46"/>
                <p:cNvSpPr>
                  <a:spLocks noChangeShapeType="1"/>
                </p:cNvSpPr>
                <p:nvPr/>
              </p:nvSpPr>
              <p:spPr bwMode="auto">
                <a:xfrm>
                  <a:off x="765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60" name="Line 47"/>
                <p:cNvSpPr>
                  <a:spLocks noChangeShapeType="1"/>
                </p:cNvSpPr>
                <p:nvPr/>
              </p:nvSpPr>
              <p:spPr bwMode="auto">
                <a:xfrm>
                  <a:off x="1063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61" name="Line 48"/>
                <p:cNvSpPr>
                  <a:spLocks noChangeShapeType="1"/>
                </p:cNvSpPr>
                <p:nvPr/>
              </p:nvSpPr>
              <p:spPr bwMode="auto">
                <a:xfrm>
                  <a:off x="1360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62" name="Line 49"/>
                <p:cNvSpPr>
                  <a:spLocks noChangeShapeType="1"/>
                </p:cNvSpPr>
                <p:nvPr/>
              </p:nvSpPr>
              <p:spPr bwMode="auto">
                <a:xfrm>
                  <a:off x="319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63" name="Line 50"/>
                <p:cNvSpPr>
                  <a:spLocks noChangeShapeType="1"/>
                </p:cNvSpPr>
                <p:nvPr/>
              </p:nvSpPr>
              <p:spPr bwMode="auto">
                <a:xfrm>
                  <a:off x="468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64" name="Line 51"/>
                <p:cNvSpPr>
                  <a:spLocks noChangeShapeType="1"/>
                </p:cNvSpPr>
                <p:nvPr/>
              </p:nvSpPr>
              <p:spPr bwMode="auto">
                <a:xfrm>
                  <a:off x="616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65" name="Line 52"/>
                <p:cNvSpPr>
                  <a:spLocks noChangeShapeType="1"/>
                </p:cNvSpPr>
                <p:nvPr/>
              </p:nvSpPr>
              <p:spPr bwMode="auto">
                <a:xfrm>
                  <a:off x="914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66" name="Line 53"/>
                <p:cNvSpPr>
                  <a:spLocks noChangeShapeType="1"/>
                </p:cNvSpPr>
                <p:nvPr/>
              </p:nvSpPr>
              <p:spPr bwMode="auto">
                <a:xfrm>
                  <a:off x="96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438" name="Text Box 204"/>
            <p:cNvSpPr txBox="1">
              <a:spLocks noChangeArrowheads="1"/>
            </p:cNvSpPr>
            <p:nvPr/>
          </p:nvSpPr>
          <p:spPr bwMode="auto">
            <a:xfrm>
              <a:off x="3685" y="2121"/>
              <a:ext cx="15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Across the line y = x</a:t>
              </a:r>
            </a:p>
          </p:txBody>
        </p:sp>
        <p:sp>
          <p:nvSpPr>
            <p:cNvPr id="9439" name="Text Box 205"/>
            <p:cNvSpPr txBox="1">
              <a:spLocks noChangeArrowheads="1"/>
            </p:cNvSpPr>
            <p:nvPr/>
          </p:nvSpPr>
          <p:spPr bwMode="auto">
            <a:xfrm>
              <a:off x="3408" y="3810"/>
              <a:ext cx="207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olidFill>
                    <a:srgbClr val="FFFF00"/>
                  </a:solidFill>
                </a:rPr>
                <a:t>Interchange x and y coordinates</a:t>
              </a:r>
            </a:p>
          </p:txBody>
        </p:sp>
      </p:grpSp>
      <p:grpSp>
        <p:nvGrpSpPr>
          <p:cNvPr id="9220" name="Group 214"/>
          <p:cNvGrpSpPr>
            <a:grpSpLocks/>
          </p:cNvGrpSpPr>
          <p:nvPr/>
        </p:nvGrpSpPr>
        <p:grpSpPr bwMode="auto">
          <a:xfrm>
            <a:off x="144463" y="447675"/>
            <a:ext cx="2797175" cy="3003550"/>
            <a:chOff x="91" y="247"/>
            <a:chExt cx="1762" cy="1892"/>
          </a:xfrm>
        </p:grpSpPr>
        <p:grpSp>
          <p:nvGrpSpPr>
            <p:cNvPr id="9386" name="Group 152"/>
            <p:cNvGrpSpPr>
              <a:grpSpLocks/>
            </p:cNvGrpSpPr>
            <p:nvPr/>
          </p:nvGrpSpPr>
          <p:grpSpPr bwMode="auto">
            <a:xfrm>
              <a:off x="228" y="369"/>
              <a:ext cx="1541" cy="1586"/>
              <a:chOff x="428" y="1453"/>
              <a:chExt cx="1541" cy="1586"/>
            </a:xfrm>
          </p:grpSpPr>
          <p:grpSp>
            <p:nvGrpSpPr>
              <p:cNvPr id="9389" name="Group 153"/>
              <p:cNvGrpSpPr>
                <a:grpSpLocks/>
              </p:cNvGrpSpPr>
              <p:nvPr/>
            </p:nvGrpSpPr>
            <p:grpSpPr bwMode="auto">
              <a:xfrm>
                <a:off x="432" y="1533"/>
                <a:ext cx="1485" cy="1506"/>
                <a:chOff x="2016" y="1521"/>
                <a:chExt cx="1383" cy="1506"/>
              </a:xfrm>
            </p:grpSpPr>
            <p:sp>
              <p:nvSpPr>
                <p:cNvPr id="9416" name="Line 154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25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17" name="Line 155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958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18" name="Line 156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657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19" name="Line 157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356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20" name="Line 158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054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21" name="Line 159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82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22" name="Line 160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10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23" name="Line 161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807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24" name="Line 162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506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25" name="Line 163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205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26" name="Line 164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904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27" name="Line 165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033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28" name="Line 166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732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29" name="Line 167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431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30" name="Line 168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130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31" name="Line 169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184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32" name="Line 170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883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33" name="Line 171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582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34" name="Line 172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280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35" name="Line 173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97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36" name="Line 174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335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390" name="Line 175"/>
              <p:cNvSpPr>
                <a:spLocks noChangeShapeType="1"/>
              </p:cNvSpPr>
              <p:nvPr/>
            </p:nvSpPr>
            <p:spPr bwMode="auto">
              <a:xfrm flipV="1">
                <a:off x="1176" y="1526"/>
                <a:ext cx="1" cy="15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1" name="Text Box 176"/>
              <p:cNvSpPr txBox="1">
                <a:spLocks noChangeArrowheads="1"/>
              </p:cNvSpPr>
              <p:nvPr/>
            </p:nvSpPr>
            <p:spPr bwMode="auto">
              <a:xfrm>
                <a:off x="1196" y="1453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600" b="1"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9392" name="Text Box 177"/>
              <p:cNvSpPr txBox="1">
                <a:spLocks noChangeArrowheads="1"/>
              </p:cNvSpPr>
              <p:nvPr/>
            </p:nvSpPr>
            <p:spPr bwMode="auto">
              <a:xfrm>
                <a:off x="1789" y="2052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600" b="1"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9393" name="Line 178"/>
              <p:cNvSpPr>
                <a:spLocks noChangeShapeType="1"/>
              </p:cNvSpPr>
              <p:nvPr/>
            </p:nvSpPr>
            <p:spPr bwMode="auto">
              <a:xfrm>
                <a:off x="428" y="2282"/>
                <a:ext cx="14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394" name="Group 179"/>
              <p:cNvGrpSpPr>
                <a:grpSpLocks/>
              </p:cNvGrpSpPr>
              <p:nvPr/>
            </p:nvGrpSpPr>
            <p:grpSpPr bwMode="auto">
              <a:xfrm>
                <a:off x="432" y="1530"/>
                <a:ext cx="1488" cy="1508"/>
                <a:chOff x="96" y="288"/>
                <a:chExt cx="1488" cy="1409"/>
              </a:xfrm>
            </p:grpSpPr>
            <p:sp>
              <p:nvSpPr>
                <p:cNvPr id="9395" name="Line 180"/>
                <p:cNvSpPr>
                  <a:spLocks noChangeShapeType="1"/>
                </p:cNvSpPr>
                <p:nvPr/>
              </p:nvSpPr>
              <p:spPr bwMode="auto">
                <a:xfrm>
                  <a:off x="1584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96" name="Line 181"/>
                <p:cNvSpPr>
                  <a:spLocks noChangeShapeType="1"/>
                </p:cNvSpPr>
                <p:nvPr/>
              </p:nvSpPr>
              <p:spPr bwMode="auto">
                <a:xfrm>
                  <a:off x="170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97" name="Line 182"/>
                <p:cNvSpPr>
                  <a:spLocks noChangeShapeType="1"/>
                </p:cNvSpPr>
                <p:nvPr/>
              </p:nvSpPr>
              <p:spPr bwMode="auto">
                <a:xfrm>
                  <a:off x="1137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98" name="Line 183"/>
                <p:cNvSpPr>
                  <a:spLocks noChangeShapeType="1"/>
                </p:cNvSpPr>
                <p:nvPr/>
              </p:nvSpPr>
              <p:spPr bwMode="auto">
                <a:xfrm>
                  <a:off x="1435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99" name="Line 184"/>
                <p:cNvSpPr>
                  <a:spLocks noChangeShapeType="1"/>
                </p:cNvSpPr>
                <p:nvPr/>
              </p:nvSpPr>
              <p:spPr bwMode="auto">
                <a:xfrm>
                  <a:off x="691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0" name="Line 185"/>
                <p:cNvSpPr>
                  <a:spLocks noChangeShapeType="1"/>
                </p:cNvSpPr>
                <p:nvPr/>
              </p:nvSpPr>
              <p:spPr bwMode="auto">
                <a:xfrm>
                  <a:off x="988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1" name="Line 186"/>
                <p:cNvSpPr>
                  <a:spLocks noChangeShapeType="1"/>
                </p:cNvSpPr>
                <p:nvPr/>
              </p:nvSpPr>
              <p:spPr bwMode="auto">
                <a:xfrm>
                  <a:off x="1286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2" name="Line 187"/>
                <p:cNvSpPr>
                  <a:spLocks noChangeShapeType="1"/>
                </p:cNvSpPr>
                <p:nvPr/>
              </p:nvSpPr>
              <p:spPr bwMode="auto">
                <a:xfrm>
                  <a:off x="244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3" name="Line 188"/>
                <p:cNvSpPr>
                  <a:spLocks noChangeShapeType="1"/>
                </p:cNvSpPr>
                <p:nvPr/>
              </p:nvSpPr>
              <p:spPr bwMode="auto">
                <a:xfrm>
                  <a:off x="393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4" name="Line 189"/>
                <p:cNvSpPr>
                  <a:spLocks noChangeShapeType="1"/>
                </p:cNvSpPr>
                <p:nvPr/>
              </p:nvSpPr>
              <p:spPr bwMode="auto">
                <a:xfrm>
                  <a:off x="542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5" name="Line 190"/>
                <p:cNvSpPr>
                  <a:spLocks noChangeShapeType="1"/>
                </p:cNvSpPr>
                <p:nvPr/>
              </p:nvSpPr>
              <p:spPr bwMode="auto">
                <a:xfrm>
                  <a:off x="840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6" name="Line 191"/>
                <p:cNvSpPr>
                  <a:spLocks noChangeShapeType="1"/>
                </p:cNvSpPr>
                <p:nvPr/>
              </p:nvSpPr>
              <p:spPr bwMode="auto">
                <a:xfrm>
                  <a:off x="1212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7" name="Line 192"/>
                <p:cNvSpPr>
                  <a:spLocks noChangeShapeType="1"/>
                </p:cNvSpPr>
                <p:nvPr/>
              </p:nvSpPr>
              <p:spPr bwMode="auto">
                <a:xfrm>
                  <a:off x="1509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8" name="Line 193"/>
                <p:cNvSpPr>
                  <a:spLocks noChangeShapeType="1"/>
                </p:cNvSpPr>
                <p:nvPr/>
              </p:nvSpPr>
              <p:spPr bwMode="auto">
                <a:xfrm>
                  <a:off x="765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09" name="Line 194"/>
                <p:cNvSpPr>
                  <a:spLocks noChangeShapeType="1"/>
                </p:cNvSpPr>
                <p:nvPr/>
              </p:nvSpPr>
              <p:spPr bwMode="auto">
                <a:xfrm>
                  <a:off x="1063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10" name="Line 195"/>
                <p:cNvSpPr>
                  <a:spLocks noChangeShapeType="1"/>
                </p:cNvSpPr>
                <p:nvPr/>
              </p:nvSpPr>
              <p:spPr bwMode="auto">
                <a:xfrm>
                  <a:off x="1360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11" name="Line 196"/>
                <p:cNvSpPr>
                  <a:spLocks noChangeShapeType="1"/>
                </p:cNvSpPr>
                <p:nvPr/>
              </p:nvSpPr>
              <p:spPr bwMode="auto">
                <a:xfrm>
                  <a:off x="319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12" name="Line 197"/>
                <p:cNvSpPr>
                  <a:spLocks noChangeShapeType="1"/>
                </p:cNvSpPr>
                <p:nvPr/>
              </p:nvSpPr>
              <p:spPr bwMode="auto">
                <a:xfrm>
                  <a:off x="468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13" name="Line 198"/>
                <p:cNvSpPr>
                  <a:spLocks noChangeShapeType="1"/>
                </p:cNvSpPr>
                <p:nvPr/>
              </p:nvSpPr>
              <p:spPr bwMode="auto">
                <a:xfrm>
                  <a:off x="616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14" name="Line 199"/>
                <p:cNvSpPr>
                  <a:spLocks noChangeShapeType="1"/>
                </p:cNvSpPr>
                <p:nvPr/>
              </p:nvSpPr>
              <p:spPr bwMode="auto">
                <a:xfrm>
                  <a:off x="914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15" name="Line 200"/>
                <p:cNvSpPr>
                  <a:spLocks noChangeShapeType="1"/>
                </p:cNvSpPr>
                <p:nvPr/>
              </p:nvSpPr>
              <p:spPr bwMode="auto">
                <a:xfrm>
                  <a:off x="96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387" name="Text Box 201"/>
            <p:cNvSpPr txBox="1">
              <a:spLocks noChangeArrowheads="1"/>
            </p:cNvSpPr>
            <p:nvPr/>
          </p:nvSpPr>
          <p:spPr bwMode="auto">
            <a:xfrm>
              <a:off x="327" y="247"/>
              <a:ext cx="13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Across the x-axis</a:t>
              </a:r>
            </a:p>
          </p:txBody>
        </p:sp>
        <p:sp>
          <p:nvSpPr>
            <p:cNvPr id="9388" name="Rectangle 206"/>
            <p:cNvSpPr>
              <a:spLocks noChangeArrowheads="1"/>
            </p:cNvSpPr>
            <p:nvPr/>
          </p:nvSpPr>
          <p:spPr bwMode="auto">
            <a:xfrm>
              <a:off x="91" y="1927"/>
              <a:ext cx="176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olidFill>
                    <a:srgbClr val="FFFF00"/>
                  </a:solidFill>
                </a:rPr>
                <a:t>Multiply y coordinate by -1</a:t>
              </a:r>
            </a:p>
          </p:txBody>
        </p:sp>
      </p:grpSp>
      <p:grpSp>
        <p:nvGrpSpPr>
          <p:cNvPr id="9221" name="Group 213"/>
          <p:cNvGrpSpPr>
            <a:grpSpLocks/>
          </p:cNvGrpSpPr>
          <p:nvPr/>
        </p:nvGrpSpPr>
        <p:grpSpPr bwMode="auto">
          <a:xfrm>
            <a:off x="6091238" y="449263"/>
            <a:ext cx="2797175" cy="3001962"/>
            <a:chOff x="3543" y="227"/>
            <a:chExt cx="1762" cy="1891"/>
          </a:xfrm>
        </p:grpSpPr>
        <p:grpSp>
          <p:nvGrpSpPr>
            <p:cNvPr id="9335" name="Group 54"/>
            <p:cNvGrpSpPr>
              <a:grpSpLocks/>
            </p:cNvGrpSpPr>
            <p:nvPr/>
          </p:nvGrpSpPr>
          <p:grpSpPr bwMode="auto">
            <a:xfrm>
              <a:off x="3682" y="355"/>
              <a:ext cx="1541" cy="1586"/>
              <a:chOff x="428" y="1453"/>
              <a:chExt cx="1541" cy="1586"/>
            </a:xfrm>
          </p:grpSpPr>
          <p:grpSp>
            <p:nvGrpSpPr>
              <p:cNvPr id="9338" name="Group 55"/>
              <p:cNvGrpSpPr>
                <a:grpSpLocks/>
              </p:cNvGrpSpPr>
              <p:nvPr/>
            </p:nvGrpSpPr>
            <p:grpSpPr bwMode="auto">
              <a:xfrm>
                <a:off x="432" y="1533"/>
                <a:ext cx="1485" cy="1506"/>
                <a:chOff x="2016" y="1521"/>
                <a:chExt cx="1383" cy="1506"/>
              </a:xfrm>
            </p:grpSpPr>
            <p:sp>
              <p:nvSpPr>
                <p:cNvPr id="9365" name="Line 56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25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66" name="Line 57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958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67" name="Line 58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657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68" name="Line 59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356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69" name="Line 60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054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70" name="Line 61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82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71" name="Line 62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10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72" name="Line 63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807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73" name="Line 64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506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74" name="Line 65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205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75" name="Line 66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904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76" name="Line 67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033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77" name="Line 68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732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78" name="Line 69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431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79" name="Line 70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130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80" name="Line 71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184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81" name="Line 72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883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82" name="Line 73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582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83" name="Line 74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1280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84" name="Line 75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979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85" name="Line 76"/>
                <p:cNvSpPr>
                  <a:spLocks noChangeShapeType="1"/>
                </p:cNvSpPr>
                <p:nvPr/>
              </p:nvSpPr>
              <p:spPr bwMode="auto">
                <a:xfrm rot="-5400000">
                  <a:off x="2708" y="2335"/>
                  <a:ext cx="0" cy="13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339" name="Line 77"/>
              <p:cNvSpPr>
                <a:spLocks noChangeShapeType="1"/>
              </p:cNvSpPr>
              <p:nvPr/>
            </p:nvSpPr>
            <p:spPr bwMode="auto">
              <a:xfrm flipV="1">
                <a:off x="1176" y="1526"/>
                <a:ext cx="1" cy="15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0" name="Text Box 78"/>
              <p:cNvSpPr txBox="1">
                <a:spLocks noChangeArrowheads="1"/>
              </p:cNvSpPr>
              <p:nvPr/>
            </p:nvSpPr>
            <p:spPr bwMode="auto">
              <a:xfrm>
                <a:off x="1196" y="1453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600" b="1"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9341" name="Text Box 79"/>
              <p:cNvSpPr txBox="1">
                <a:spLocks noChangeArrowheads="1"/>
              </p:cNvSpPr>
              <p:nvPr/>
            </p:nvSpPr>
            <p:spPr bwMode="auto">
              <a:xfrm>
                <a:off x="1789" y="2052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1600" b="1"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9342" name="Line 80"/>
              <p:cNvSpPr>
                <a:spLocks noChangeShapeType="1"/>
              </p:cNvSpPr>
              <p:nvPr/>
            </p:nvSpPr>
            <p:spPr bwMode="auto">
              <a:xfrm>
                <a:off x="428" y="2282"/>
                <a:ext cx="14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343" name="Group 81"/>
              <p:cNvGrpSpPr>
                <a:grpSpLocks/>
              </p:cNvGrpSpPr>
              <p:nvPr/>
            </p:nvGrpSpPr>
            <p:grpSpPr bwMode="auto">
              <a:xfrm>
                <a:off x="432" y="1530"/>
                <a:ext cx="1488" cy="1508"/>
                <a:chOff x="96" y="288"/>
                <a:chExt cx="1488" cy="1409"/>
              </a:xfrm>
            </p:grpSpPr>
            <p:sp>
              <p:nvSpPr>
                <p:cNvPr id="9344" name="Line 82"/>
                <p:cNvSpPr>
                  <a:spLocks noChangeShapeType="1"/>
                </p:cNvSpPr>
                <p:nvPr/>
              </p:nvSpPr>
              <p:spPr bwMode="auto">
                <a:xfrm>
                  <a:off x="1584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45" name="Line 83"/>
                <p:cNvSpPr>
                  <a:spLocks noChangeShapeType="1"/>
                </p:cNvSpPr>
                <p:nvPr/>
              </p:nvSpPr>
              <p:spPr bwMode="auto">
                <a:xfrm>
                  <a:off x="170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46" name="Line 84"/>
                <p:cNvSpPr>
                  <a:spLocks noChangeShapeType="1"/>
                </p:cNvSpPr>
                <p:nvPr/>
              </p:nvSpPr>
              <p:spPr bwMode="auto">
                <a:xfrm>
                  <a:off x="1137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47" name="Line 85"/>
                <p:cNvSpPr>
                  <a:spLocks noChangeShapeType="1"/>
                </p:cNvSpPr>
                <p:nvPr/>
              </p:nvSpPr>
              <p:spPr bwMode="auto">
                <a:xfrm>
                  <a:off x="1435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48" name="Line 86"/>
                <p:cNvSpPr>
                  <a:spLocks noChangeShapeType="1"/>
                </p:cNvSpPr>
                <p:nvPr/>
              </p:nvSpPr>
              <p:spPr bwMode="auto">
                <a:xfrm>
                  <a:off x="691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49" name="Line 87"/>
                <p:cNvSpPr>
                  <a:spLocks noChangeShapeType="1"/>
                </p:cNvSpPr>
                <p:nvPr/>
              </p:nvSpPr>
              <p:spPr bwMode="auto">
                <a:xfrm>
                  <a:off x="988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50" name="Line 88"/>
                <p:cNvSpPr>
                  <a:spLocks noChangeShapeType="1"/>
                </p:cNvSpPr>
                <p:nvPr/>
              </p:nvSpPr>
              <p:spPr bwMode="auto">
                <a:xfrm>
                  <a:off x="1286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51" name="Line 89"/>
                <p:cNvSpPr>
                  <a:spLocks noChangeShapeType="1"/>
                </p:cNvSpPr>
                <p:nvPr/>
              </p:nvSpPr>
              <p:spPr bwMode="auto">
                <a:xfrm>
                  <a:off x="244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52" name="Line 90"/>
                <p:cNvSpPr>
                  <a:spLocks noChangeShapeType="1"/>
                </p:cNvSpPr>
                <p:nvPr/>
              </p:nvSpPr>
              <p:spPr bwMode="auto">
                <a:xfrm>
                  <a:off x="393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53" name="Line 91"/>
                <p:cNvSpPr>
                  <a:spLocks noChangeShapeType="1"/>
                </p:cNvSpPr>
                <p:nvPr/>
              </p:nvSpPr>
              <p:spPr bwMode="auto">
                <a:xfrm>
                  <a:off x="542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54" name="Line 92"/>
                <p:cNvSpPr>
                  <a:spLocks noChangeShapeType="1"/>
                </p:cNvSpPr>
                <p:nvPr/>
              </p:nvSpPr>
              <p:spPr bwMode="auto">
                <a:xfrm>
                  <a:off x="840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55" name="Line 93"/>
                <p:cNvSpPr>
                  <a:spLocks noChangeShapeType="1"/>
                </p:cNvSpPr>
                <p:nvPr/>
              </p:nvSpPr>
              <p:spPr bwMode="auto">
                <a:xfrm>
                  <a:off x="1212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56" name="Line 94"/>
                <p:cNvSpPr>
                  <a:spLocks noChangeShapeType="1"/>
                </p:cNvSpPr>
                <p:nvPr/>
              </p:nvSpPr>
              <p:spPr bwMode="auto">
                <a:xfrm>
                  <a:off x="1509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57" name="Line 95"/>
                <p:cNvSpPr>
                  <a:spLocks noChangeShapeType="1"/>
                </p:cNvSpPr>
                <p:nvPr/>
              </p:nvSpPr>
              <p:spPr bwMode="auto">
                <a:xfrm>
                  <a:off x="765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58" name="Line 96"/>
                <p:cNvSpPr>
                  <a:spLocks noChangeShapeType="1"/>
                </p:cNvSpPr>
                <p:nvPr/>
              </p:nvSpPr>
              <p:spPr bwMode="auto">
                <a:xfrm>
                  <a:off x="1063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59" name="Line 97"/>
                <p:cNvSpPr>
                  <a:spLocks noChangeShapeType="1"/>
                </p:cNvSpPr>
                <p:nvPr/>
              </p:nvSpPr>
              <p:spPr bwMode="auto">
                <a:xfrm>
                  <a:off x="1360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60" name="Line 98"/>
                <p:cNvSpPr>
                  <a:spLocks noChangeShapeType="1"/>
                </p:cNvSpPr>
                <p:nvPr/>
              </p:nvSpPr>
              <p:spPr bwMode="auto">
                <a:xfrm>
                  <a:off x="319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61" name="Line 99"/>
                <p:cNvSpPr>
                  <a:spLocks noChangeShapeType="1"/>
                </p:cNvSpPr>
                <p:nvPr/>
              </p:nvSpPr>
              <p:spPr bwMode="auto">
                <a:xfrm>
                  <a:off x="468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62" name="Line 100"/>
                <p:cNvSpPr>
                  <a:spLocks noChangeShapeType="1"/>
                </p:cNvSpPr>
                <p:nvPr/>
              </p:nvSpPr>
              <p:spPr bwMode="auto">
                <a:xfrm>
                  <a:off x="616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63" name="Line 101"/>
                <p:cNvSpPr>
                  <a:spLocks noChangeShapeType="1"/>
                </p:cNvSpPr>
                <p:nvPr/>
              </p:nvSpPr>
              <p:spPr bwMode="auto">
                <a:xfrm>
                  <a:off x="914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64" name="Line 102"/>
                <p:cNvSpPr>
                  <a:spLocks noChangeShapeType="1"/>
                </p:cNvSpPr>
                <p:nvPr/>
              </p:nvSpPr>
              <p:spPr bwMode="auto">
                <a:xfrm>
                  <a:off x="96" y="288"/>
                  <a:ext cx="0" cy="140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336" name="Text Box 202"/>
            <p:cNvSpPr txBox="1">
              <a:spLocks noChangeArrowheads="1"/>
            </p:cNvSpPr>
            <p:nvPr/>
          </p:nvSpPr>
          <p:spPr bwMode="auto">
            <a:xfrm>
              <a:off x="3774" y="227"/>
              <a:ext cx="13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Across the y-axis</a:t>
              </a:r>
            </a:p>
          </p:txBody>
        </p:sp>
        <p:sp>
          <p:nvSpPr>
            <p:cNvPr id="9337" name="Rectangle 207"/>
            <p:cNvSpPr>
              <a:spLocks noChangeArrowheads="1"/>
            </p:cNvSpPr>
            <p:nvPr/>
          </p:nvSpPr>
          <p:spPr bwMode="auto">
            <a:xfrm>
              <a:off x="3543" y="1906"/>
              <a:ext cx="176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olidFill>
                    <a:srgbClr val="FFFF00"/>
                  </a:solidFill>
                </a:rPr>
                <a:t>Multiply x coordinate by -1</a:t>
              </a:r>
            </a:p>
          </p:txBody>
        </p:sp>
      </p:grpSp>
      <p:grpSp>
        <p:nvGrpSpPr>
          <p:cNvPr id="9222" name="Group 211"/>
          <p:cNvGrpSpPr>
            <a:grpSpLocks/>
          </p:cNvGrpSpPr>
          <p:nvPr/>
        </p:nvGrpSpPr>
        <p:grpSpPr bwMode="auto">
          <a:xfrm>
            <a:off x="22225" y="3700463"/>
            <a:ext cx="3190875" cy="3095625"/>
            <a:chOff x="14" y="2370"/>
            <a:chExt cx="2010" cy="1950"/>
          </a:xfrm>
        </p:grpSpPr>
        <p:grpSp>
          <p:nvGrpSpPr>
            <p:cNvPr id="9283" name="Group 209"/>
            <p:cNvGrpSpPr>
              <a:grpSpLocks/>
            </p:cNvGrpSpPr>
            <p:nvPr/>
          </p:nvGrpSpPr>
          <p:grpSpPr bwMode="auto">
            <a:xfrm>
              <a:off x="271" y="2370"/>
              <a:ext cx="1541" cy="1737"/>
              <a:chOff x="420" y="2099"/>
              <a:chExt cx="1541" cy="1737"/>
            </a:xfrm>
          </p:grpSpPr>
          <p:grpSp>
            <p:nvGrpSpPr>
              <p:cNvPr id="9285" name="Group 103"/>
              <p:cNvGrpSpPr>
                <a:grpSpLocks/>
              </p:cNvGrpSpPr>
              <p:nvPr/>
            </p:nvGrpSpPr>
            <p:grpSpPr bwMode="auto">
              <a:xfrm>
                <a:off x="420" y="2250"/>
                <a:ext cx="1541" cy="1586"/>
                <a:chOff x="428" y="1453"/>
                <a:chExt cx="1541" cy="1586"/>
              </a:xfrm>
            </p:grpSpPr>
            <p:grpSp>
              <p:nvGrpSpPr>
                <p:cNvPr id="9287" name="Group 104"/>
                <p:cNvGrpSpPr>
                  <a:grpSpLocks/>
                </p:cNvGrpSpPr>
                <p:nvPr/>
              </p:nvGrpSpPr>
              <p:grpSpPr bwMode="auto">
                <a:xfrm>
                  <a:off x="432" y="1533"/>
                  <a:ext cx="1485" cy="1506"/>
                  <a:chOff x="2016" y="1521"/>
                  <a:chExt cx="1383" cy="1506"/>
                </a:xfrm>
              </p:grpSpPr>
              <p:sp>
                <p:nvSpPr>
                  <p:cNvPr id="9314" name="Line 105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2259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5" name="Line 106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1958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6" name="Line 107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1657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7" name="Line 108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1356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8" name="Line 109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1054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9" name="Line 110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829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0" name="Line 11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2109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1" name="Line 11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1807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2" name="Line 113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1506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3" name="Line 114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1205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4" name="Line 115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904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5" name="Line 116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2033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6" name="Line 117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1732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7" name="Line 118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1431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8" name="Line 119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1130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9" name="Line 120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2184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30" name="Line 12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1883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31" name="Line 12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1582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32" name="Line 123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1280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33" name="Line 124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979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34" name="Line 125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08" y="2335"/>
                    <a:ext cx="0" cy="138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288" name="Line 126"/>
                <p:cNvSpPr>
                  <a:spLocks noChangeShapeType="1"/>
                </p:cNvSpPr>
                <p:nvPr/>
              </p:nvSpPr>
              <p:spPr bwMode="auto">
                <a:xfrm flipV="1">
                  <a:off x="1176" y="1526"/>
                  <a:ext cx="1" cy="151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9" name="Text Box 127"/>
                <p:cNvSpPr txBox="1">
                  <a:spLocks noChangeArrowheads="1"/>
                </p:cNvSpPr>
                <p:nvPr/>
              </p:nvSpPr>
              <p:spPr bwMode="auto">
                <a:xfrm>
                  <a:off x="1196" y="1453"/>
                  <a:ext cx="180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altLang="en-US" sz="1600" b="1">
                      <a:latin typeface="Times New Roman" pitchFamily="18" charset="0"/>
                    </a:rPr>
                    <a:t>y</a:t>
                  </a:r>
                </a:p>
              </p:txBody>
            </p:sp>
            <p:sp>
              <p:nvSpPr>
                <p:cNvPr id="9290" name="Text Box 128"/>
                <p:cNvSpPr txBox="1">
                  <a:spLocks noChangeArrowheads="1"/>
                </p:cNvSpPr>
                <p:nvPr/>
              </p:nvSpPr>
              <p:spPr bwMode="auto">
                <a:xfrm>
                  <a:off x="1789" y="2052"/>
                  <a:ext cx="180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altLang="en-US" sz="1600" b="1">
                      <a:latin typeface="Times New Roman" pitchFamily="18" charset="0"/>
                    </a:rPr>
                    <a:t>x</a:t>
                  </a:r>
                </a:p>
              </p:txBody>
            </p:sp>
            <p:sp>
              <p:nvSpPr>
                <p:cNvPr id="9291" name="Line 129"/>
                <p:cNvSpPr>
                  <a:spLocks noChangeShapeType="1"/>
                </p:cNvSpPr>
                <p:nvPr/>
              </p:nvSpPr>
              <p:spPr bwMode="auto">
                <a:xfrm>
                  <a:off x="428" y="2282"/>
                  <a:ext cx="14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292" name="Group 130"/>
                <p:cNvGrpSpPr>
                  <a:grpSpLocks/>
                </p:cNvGrpSpPr>
                <p:nvPr/>
              </p:nvGrpSpPr>
              <p:grpSpPr bwMode="auto">
                <a:xfrm>
                  <a:off x="432" y="1530"/>
                  <a:ext cx="1488" cy="1508"/>
                  <a:chOff x="96" y="288"/>
                  <a:chExt cx="1488" cy="1409"/>
                </a:xfrm>
              </p:grpSpPr>
              <p:sp>
                <p:nvSpPr>
                  <p:cNvPr id="9293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4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170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5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1137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6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1435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7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691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8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988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9" name="Line 137"/>
                  <p:cNvSpPr>
                    <a:spLocks noChangeShapeType="1"/>
                  </p:cNvSpPr>
                  <p:nvPr/>
                </p:nvSpPr>
                <p:spPr bwMode="auto">
                  <a:xfrm>
                    <a:off x="1286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0" name="Line 138"/>
                  <p:cNvSpPr>
                    <a:spLocks noChangeShapeType="1"/>
                  </p:cNvSpPr>
                  <p:nvPr/>
                </p:nvSpPr>
                <p:spPr bwMode="auto">
                  <a:xfrm>
                    <a:off x="244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1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393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2" name="Line 140"/>
                  <p:cNvSpPr>
                    <a:spLocks noChangeShapeType="1"/>
                  </p:cNvSpPr>
                  <p:nvPr/>
                </p:nvSpPr>
                <p:spPr bwMode="auto">
                  <a:xfrm>
                    <a:off x="542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3" name="Line 141"/>
                  <p:cNvSpPr>
                    <a:spLocks noChangeShapeType="1"/>
                  </p:cNvSpPr>
                  <p:nvPr/>
                </p:nvSpPr>
                <p:spPr bwMode="auto">
                  <a:xfrm>
                    <a:off x="840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4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1212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5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1509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6" name="Line 144"/>
                  <p:cNvSpPr>
                    <a:spLocks noChangeShapeType="1"/>
                  </p:cNvSpPr>
                  <p:nvPr/>
                </p:nvSpPr>
                <p:spPr bwMode="auto">
                  <a:xfrm>
                    <a:off x="765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7" name="Line 145"/>
                  <p:cNvSpPr>
                    <a:spLocks noChangeShapeType="1"/>
                  </p:cNvSpPr>
                  <p:nvPr/>
                </p:nvSpPr>
                <p:spPr bwMode="auto">
                  <a:xfrm>
                    <a:off x="1063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8" name="Line 146"/>
                  <p:cNvSpPr>
                    <a:spLocks noChangeShapeType="1"/>
                  </p:cNvSpPr>
                  <p:nvPr/>
                </p:nvSpPr>
                <p:spPr bwMode="auto">
                  <a:xfrm>
                    <a:off x="1360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9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319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0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468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1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616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2" name="Line 150"/>
                  <p:cNvSpPr>
                    <a:spLocks noChangeShapeType="1"/>
                  </p:cNvSpPr>
                  <p:nvPr/>
                </p:nvSpPr>
                <p:spPr bwMode="auto">
                  <a:xfrm>
                    <a:off x="914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3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96" y="288"/>
                    <a:ext cx="0" cy="1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286" name="Text Box 203"/>
              <p:cNvSpPr txBox="1">
                <a:spLocks noChangeArrowheads="1"/>
              </p:cNvSpPr>
              <p:nvPr/>
            </p:nvSpPr>
            <p:spPr bwMode="auto">
              <a:xfrm>
                <a:off x="526" y="2099"/>
                <a:ext cx="130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b="1"/>
                  <a:t>Across the origin</a:t>
                </a:r>
              </a:p>
            </p:txBody>
          </p:sp>
        </p:grpSp>
        <p:sp>
          <p:nvSpPr>
            <p:cNvPr id="9284" name="Rectangle 208"/>
            <p:cNvSpPr>
              <a:spLocks noChangeArrowheads="1"/>
            </p:cNvSpPr>
            <p:nvPr/>
          </p:nvSpPr>
          <p:spPr bwMode="auto">
            <a:xfrm>
              <a:off x="14" y="4108"/>
              <a:ext cx="201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olidFill>
                    <a:srgbClr val="FFFF00"/>
                  </a:solidFill>
                </a:rPr>
                <a:t>Multiply both coordinates by -1</a:t>
              </a:r>
            </a:p>
          </p:txBody>
        </p:sp>
      </p:grpSp>
      <p:grpSp>
        <p:nvGrpSpPr>
          <p:cNvPr id="9223" name="Group 218"/>
          <p:cNvGrpSpPr>
            <a:grpSpLocks/>
          </p:cNvGrpSpPr>
          <p:nvPr/>
        </p:nvGrpSpPr>
        <p:grpSpPr bwMode="auto">
          <a:xfrm>
            <a:off x="1735138" y="1065213"/>
            <a:ext cx="690562" cy="577850"/>
            <a:chOff x="1093" y="671"/>
            <a:chExt cx="435" cy="364"/>
          </a:xfrm>
        </p:grpSpPr>
        <p:sp>
          <p:nvSpPr>
            <p:cNvPr id="9280" name="Oval 215"/>
            <p:cNvSpPr>
              <a:spLocks noChangeArrowheads="1"/>
            </p:cNvSpPr>
            <p:nvPr/>
          </p:nvSpPr>
          <p:spPr bwMode="auto">
            <a:xfrm>
              <a:off x="1308" y="671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81" name="Oval 216"/>
            <p:cNvSpPr>
              <a:spLocks noChangeArrowheads="1"/>
            </p:cNvSpPr>
            <p:nvPr/>
          </p:nvSpPr>
          <p:spPr bwMode="auto">
            <a:xfrm>
              <a:off x="1472" y="909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82" name="Oval 217"/>
            <p:cNvSpPr>
              <a:spLocks noChangeArrowheads="1"/>
            </p:cNvSpPr>
            <p:nvPr/>
          </p:nvSpPr>
          <p:spPr bwMode="auto">
            <a:xfrm>
              <a:off x="1093" y="979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224" name="Group 273"/>
          <p:cNvGrpSpPr>
            <a:grpSpLocks/>
          </p:cNvGrpSpPr>
          <p:nvPr/>
        </p:nvGrpSpPr>
        <p:grpSpPr bwMode="auto">
          <a:xfrm>
            <a:off x="1743075" y="2273300"/>
            <a:ext cx="690563" cy="577850"/>
            <a:chOff x="1098" y="1432"/>
            <a:chExt cx="435" cy="364"/>
          </a:xfrm>
        </p:grpSpPr>
        <p:sp>
          <p:nvSpPr>
            <p:cNvPr id="9277" name="Oval 220"/>
            <p:cNvSpPr>
              <a:spLocks noChangeArrowheads="1"/>
            </p:cNvSpPr>
            <p:nvPr/>
          </p:nvSpPr>
          <p:spPr bwMode="auto">
            <a:xfrm flipV="1">
              <a:off x="1313" y="1740"/>
              <a:ext cx="56" cy="5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8" name="Oval 221"/>
            <p:cNvSpPr>
              <a:spLocks noChangeArrowheads="1"/>
            </p:cNvSpPr>
            <p:nvPr/>
          </p:nvSpPr>
          <p:spPr bwMode="auto">
            <a:xfrm flipV="1">
              <a:off x="1477" y="1502"/>
              <a:ext cx="56" cy="5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9" name="Oval 222"/>
            <p:cNvSpPr>
              <a:spLocks noChangeArrowheads="1"/>
            </p:cNvSpPr>
            <p:nvPr/>
          </p:nvSpPr>
          <p:spPr bwMode="auto">
            <a:xfrm flipV="1">
              <a:off x="1098" y="1432"/>
              <a:ext cx="56" cy="5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225" name="Group 223"/>
          <p:cNvGrpSpPr>
            <a:grpSpLocks/>
          </p:cNvGrpSpPr>
          <p:nvPr/>
        </p:nvGrpSpPr>
        <p:grpSpPr bwMode="auto">
          <a:xfrm>
            <a:off x="7696200" y="1089025"/>
            <a:ext cx="690563" cy="577850"/>
            <a:chOff x="1093" y="671"/>
            <a:chExt cx="435" cy="364"/>
          </a:xfrm>
        </p:grpSpPr>
        <p:sp>
          <p:nvSpPr>
            <p:cNvPr id="9274" name="Oval 224"/>
            <p:cNvSpPr>
              <a:spLocks noChangeArrowheads="1"/>
            </p:cNvSpPr>
            <p:nvPr/>
          </p:nvSpPr>
          <p:spPr bwMode="auto">
            <a:xfrm>
              <a:off x="1308" y="671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5" name="Oval 225"/>
            <p:cNvSpPr>
              <a:spLocks noChangeArrowheads="1"/>
            </p:cNvSpPr>
            <p:nvPr/>
          </p:nvSpPr>
          <p:spPr bwMode="auto">
            <a:xfrm>
              <a:off x="1472" y="909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6" name="Oval 226"/>
            <p:cNvSpPr>
              <a:spLocks noChangeArrowheads="1"/>
            </p:cNvSpPr>
            <p:nvPr/>
          </p:nvSpPr>
          <p:spPr bwMode="auto">
            <a:xfrm>
              <a:off x="1093" y="979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226" name="Group 274"/>
          <p:cNvGrpSpPr>
            <a:grpSpLocks/>
          </p:cNvGrpSpPr>
          <p:nvPr/>
        </p:nvGrpSpPr>
        <p:grpSpPr bwMode="auto">
          <a:xfrm>
            <a:off x="6615113" y="1081088"/>
            <a:ext cx="690562" cy="577850"/>
            <a:chOff x="4167" y="681"/>
            <a:chExt cx="435" cy="364"/>
          </a:xfrm>
        </p:grpSpPr>
        <p:sp>
          <p:nvSpPr>
            <p:cNvPr id="9271" name="Oval 228"/>
            <p:cNvSpPr>
              <a:spLocks noChangeArrowheads="1"/>
            </p:cNvSpPr>
            <p:nvPr/>
          </p:nvSpPr>
          <p:spPr bwMode="auto">
            <a:xfrm flipH="1">
              <a:off x="4331" y="681"/>
              <a:ext cx="56" cy="5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2" name="Oval 229"/>
            <p:cNvSpPr>
              <a:spLocks noChangeArrowheads="1"/>
            </p:cNvSpPr>
            <p:nvPr/>
          </p:nvSpPr>
          <p:spPr bwMode="auto">
            <a:xfrm>
              <a:off x="4167" y="919"/>
              <a:ext cx="56" cy="5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3" name="Oval 230"/>
            <p:cNvSpPr>
              <a:spLocks noChangeArrowheads="1"/>
            </p:cNvSpPr>
            <p:nvPr/>
          </p:nvSpPr>
          <p:spPr bwMode="auto">
            <a:xfrm flipH="1">
              <a:off x="4546" y="989"/>
              <a:ext cx="56" cy="5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227" name="Group 231"/>
          <p:cNvGrpSpPr>
            <a:grpSpLocks/>
          </p:cNvGrpSpPr>
          <p:nvPr/>
        </p:nvGrpSpPr>
        <p:grpSpPr bwMode="auto">
          <a:xfrm>
            <a:off x="1812925" y="4359275"/>
            <a:ext cx="690563" cy="577850"/>
            <a:chOff x="1093" y="671"/>
            <a:chExt cx="435" cy="364"/>
          </a:xfrm>
        </p:grpSpPr>
        <p:sp>
          <p:nvSpPr>
            <p:cNvPr id="9268" name="Oval 232"/>
            <p:cNvSpPr>
              <a:spLocks noChangeArrowheads="1"/>
            </p:cNvSpPr>
            <p:nvPr/>
          </p:nvSpPr>
          <p:spPr bwMode="auto">
            <a:xfrm>
              <a:off x="1308" y="671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9" name="Oval 233"/>
            <p:cNvSpPr>
              <a:spLocks noChangeArrowheads="1"/>
            </p:cNvSpPr>
            <p:nvPr/>
          </p:nvSpPr>
          <p:spPr bwMode="auto">
            <a:xfrm>
              <a:off x="1472" y="909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70" name="Oval 234"/>
            <p:cNvSpPr>
              <a:spLocks noChangeArrowheads="1"/>
            </p:cNvSpPr>
            <p:nvPr/>
          </p:nvSpPr>
          <p:spPr bwMode="auto">
            <a:xfrm>
              <a:off x="1093" y="979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228" name="Oval 236"/>
          <p:cNvSpPr>
            <a:spLocks noChangeArrowheads="1"/>
          </p:cNvSpPr>
          <p:nvPr/>
        </p:nvSpPr>
        <p:spPr bwMode="auto">
          <a:xfrm>
            <a:off x="8040688" y="4340225"/>
            <a:ext cx="88900" cy="889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29" name="Oval 237"/>
          <p:cNvSpPr>
            <a:spLocks noChangeArrowheads="1"/>
          </p:cNvSpPr>
          <p:nvPr/>
        </p:nvSpPr>
        <p:spPr bwMode="auto">
          <a:xfrm>
            <a:off x="7677150" y="4233863"/>
            <a:ext cx="88900" cy="889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30" name="Oval 238"/>
          <p:cNvSpPr>
            <a:spLocks noChangeArrowheads="1"/>
          </p:cNvSpPr>
          <p:nvPr/>
        </p:nvSpPr>
        <p:spPr bwMode="auto">
          <a:xfrm>
            <a:off x="7699375" y="4829175"/>
            <a:ext cx="88900" cy="889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31" name="Line 239"/>
          <p:cNvSpPr>
            <a:spLocks noChangeShapeType="1"/>
          </p:cNvSpPr>
          <p:nvPr/>
        </p:nvSpPr>
        <p:spPr bwMode="auto">
          <a:xfrm flipV="1">
            <a:off x="6315075" y="4044950"/>
            <a:ext cx="2355850" cy="238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32" name="Group 275"/>
          <p:cNvGrpSpPr>
            <a:grpSpLocks/>
          </p:cNvGrpSpPr>
          <p:nvPr/>
        </p:nvGrpSpPr>
        <p:grpSpPr bwMode="auto">
          <a:xfrm>
            <a:off x="735013" y="5576888"/>
            <a:ext cx="690562" cy="577850"/>
            <a:chOff x="463" y="3513"/>
            <a:chExt cx="435" cy="364"/>
          </a:xfrm>
        </p:grpSpPr>
        <p:sp>
          <p:nvSpPr>
            <p:cNvPr id="9265" name="Oval 241"/>
            <p:cNvSpPr>
              <a:spLocks noChangeArrowheads="1"/>
            </p:cNvSpPr>
            <p:nvPr/>
          </p:nvSpPr>
          <p:spPr bwMode="auto">
            <a:xfrm flipH="1" flipV="1">
              <a:off x="627" y="3821"/>
              <a:ext cx="56" cy="5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6" name="Oval 242"/>
            <p:cNvSpPr>
              <a:spLocks noChangeArrowheads="1"/>
            </p:cNvSpPr>
            <p:nvPr/>
          </p:nvSpPr>
          <p:spPr bwMode="auto">
            <a:xfrm flipH="1" flipV="1">
              <a:off x="463" y="3583"/>
              <a:ext cx="56" cy="5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67" name="Oval 243"/>
            <p:cNvSpPr>
              <a:spLocks noChangeArrowheads="1"/>
            </p:cNvSpPr>
            <p:nvPr/>
          </p:nvSpPr>
          <p:spPr bwMode="auto">
            <a:xfrm flipH="1" flipV="1">
              <a:off x="842" y="3513"/>
              <a:ext cx="56" cy="5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233" name="Oval 245"/>
          <p:cNvSpPr>
            <a:spLocks noChangeArrowheads="1"/>
          </p:cNvSpPr>
          <p:nvPr/>
        </p:nvSpPr>
        <p:spPr bwMode="auto">
          <a:xfrm flipH="1" flipV="1">
            <a:off x="8388350" y="4949825"/>
            <a:ext cx="88900" cy="889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34" name="Oval 246"/>
          <p:cNvSpPr>
            <a:spLocks noChangeArrowheads="1"/>
          </p:cNvSpPr>
          <p:nvPr/>
        </p:nvSpPr>
        <p:spPr bwMode="auto">
          <a:xfrm flipH="1" flipV="1">
            <a:off x="8280400" y="4602163"/>
            <a:ext cx="88900" cy="889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35" name="Oval 247"/>
          <p:cNvSpPr>
            <a:spLocks noChangeArrowheads="1"/>
          </p:cNvSpPr>
          <p:nvPr/>
        </p:nvSpPr>
        <p:spPr bwMode="auto">
          <a:xfrm flipH="1" flipV="1">
            <a:off x="7813675" y="4953000"/>
            <a:ext cx="88900" cy="889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36" name="Text Box 248"/>
          <p:cNvSpPr txBox="1">
            <a:spLocks noChangeArrowheads="1"/>
          </p:cNvSpPr>
          <p:nvPr/>
        </p:nvSpPr>
        <p:spPr bwMode="auto">
          <a:xfrm>
            <a:off x="1841500" y="852488"/>
            <a:ext cx="1651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A</a:t>
            </a:r>
          </a:p>
        </p:txBody>
      </p:sp>
      <p:sp>
        <p:nvSpPr>
          <p:cNvPr id="9237" name="Text Box 249"/>
          <p:cNvSpPr txBox="1">
            <a:spLocks noChangeArrowheads="1"/>
          </p:cNvSpPr>
          <p:nvPr/>
        </p:nvSpPr>
        <p:spPr bwMode="auto">
          <a:xfrm>
            <a:off x="2474913" y="1362075"/>
            <a:ext cx="1651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B</a:t>
            </a:r>
          </a:p>
        </p:txBody>
      </p:sp>
      <p:sp>
        <p:nvSpPr>
          <p:cNvPr id="9238" name="Text Box 250"/>
          <p:cNvSpPr txBox="1">
            <a:spLocks noChangeArrowheads="1"/>
          </p:cNvSpPr>
          <p:nvPr/>
        </p:nvSpPr>
        <p:spPr bwMode="auto">
          <a:xfrm>
            <a:off x="1508125" y="1470025"/>
            <a:ext cx="1651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C</a:t>
            </a:r>
          </a:p>
        </p:txBody>
      </p:sp>
      <p:sp>
        <p:nvSpPr>
          <p:cNvPr id="9239" name="Text Box 251"/>
          <p:cNvSpPr txBox="1">
            <a:spLocks noChangeArrowheads="1"/>
          </p:cNvSpPr>
          <p:nvPr/>
        </p:nvSpPr>
        <p:spPr bwMode="auto">
          <a:xfrm>
            <a:off x="2205038" y="2824163"/>
            <a:ext cx="2286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A’</a:t>
            </a:r>
          </a:p>
        </p:txBody>
      </p:sp>
      <p:sp>
        <p:nvSpPr>
          <p:cNvPr id="9240" name="Text Box 252"/>
          <p:cNvSpPr txBox="1">
            <a:spLocks noChangeArrowheads="1"/>
          </p:cNvSpPr>
          <p:nvPr/>
        </p:nvSpPr>
        <p:spPr bwMode="auto">
          <a:xfrm>
            <a:off x="2465388" y="2147888"/>
            <a:ext cx="2286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B’</a:t>
            </a:r>
          </a:p>
        </p:txBody>
      </p:sp>
      <p:sp>
        <p:nvSpPr>
          <p:cNvPr id="9241" name="Text Box 253"/>
          <p:cNvSpPr txBox="1">
            <a:spLocks noChangeArrowheads="1"/>
          </p:cNvSpPr>
          <p:nvPr/>
        </p:nvSpPr>
        <p:spPr bwMode="auto">
          <a:xfrm>
            <a:off x="1423988" y="2203450"/>
            <a:ext cx="2286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C’</a:t>
            </a:r>
          </a:p>
        </p:txBody>
      </p:sp>
      <p:sp>
        <p:nvSpPr>
          <p:cNvPr id="9242" name="Text Box 254"/>
          <p:cNvSpPr txBox="1">
            <a:spLocks noChangeArrowheads="1"/>
          </p:cNvSpPr>
          <p:nvPr/>
        </p:nvSpPr>
        <p:spPr bwMode="auto">
          <a:xfrm>
            <a:off x="1917700" y="4135438"/>
            <a:ext cx="1651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A</a:t>
            </a:r>
          </a:p>
        </p:txBody>
      </p:sp>
      <p:sp>
        <p:nvSpPr>
          <p:cNvPr id="9243" name="Text Box 255"/>
          <p:cNvSpPr txBox="1">
            <a:spLocks noChangeArrowheads="1"/>
          </p:cNvSpPr>
          <p:nvPr/>
        </p:nvSpPr>
        <p:spPr bwMode="auto">
          <a:xfrm>
            <a:off x="2551113" y="4645025"/>
            <a:ext cx="1651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B</a:t>
            </a:r>
          </a:p>
        </p:txBody>
      </p:sp>
      <p:sp>
        <p:nvSpPr>
          <p:cNvPr id="9244" name="Text Box 256"/>
          <p:cNvSpPr txBox="1">
            <a:spLocks noChangeArrowheads="1"/>
          </p:cNvSpPr>
          <p:nvPr/>
        </p:nvSpPr>
        <p:spPr bwMode="auto">
          <a:xfrm>
            <a:off x="1584325" y="4752975"/>
            <a:ext cx="1651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C</a:t>
            </a:r>
          </a:p>
        </p:txBody>
      </p:sp>
      <p:sp>
        <p:nvSpPr>
          <p:cNvPr id="9245" name="Text Box 257"/>
          <p:cNvSpPr txBox="1">
            <a:spLocks noChangeArrowheads="1"/>
          </p:cNvSpPr>
          <p:nvPr/>
        </p:nvSpPr>
        <p:spPr bwMode="auto">
          <a:xfrm>
            <a:off x="8305800" y="5122863"/>
            <a:ext cx="2286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A’</a:t>
            </a:r>
          </a:p>
        </p:txBody>
      </p:sp>
      <p:sp>
        <p:nvSpPr>
          <p:cNvPr id="9246" name="Text Box 258"/>
          <p:cNvSpPr txBox="1">
            <a:spLocks noChangeArrowheads="1"/>
          </p:cNvSpPr>
          <p:nvPr/>
        </p:nvSpPr>
        <p:spPr bwMode="auto">
          <a:xfrm>
            <a:off x="8437563" y="4514850"/>
            <a:ext cx="2286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B’</a:t>
            </a:r>
          </a:p>
        </p:txBody>
      </p:sp>
      <p:sp>
        <p:nvSpPr>
          <p:cNvPr id="9247" name="Text Box 259"/>
          <p:cNvSpPr txBox="1">
            <a:spLocks noChangeArrowheads="1"/>
          </p:cNvSpPr>
          <p:nvPr/>
        </p:nvSpPr>
        <p:spPr bwMode="auto">
          <a:xfrm>
            <a:off x="7739063" y="5124450"/>
            <a:ext cx="2286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C’</a:t>
            </a:r>
          </a:p>
        </p:txBody>
      </p:sp>
      <p:sp>
        <p:nvSpPr>
          <p:cNvPr id="9248" name="Text Box 260"/>
          <p:cNvSpPr txBox="1">
            <a:spLocks noChangeArrowheads="1"/>
          </p:cNvSpPr>
          <p:nvPr/>
        </p:nvSpPr>
        <p:spPr bwMode="auto">
          <a:xfrm>
            <a:off x="7804150" y="887413"/>
            <a:ext cx="1651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A</a:t>
            </a:r>
          </a:p>
        </p:txBody>
      </p:sp>
      <p:sp>
        <p:nvSpPr>
          <p:cNvPr id="9249" name="Text Box 261"/>
          <p:cNvSpPr txBox="1">
            <a:spLocks noChangeArrowheads="1"/>
          </p:cNvSpPr>
          <p:nvPr/>
        </p:nvSpPr>
        <p:spPr bwMode="auto">
          <a:xfrm>
            <a:off x="8437563" y="1397000"/>
            <a:ext cx="1651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B</a:t>
            </a:r>
          </a:p>
        </p:txBody>
      </p:sp>
      <p:sp>
        <p:nvSpPr>
          <p:cNvPr id="9250" name="Text Box 262"/>
          <p:cNvSpPr txBox="1">
            <a:spLocks noChangeArrowheads="1"/>
          </p:cNvSpPr>
          <p:nvPr/>
        </p:nvSpPr>
        <p:spPr bwMode="auto">
          <a:xfrm>
            <a:off x="7653338" y="1709738"/>
            <a:ext cx="1651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C</a:t>
            </a:r>
          </a:p>
        </p:txBody>
      </p:sp>
      <p:sp>
        <p:nvSpPr>
          <p:cNvPr id="9251" name="Text Box 263"/>
          <p:cNvSpPr txBox="1">
            <a:spLocks noChangeArrowheads="1"/>
          </p:cNvSpPr>
          <p:nvPr/>
        </p:nvSpPr>
        <p:spPr bwMode="auto">
          <a:xfrm>
            <a:off x="7412038" y="4159250"/>
            <a:ext cx="1651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A</a:t>
            </a:r>
          </a:p>
        </p:txBody>
      </p:sp>
      <p:sp>
        <p:nvSpPr>
          <p:cNvPr id="9252" name="Text Box 264"/>
          <p:cNvSpPr txBox="1">
            <a:spLocks noChangeArrowheads="1"/>
          </p:cNvSpPr>
          <p:nvPr/>
        </p:nvSpPr>
        <p:spPr bwMode="auto">
          <a:xfrm>
            <a:off x="8121650" y="4076700"/>
            <a:ext cx="1651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B</a:t>
            </a:r>
          </a:p>
        </p:txBody>
      </p:sp>
      <p:sp>
        <p:nvSpPr>
          <p:cNvPr id="9253" name="Text Box 265"/>
          <p:cNvSpPr txBox="1">
            <a:spLocks noChangeArrowheads="1"/>
          </p:cNvSpPr>
          <p:nvPr/>
        </p:nvSpPr>
        <p:spPr bwMode="auto">
          <a:xfrm>
            <a:off x="7369175" y="4700588"/>
            <a:ext cx="1651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C</a:t>
            </a:r>
          </a:p>
        </p:txBody>
      </p:sp>
      <p:sp>
        <p:nvSpPr>
          <p:cNvPr id="9254" name="Text Box 266"/>
          <p:cNvSpPr txBox="1">
            <a:spLocks noChangeArrowheads="1"/>
          </p:cNvSpPr>
          <p:nvPr/>
        </p:nvSpPr>
        <p:spPr bwMode="auto">
          <a:xfrm>
            <a:off x="1165225" y="6119813"/>
            <a:ext cx="2286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A’</a:t>
            </a:r>
          </a:p>
        </p:txBody>
      </p:sp>
      <p:sp>
        <p:nvSpPr>
          <p:cNvPr id="9255" name="Text Box 267"/>
          <p:cNvSpPr txBox="1">
            <a:spLocks noChangeArrowheads="1"/>
          </p:cNvSpPr>
          <p:nvPr/>
        </p:nvSpPr>
        <p:spPr bwMode="auto">
          <a:xfrm>
            <a:off x="425450" y="5581650"/>
            <a:ext cx="2286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B’</a:t>
            </a:r>
          </a:p>
        </p:txBody>
      </p:sp>
      <p:sp>
        <p:nvSpPr>
          <p:cNvPr id="9256" name="Text Box 268"/>
          <p:cNvSpPr txBox="1">
            <a:spLocks noChangeArrowheads="1"/>
          </p:cNvSpPr>
          <p:nvPr/>
        </p:nvSpPr>
        <p:spPr bwMode="auto">
          <a:xfrm>
            <a:off x="1512888" y="5487988"/>
            <a:ext cx="2286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C’</a:t>
            </a:r>
          </a:p>
        </p:txBody>
      </p:sp>
      <p:sp>
        <p:nvSpPr>
          <p:cNvPr id="9257" name="Text Box 269"/>
          <p:cNvSpPr txBox="1">
            <a:spLocks noChangeArrowheads="1"/>
          </p:cNvSpPr>
          <p:nvPr/>
        </p:nvSpPr>
        <p:spPr bwMode="auto">
          <a:xfrm>
            <a:off x="6599238" y="893763"/>
            <a:ext cx="2286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A’</a:t>
            </a:r>
          </a:p>
        </p:txBody>
      </p:sp>
      <p:sp>
        <p:nvSpPr>
          <p:cNvPr id="9258" name="Text Box 270"/>
          <p:cNvSpPr txBox="1">
            <a:spLocks noChangeArrowheads="1"/>
          </p:cNvSpPr>
          <p:nvPr/>
        </p:nvSpPr>
        <p:spPr bwMode="auto">
          <a:xfrm>
            <a:off x="6289675" y="1377950"/>
            <a:ext cx="2286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B’</a:t>
            </a:r>
          </a:p>
        </p:txBody>
      </p:sp>
      <p:sp>
        <p:nvSpPr>
          <p:cNvPr id="9259" name="Text Box 271"/>
          <p:cNvSpPr txBox="1">
            <a:spLocks noChangeArrowheads="1"/>
          </p:cNvSpPr>
          <p:nvPr/>
        </p:nvSpPr>
        <p:spPr bwMode="auto">
          <a:xfrm>
            <a:off x="7075488" y="1671638"/>
            <a:ext cx="2286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C’</a:t>
            </a:r>
          </a:p>
        </p:txBody>
      </p:sp>
      <p:sp>
        <p:nvSpPr>
          <p:cNvPr id="9260" name="Text Box 268"/>
          <p:cNvSpPr txBox="1">
            <a:spLocks noChangeArrowheads="1"/>
          </p:cNvSpPr>
          <p:nvPr/>
        </p:nvSpPr>
        <p:spPr bwMode="auto">
          <a:xfrm>
            <a:off x="3735388" y="2105025"/>
            <a:ext cx="16732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400" b="1"/>
              <a:t>KEY:</a:t>
            </a:r>
          </a:p>
          <a:p>
            <a:pPr algn="ctr"/>
            <a:endParaRPr lang="en-US" altLang="en-US" sz="2400" b="1"/>
          </a:p>
          <a:p>
            <a:pPr algn="ctr"/>
            <a:r>
              <a:rPr lang="en-US" altLang="en-US" sz="2400" b="1">
                <a:solidFill>
                  <a:srgbClr val="FFFF00"/>
                </a:solidFill>
              </a:rPr>
              <a:t>Equal</a:t>
            </a:r>
            <a:br>
              <a:rPr lang="en-US" altLang="en-US" sz="2400" b="1">
                <a:solidFill>
                  <a:srgbClr val="FFFF00"/>
                </a:solidFill>
              </a:rPr>
            </a:br>
            <a:r>
              <a:rPr lang="en-US" altLang="en-US" sz="2400" b="1">
                <a:solidFill>
                  <a:srgbClr val="FFFF00"/>
                </a:solidFill>
              </a:rPr>
              <a:t>Distance</a:t>
            </a:r>
            <a:r>
              <a:rPr lang="en-US" altLang="en-US" sz="2400" b="1"/>
              <a:t/>
            </a:r>
            <a:br>
              <a:rPr lang="en-US" altLang="en-US" sz="2400" b="1"/>
            </a:br>
            <a:r>
              <a:rPr lang="en-US" altLang="en-US" sz="2400" b="1"/>
              <a:t>from</a:t>
            </a:r>
            <a:br>
              <a:rPr lang="en-US" altLang="en-US" sz="2400" b="1"/>
            </a:br>
            <a:r>
              <a:rPr lang="en-US" altLang="en-US" sz="2400" b="1"/>
              <a:t>Reflection</a:t>
            </a:r>
            <a:br>
              <a:rPr lang="en-US" altLang="en-US" sz="2400" b="1"/>
            </a:br>
            <a:r>
              <a:rPr lang="en-US" altLang="en-US" sz="2400" b="1"/>
              <a:t>Line</a:t>
            </a:r>
          </a:p>
        </p:txBody>
      </p:sp>
      <p:sp>
        <p:nvSpPr>
          <p:cNvPr id="9261" name="Line 269"/>
          <p:cNvSpPr>
            <a:spLocks noChangeShapeType="1"/>
          </p:cNvSpPr>
          <p:nvPr/>
        </p:nvSpPr>
        <p:spPr bwMode="auto">
          <a:xfrm flipV="1">
            <a:off x="303213" y="1960563"/>
            <a:ext cx="2482850" cy="0"/>
          </a:xfrm>
          <a:prstGeom prst="line">
            <a:avLst/>
          </a:prstGeom>
          <a:noFill/>
          <a:ln w="28575">
            <a:solidFill>
              <a:srgbClr val="FF3300"/>
            </a:solidFill>
            <a:prstDash val="lg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2" name="Line 270"/>
          <p:cNvSpPr>
            <a:spLocks noChangeShapeType="1"/>
          </p:cNvSpPr>
          <p:nvPr/>
        </p:nvSpPr>
        <p:spPr bwMode="auto">
          <a:xfrm flipV="1">
            <a:off x="6321425" y="4046538"/>
            <a:ext cx="2355850" cy="2363787"/>
          </a:xfrm>
          <a:prstGeom prst="line">
            <a:avLst/>
          </a:prstGeom>
          <a:noFill/>
          <a:ln w="28575">
            <a:solidFill>
              <a:srgbClr val="FF3300"/>
            </a:solidFill>
            <a:prstDash val="lg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3" name="Line 271"/>
          <p:cNvSpPr>
            <a:spLocks noChangeShapeType="1"/>
          </p:cNvSpPr>
          <p:nvPr/>
        </p:nvSpPr>
        <p:spPr bwMode="auto">
          <a:xfrm flipH="1">
            <a:off x="7500938" y="769938"/>
            <a:ext cx="6350" cy="2416175"/>
          </a:xfrm>
          <a:prstGeom prst="line">
            <a:avLst/>
          </a:prstGeom>
          <a:noFill/>
          <a:ln w="28575">
            <a:solidFill>
              <a:srgbClr val="FF3300"/>
            </a:solidFill>
            <a:prstDash val="lg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4" name="Oval 272"/>
          <p:cNvSpPr>
            <a:spLocks noChangeAspect="1" noChangeArrowheads="1"/>
          </p:cNvSpPr>
          <p:nvPr/>
        </p:nvSpPr>
        <p:spPr bwMode="auto">
          <a:xfrm>
            <a:off x="1576388" y="5213350"/>
            <a:ext cx="92075" cy="92075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41288"/>
            <a:ext cx="8229600" cy="1174750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latin typeface="Times New Roman" pitchFamily="18" charset="0"/>
                <a:cs typeface="Times New Roman" pitchFamily="18" charset="0"/>
              </a:rPr>
              <a:t>Common reflections in the coordinate plane</a:t>
            </a:r>
            <a:endParaRPr lang="en-US" altLang="en-US" sz="3600" b="1" smtClean="0"/>
          </a:p>
        </p:txBody>
      </p:sp>
      <p:graphicFrame>
        <p:nvGraphicFramePr>
          <p:cNvPr id="10271" name="Group 3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13333"/>
              </p:ext>
            </p:extLst>
          </p:nvPr>
        </p:nvGraphicFramePr>
        <p:xfrm>
          <a:off x="155751" y="1941511"/>
          <a:ext cx="8807626" cy="2190750"/>
        </p:xfrm>
        <a:graphic>
          <a:graphicData uri="http://schemas.openxmlformats.org/drawingml/2006/table">
            <a:tbl>
              <a:tblPr/>
              <a:tblGrid>
                <a:gridCol w="1334381"/>
                <a:gridCol w="1490134"/>
                <a:gridCol w="1377244"/>
                <a:gridCol w="1569157"/>
                <a:gridCol w="1546577"/>
                <a:gridCol w="1490133"/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Reflection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x-axis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y-axis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origin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 = x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y= - x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Pre-image to image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(a, b) 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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(a, -b)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(a, b) 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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(-a, b)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(a, b) 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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(-a, -b)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(a, b) 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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(b, a)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(a, b) 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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(-b, -a)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Find coordinates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Multiply y coordinate 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by 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Multiply x coordinate 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by 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Multiply both coordinates by 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Interchange 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 and y coordinates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Interchange 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 and y coordinates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and negate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</a:tr>
            </a:tbl>
          </a:graphicData>
        </a:graphic>
      </p:graphicFrame>
      <p:sp>
        <p:nvSpPr>
          <p:cNvPr id="11293" name="Rectangle 4"/>
          <p:cNvSpPr>
            <a:spLocks noChangeArrowheads="1"/>
          </p:cNvSpPr>
          <p:nvPr/>
        </p:nvSpPr>
        <p:spPr bwMode="auto">
          <a:xfrm>
            <a:off x="423863" y="4603750"/>
            <a:ext cx="82962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/>
              <a:t>A line of symmetry is like a line of reflection.</a:t>
            </a:r>
          </a:p>
          <a:p>
            <a:endParaRPr lang="en-US" altLang="en-US" sz="2400" b="1"/>
          </a:p>
          <a:p>
            <a:r>
              <a:rPr lang="en-US" altLang="en-US" sz="2400" b="1"/>
              <a:t>The line of symmetry in a figure is a line where the figure could be </a:t>
            </a:r>
            <a:r>
              <a:rPr lang="en-US" altLang="en-US" sz="2400" b="1">
                <a:solidFill>
                  <a:srgbClr val="FFFF00"/>
                </a:solidFill>
              </a:rPr>
              <a:t>folded in half </a:t>
            </a:r>
            <a:r>
              <a:rPr lang="en-US" altLang="en-US" sz="2400" b="1"/>
              <a:t>so that the two halves match exactly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78581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1a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Rectangle 109"/>
              <p:cNvSpPr>
                <a:spLocks noChangeArrowheads="1"/>
              </p:cNvSpPr>
              <p:nvPr/>
            </p:nvSpPr>
            <p:spPr bwMode="auto">
              <a:xfrm>
                <a:off x="379413" y="890588"/>
                <a:ext cx="8347898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Graph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400" b="1" dirty="0"/>
                  <a:t> with vertices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𝟓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𝑪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its image after the reflection described.</a:t>
                </a:r>
              </a:p>
              <a:p>
                <a:endParaRPr lang="en-US" sz="2400" b="1" dirty="0" smtClean="0"/>
              </a:p>
              <a:p>
                <a:r>
                  <a:rPr lang="en-US" sz="2400" b="1" dirty="0" smtClean="0"/>
                  <a:t>a</a:t>
                </a:r>
                <a:r>
                  <a:rPr lang="en-US" sz="2400" b="1" dirty="0"/>
                  <a:t>.  In the line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𝒏</m:t>
                    </m:r>
                  </m:oMath>
                </a14:m>
                <a:r>
                  <a:rPr lang="en-US" sz="2400" b="1" dirty="0"/>
                  <a:t>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</a:rPr>
                      <m:t>=−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7174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413" y="890588"/>
                <a:ext cx="8347898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095" t="-2713" b="-81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92" name="Rectangle 112"/>
          <p:cNvSpPr>
            <a:spLocks noChangeArrowheads="1"/>
          </p:cNvSpPr>
          <p:nvPr/>
        </p:nvSpPr>
        <p:spPr bwMode="auto">
          <a:xfrm>
            <a:off x="462844" y="2663825"/>
            <a:ext cx="138747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FFEB55"/>
                </a:solidFill>
              </a:rPr>
              <a:t>Answer: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995" y="3084496"/>
            <a:ext cx="4157663" cy="2428875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3537547" y="3974450"/>
            <a:ext cx="1663861" cy="900639"/>
            <a:chOff x="3537547" y="3974450"/>
            <a:chExt cx="1663861" cy="900639"/>
          </a:xfrm>
        </p:grpSpPr>
        <p:sp>
          <p:nvSpPr>
            <p:cNvPr id="7" name="Oval 6"/>
            <p:cNvSpPr>
              <a:spLocks noChangeAspect="1"/>
            </p:cNvSpPr>
            <p:nvPr/>
          </p:nvSpPr>
          <p:spPr bwMode="auto">
            <a:xfrm>
              <a:off x="3741381" y="3974450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37547" y="4010645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A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 bwMode="auto">
            <a:xfrm>
              <a:off x="4896896" y="4262739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906134" y="4298933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B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 bwMode="auto">
            <a:xfrm>
              <a:off x="4033286" y="4561896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42524" y="4598090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C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 bwMode="auto">
          <a:xfrm>
            <a:off x="3201538" y="3084496"/>
            <a:ext cx="0" cy="2428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1195078" y="3968804"/>
            <a:ext cx="1700729" cy="900639"/>
            <a:chOff x="1195078" y="3968804"/>
            <a:chExt cx="1700729" cy="900639"/>
          </a:xfrm>
        </p:grpSpPr>
        <p:sp>
          <p:nvSpPr>
            <p:cNvPr id="17" name="Oval 16"/>
            <p:cNvSpPr>
              <a:spLocks noChangeAspect="1"/>
            </p:cNvSpPr>
            <p:nvPr/>
          </p:nvSpPr>
          <p:spPr bwMode="auto">
            <a:xfrm flipH="1">
              <a:off x="2563665" y="3968804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flipH="1">
              <a:off x="2563665" y="4004999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A’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19" name="Oval 18"/>
            <p:cNvSpPr>
              <a:spLocks noChangeAspect="1"/>
            </p:cNvSpPr>
            <p:nvPr/>
          </p:nvSpPr>
          <p:spPr bwMode="auto">
            <a:xfrm flipH="1">
              <a:off x="1408150" y="4257093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flipH="1">
              <a:off x="1195078" y="4293287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B’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 bwMode="auto">
            <a:xfrm flipH="1">
              <a:off x="2271760" y="4556250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flipH="1">
              <a:off x="2058688" y="4592444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C’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2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2502</TotalTime>
  <Words>752</Words>
  <Application>Microsoft Office PowerPoint</Application>
  <PresentationFormat>On-screen Show (4:3)</PresentationFormat>
  <Paragraphs>190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Lesson 4-2</vt:lpstr>
      <vt:lpstr>Objectives</vt:lpstr>
      <vt:lpstr>Vocabulary</vt:lpstr>
      <vt:lpstr>Reflections in a Line</vt:lpstr>
      <vt:lpstr>Rules for Reflections</vt:lpstr>
      <vt:lpstr>Glide Reflection</vt:lpstr>
      <vt:lpstr>Reflections</vt:lpstr>
      <vt:lpstr>Common reflections in the coordinate plane</vt:lpstr>
      <vt:lpstr>Example 1a</vt:lpstr>
      <vt:lpstr>Example 1b</vt:lpstr>
      <vt:lpstr>Example 2</vt:lpstr>
      <vt:lpstr>Example 3</vt:lpstr>
      <vt:lpstr>Example 4</vt:lpstr>
      <vt:lpstr>Example 5</vt:lpstr>
      <vt:lpstr>Example 6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Chris Headlee</cp:lastModifiedBy>
  <cp:revision>53</cp:revision>
  <cp:lastPrinted>1601-01-01T00:00:00Z</cp:lastPrinted>
  <dcterms:created xsi:type="dcterms:W3CDTF">1601-01-01T00:00:00Z</dcterms:created>
  <dcterms:modified xsi:type="dcterms:W3CDTF">2018-09-07T16:25:58Z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