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7" r:id="rId3"/>
    <p:sldId id="339" r:id="rId4"/>
    <p:sldId id="340" r:id="rId5"/>
    <p:sldId id="362" r:id="rId6"/>
    <p:sldId id="357" r:id="rId7"/>
    <p:sldId id="363" r:id="rId8"/>
    <p:sldId id="351" r:id="rId9"/>
    <p:sldId id="354" r:id="rId10"/>
    <p:sldId id="343" r:id="rId11"/>
    <p:sldId id="345" r:id="rId12"/>
    <p:sldId id="359" r:id="rId13"/>
    <p:sldId id="360" r:id="rId14"/>
    <p:sldId id="361" r:id="rId15"/>
    <p:sldId id="341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CC66FF"/>
    <a:srgbClr val="CC00CC"/>
    <a:srgbClr val="800080"/>
    <a:srgbClr val="CC6600"/>
    <a:srgbClr val="FFFF00"/>
    <a:srgbClr val="FFFF66"/>
    <a:srgbClr val="FFCC00"/>
    <a:srgbClr val="FF33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89CF7-0BA1-4B06-A3DB-29C69BE8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5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3A9B2-6E1F-40D4-A395-52980BD98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6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71ADF-D9AA-414F-AD7C-9A1776585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4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2D3AF-12EE-461B-8BDB-0A4AB6ADD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9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A9B8E-B3A0-470D-9FD8-78EF0B0B0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DDF6D-C176-4C9A-A45A-AC7211A04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8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9E64C-8E2D-4C3B-98CA-C521EF499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4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5AE9B-7D8E-42AF-BA2B-180BE02E3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7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60E7D-ECA4-43EE-B198-D31C9979D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2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F2051-721E-42B0-877C-E1326CBEE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87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A87B6-4BE9-4ED6-B293-1FC55E6AD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2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0BFA34F9-8530-4E4A-978F-160F0B833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4-3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Rotations</a:t>
            </a:r>
          </a:p>
          <a:p>
            <a:pPr eaLnBrk="1" hangingPunct="1"/>
            <a:r>
              <a:rPr lang="en-US" altLang="en-US" b="1" smtClean="0"/>
              <a:t>or</a:t>
            </a:r>
          </a:p>
          <a:p>
            <a:pPr eaLnBrk="1" hangingPunct="1"/>
            <a:r>
              <a:rPr lang="en-US" altLang="en-US" b="1" smtClean="0"/>
              <a:t>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  <a:endParaRPr lang="en-US" altLang="en-US" sz="120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95" name="Rectangle 11"/>
              <p:cNvSpPr>
                <a:spLocks noChangeArrowheads="1"/>
              </p:cNvSpPr>
              <p:nvPr/>
            </p:nvSpPr>
            <p:spPr bwMode="auto">
              <a:xfrm>
                <a:off x="681038" y="1181100"/>
                <a:ext cx="6393097" cy="4247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400" b="1" dirty="0"/>
                  <a:t>Draw a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𝟔𝟎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 rotation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about point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𝑷</m:t>
                    </m:r>
                  </m:oMath>
                </a14:m>
                <a:r>
                  <a:rPr lang="en-US" sz="2400" b="1" dirty="0"/>
                  <a:t>.</a:t>
                </a:r>
                <a:endParaRPr lang="en-US" altLang="en-US" sz="2400" b="1" i="1" dirty="0"/>
              </a:p>
            </p:txBody>
          </p:sp>
        </mc:Choice>
        <mc:Fallback xmlns="">
          <p:sp>
            <p:nvSpPr>
              <p:cNvPr id="118795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1038" y="1181100"/>
                <a:ext cx="6393097" cy="424732"/>
              </a:xfrm>
              <a:prstGeom prst="rect">
                <a:avLst/>
              </a:prstGeom>
              <a:blipFill rotWithShape="1">
                <a:blip r:embed="rId2"/>
                <a:stretch>
                  <a:fillRect l="-1527" t="-18841" r="-573" b="-347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797" name="Rectangle 13"/>
          <p:cNvSpPr>
            <a:spLocks noChangeArrowheads="1"/>
          </p:cNvSpPr>
          <p:nvPr/>
        </p:nvSpPr>
        <p:spPr bwMode="auto">
          <a:xfrm>
            <a:off x="596900" y="2127427"/>
            <a:ext cx="4900789" cy="41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89075" algn="l"/>
                <a:tab pos="3657600" algn="l"/>
                <a:tab pos="47990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7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dirty="0"/>
              <a:t>First draw </a:t>
            </a:r>
            <a:r>
              <a:rPr lang="en-US" altLang="en-US" sz="2400" dirty="0" smtClean="0">
                <a:sym typeface="Symbol" pitchFamily="18" charset="2"/>
              </a:rPr>
              <a:t></a:t>
            </a:r>
            <a:r>
              <a:rPr lang="en-US" altLang="en-US" sz="2400" i="1" dirty="0" smtClean="0"/>
              <a:t>ACB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and plot point </a:t>
            </a:r>
            <a:r>
              <a:rPr lang="en-US" altLang="en-US" sz="2400" i="1" dirty="0" smtClean="0"/>
              <a:t>P</a:t>
            </a:r>
            <a:r>
              <a:rPr lang="en-US" altLang="en-US" sz="2400" dirty="0" smtClean="0"/>
              <a:t>.</a:t>
            </a:r>
            <a:endParaRPr lang="en-US" altLang="en-US" sz="2400" dirty="0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7317" y="4478841"/>
            <a:ext cx="2657475" cy="17716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3600000">
            <a:off x="3725673" y="3771033"/>
            <a:ext cx="2657475" cy="17716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2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843" name="Rectangle 11"/>
              <p:cNvSpPr>
                <a:spLocks noChangeArrowheads="1"/>
              </p:cNvSpPr>
              <p:nvPr/>
            </p:nvSpPr>
            <p:spPr bwMode="auto">
              <a:xfrm>
                <a:off x="384702" y="1239838"/>
                <a:ext cx="8187420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a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𝟏𝟖𝟎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 rotation about the origin.</a:t>
                </a:r>
              </a:p>
            </p:txBody>
          </p:sp>
        </mc:Choice>
        <mc:Fallback xmlns="">
          <p:sp>
            <p:nvSpPr>
              <p:cNvPr id="12084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4702" y="1239838"/>
                <a:ext cx="8187420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117" t="-5109" b="-16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615951" y="2603500"/>
            <a:ext cx="2894894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180° rotation is the same as a reflection across the origin</a:t>
            </a:r>
            <a:r>
              <a:rPr lang="en-US" altLang="en-US" sz="2400" dirty="0" smtClean="0"/>
              <a:t> !!</a:t>
            </a:r>
            <a:endParaRPr lang="en-US" alt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238" y="2603500"/>
            <a:ext cx="3971925" cy="394335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977117" y="2977263"/>
            <a:ext cx="1111075" cy="1476220"/>
            <a:chOff x="5977117" y="2977263"/>
            <a:chExt cx="1111075" cy="1476220"/>
          </a:xfrm>
        </p:grpSpPr>
        <p:sp>
          <p:nvSpPr>
            <p:cNvPr id="9" name="Oval 8"/>
            <p:cNvSpPr>
              <a:spLocks noChangeAspect="1"/>
            </p:cNvSpPr>
            <p:nvPr/>
          </p:nvSpPr>
          <p:spPr bwMode="auto">
            <a:xfrm>
              <a:off x="6755519" y="4139882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92918" y="417607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A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 bwMode="auto">
            <a:xfrm>
              <a:off x="6750002" y="2977263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59240" y="301345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B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 bwMode="auto">
            <a:xfrm>
              <a:off x="5977117" y="4140290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86355" y="417648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C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 flipH="1" flipV="1">
            <a:off x="4187828" y="4672043"/>
            <a:ext cx="1111075" cy="1476220"/>
            <a:chOff x="5977117" y="2977263"/>
            <a:chExt cx="1111075" cy="1476220"/>
          </a:xfrm>
        </p:grpSpPr>
        <p:sp>
          <p:nvSpPr>
            <p:cNvPr id="24" name="Oval 23"/>
            <p:cNvSpPr>
              <a:spLocks noChangeAspect="1"/>
            </p:cNvSpPr>
            <p:nvPr/>
          </p:nvSpPr>
          <p:spPr bwMode="auto">
            <a:xfrm>
              <a:off x="6755519" y="4139882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flipH="1" flipV="1">
              <a:off x="6792918" y="417607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A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 bwMode="auto">
            <a:xfrm>
              <a:off x="6750002" y="2977263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flipH="1" flipV="1">
              <a:off x="6759240" y="3013457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B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 bwMode="auto">
            <a:xfrm>
              <a:off x="5977117" y="4140290"/>
              <a:ext cx="91440" cy="9144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flipH="1" flipV="1">
              <a:off x="5986355" y="417648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C00000"/>
                  </a:solidFill>
                </a:rPr>
                <a:t>C</a:t>
              </a:r>
              <a:endParaRPr 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3" grpId="0" autoUpdateAnimBg="0"/>
      <p:bldP spid="1208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3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843" name="Rectangle 11"/>
              <p:cNvSpPr>
                <a:spLocks noChangeArrowheads="1"/>
              </p:cNvSpPr>
              <p:nvPr/>
            </p:nvSpPr>
            <p:spPr bwMode="auto">
              <a:xfrm>
                <a:off x="221545" y="1173163"/>
                <a:ext cx="8321675" cy="15704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Graph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𝑹𝑺</m:t>
                        </m:r>
                      </m:e>
                    </m:acc>
                  </m:oMath>
                </a14:m>
                <a:r>
                  <a:rPr lang="en-US" sz="2400" b="1" dirty="0"/>
                  <a:t> with endpoints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𝑹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𝑺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𝟔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 and its image after the composition.</a:t>
                </a:r>
              </a:p>
              <a:p>
                <a:r>
                  <a:rPr lang="en-US" sz="2400" b="1" dirty="0"/>
                  <a:t>	</a:t>
                </a:r>
                <a:r>
                  <a:rPr lang="en-US" sz="2400" b="1" dirty="0" smtClean="0">
                    <a:solidFill>
                      <a:srgbClr val="CC66FF"/>
                    </a:solidFill>
                  </a:rPr>
                  <a:t>Rotation</a:t>
                </a:r>
                <a:r>
                  <a:rPr lang="en-US" sz="2400" b="1" dirty="0">
                    <a:solidFill>
                      <a:srgbClr val="CC66FF"/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C66FF"/>
                        </a:solidFill>
                        <a:latin typeface="Cambria Math"/>
                      </a:rPr>
                      <m:t>𝟏𝟖𝟎</m:t>
                    </m:r>
                    <m:r>
                      <a:rPr lang="en-US" sz="2400" b="1" i="1">
                        <a:solidFill>
                          <a:srgbClr val="CC66FF"/>
                        </a:solidFill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>
                    <a:solidFill>
                      <a:srgbClr val="CC66FF"/>
                    </a:solidFill>
                  </a:rPr>
                  <a:t> about the origin</a:t>
                </a:r>
              </a:p>
              <a:p>
                <a:r>
                  <a:rPr lang="en-US" sz="2400" b="1" dirty="0"/>
                  <a:t>	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Reflection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:  in the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FF0000"/>
                    </a:solidFill>
                  </a:rPr>
                  <a:t>axis</a:t>
                </a:r>
              </a:p>
            </p:txBody>
          </p:sp>
        </mc:Choice>
        <mc:Fallback xmlns="">
          <p:sp>
            <p:nvSpPr>
              <p:cNvPr id="120843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1545" y="1173163"/>
                <a:ext cx="8321675" cy="1570430"/>
              </a:xfrm>
              <a:prstGeom prst="rect">
                <a:avLst/>
              </a:prstGeom>
              <a:blipFill rotWithShape="1">
                <a:blip r:embed="rId2"/>
                <a:stretch>
                  <a:fillRect l="-1099" t="-2713" b="-81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221545" y="3109736"/>
            <a:ext cx="1471613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</a:t>
            </a:r>
            <a:r>
              <a:rPr lang="en-US" altLang="en-US" sz="2400" dirty="0"/>
              <a:t> 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129" y="2527300"/>
            <a:ext cx="3384709" cy="394335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7275352" y="5269190"/>
            <a:ext cx="595054" cy="1136883"/>
            <a:chOff x="7275352" y="5269190"/>
            <a:chExt cx="595054" cy="1136883"/>
          </a:xfrm>
        </p:grpSpPr>
        <p:sp>
          <p:nvSpPr>
            <p:cNvPr id="76" name="Oval 75"/>
            <p:cNvSpPr>
              <a:spLocks noChangeAspect="1"/>
            </p:cNvSpPr>
            <p:nvPr/>
          </p:nvSpPr>
          <p:spPr bwMode="auto">
            <a:xfrm>
              <a:off x="7545749" y="6092879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583148" y="6129074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S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  <p:sp>
          <p:nvSpPr>
            <p:cNvPr id="80" name="Oval 79"/>
            <p:cNvSpPr>
              <a:spLocks noChangeAspect="1"/>
            </p:cNvSpPr>
            <p:nvPr/>
          </p:nvSpPr>
          <p:spPr bwMode="auto">
            <a:xfrm>
              <a:off x="7275352" y="5269190"/>
              <a:ext cx="91440" cy="914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7284590" y="530538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2"/>
                  </a:solidFill>
                </a:rPr>
                <a:t>R</a:t>
              </a:r>
              <a:endParaRPr lang="en-US" sz="12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 flipH="1" flipV="1">
            <a:off x="6186911" y="2586450"/>
            <a:ext cx="629097" cy="1136883"/>
            <a:chOff x="7262950" y="5269190"/>
            <a:chExt cx="629097" cy="1136883"/>
          </a:xfrm>
        </p:grpSpPr>
        <p:sp>
          <p:nvSpPr>
            <p:cNvPr id="83" name="Oval 82"/>
            <p:cNvSpPr>
              <a:spLocks noChangeAspect="1"/>
            </p:cNvSpPr>
            <p:nvPr/>
          </p:nvSpPr>
          <p:spPr bwMode="auto">
            <a:xfrm>
              <a:off x="7545749" y="6092879"/>
              <a:ext cx="91440" cy="91440"/>
            </a:xfrm>
            <a:prstGeom prst="ellipse">
              <a:avLst/>
            </a:prstGeom>
            <a:solidFill>
              <a:srgbClr val="99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 rot="10800000">
              <a:off x="7561507" y="6129074"/>
              <a:ext cx="3305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9900CC"/>
                  </a:solidFill>
                </a:rPr>
                <a:t>S’</a:t>
              </a:r>
              <a:endParaRPr lang="en-US" sz="1200" b="1" dirty="0">
                <a:solidFill>
                  <a:srgbClr val="9900CC"/>
                </a:solidFill>
              </a:endParaRPr>
            </a:p>
          </p:txBody>
        </p:sp>
        <p:sp>
          <p:nvSpPr>
            <p:cNvPr id="85" name="Oval 84"/>
            <p:cNvSpPr>
              <a:spLocks noChangeAspect="1"/>
            </p:cNvSpPr>
            <p:nvPr/>
          </p:nvSpPr>
          <p:spPr bwMode="auto">
            <a:xfrm>
              <a:off x="7275352" y="5269190"/>
              <a:ext cx="91440" cy="91440"/>
            </a:xfrm>
            <a:prstGeom prst="ellipse">
              <a:avLst/>
            </a:prstGeom>
            <a:solidFill>
              <a:srgbClr val="9900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CC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 rot="10800000">
              <a:off x="7262950" y="5305384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9900CC"/>
                  </a:solidFill>
                </a:rPr>
                <a:t>R’</a:t>
              </a:r>
              <a:endParaRPr lang="en-US" sz="1200" b="1" dirty="0">
                <a:solidFill>
                  <a:srgbClr val="9900CC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 flipV="1">
            <a:off x="7264072" y="2567985"/>
            <a:ext cx="683200" cy="1160991"/>
            <a:chOff x="7275352" y="5269190"/>
            <a:chExt cx="683200" cy="1160991"/>
          </a:xfrm>
        </p:grpSpPr>
        <p:sp>
          <p:nvSpPr>
            <p:cNvPr id="88" name="Oval 87"/>
            <p:cNvSpPr>
              <a:spLocks noChangeAspect="1"/>
            </p:cNvSpPr>
            <p:nvPr/>
          </p:nvSpPr>
          <p:spPr bwMode="auto">
            <a:xfrm>
              <a:off x="7545749" y="6092879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 rot="10800000">
              <a:off x="7591144" y="6153182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S’’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90" name="Oval 89"/>
            <p:cNvSpPr>
              <a:spLocks noChangeAspect="1"/>
            </p:cNvSpPr>
            <p:nvPr/>
          </p:nvSpPr>
          <p:spPr bwMode="auto">
            <a:xfrm>
              <a:off x="7275352" y="5269190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 rot="10800000">
              <a:off x="7278382" y="5305384"/>
              <a:ext cx="375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0000"/>
                  </a:solidFill>
                </a:rPr>
                <a:t>R’’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3" grpId="0" autoUpdateAnimBg="0"/>
      <p:bldP spid="1208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4</a:t>
            </a:r>
            <a:endParaRPr lang="en-US" altLang="en-US" sz="1200" smtClean="0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522992" y="1181100"/>
            <a:ext cx="79775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Does the figure have rotational symmetry?  If so, describe any rotations that map the figure onto itself.</a:t>
            </a:r>
          </a:p>
        </p:txBody>
      </p:sp>
      <p:pic>
        <p:nvPicPr>
          <p:cNvPr id="125" name="Picture 1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694" y="2454256"/>
            <a:ext cx="1985963" cy="1714500"/>
          </a:xfrm>
          <a:prstGeom prst="rect">
            <a:avLst/>
          </a:prstGeom>
        </p:spPr>
      </p:pic>
      <p:pic>
        <p:nvPicPr>
          <p:cNvPr id="127" name="Picture 1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0002" y="2465362"/>
            <a:ext cx="1314450" cy="1985963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5524" y="2492331"/>
            <a:ext cx="1685925" cy="1657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66045" y="4809067"/>
            <a:ext cx="2079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Yes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Order = 3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Magnitude = 120°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7519" y="49445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No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Scalene triangle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5524" y="5057844"/>
            <a:ext cx="2079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Yes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Order = 1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Magnitude = 180°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2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457200" y="88900"/>
            <a:ext cx="8229600" cy="825500"/>
          </a:xfrm>
        </p:spPr>
        <p:txBody>
          <a:bodyPr/>
          <a:lstStyle/>
          <a:p>
            <a:r>
              <a:rPr lang="en-US" altLang="en-US" sz="3600" b="1" smtClean="0"/>
              <a:t>Super Second Grade Method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To do 90 degree increment rotations about the origin, simply rotate the entire paper the degrees required (clockwise or counterclockwise</a:t>
            </a:r>
          </a:p>
          <a:p>
            <a:r>
              <a:rPr lang="en-US" altLang="en-US" dirty="0" smtClean="0"/>
              <a:t>Record the </a:t>
            </a:r>
            <a:r>
              <a:rPr lang="en-US" altLang="en-US" dirty="0" smtClean="0">
                <a:solidFill>
                  <a:srgbClr val="FFFF00"/>
                </a:solidFill>
              </a:rPr>
              <a:t>points</a:t>
            </a:r>
            <a:r>
              <a:rPr lang="en-US" altLang="en-US" dirty="0" smtClean="0"/>
              <a:t> in the new positions</a:t>
            </a:r>
          </a:p>
          <a:p>
            <a:r>
              <a:rPr lang="en-US" altLang="en-US" dirty="0" smtClean="0"/>
              <a:t>Turn the paper back and plot the </a:t>
            </a:r>
            <a:r>
              <a:rPr lang="en-US" altLang="en-US" dirty="0" smtClean="0">
                <a:solidFill>
                  <a:srgbClr val="FFFF00"/>
                </a:solidFill>
              </a:rPr>
              <a:t>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2133"/>
            <a:ext cx="8229600" cy="571217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  <a:endParaRPr lang="en-US" altLang="en-US" sz="2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smtClean="0"/>
              <a:t>A rotation turns each point in a figure through the same angle about a fixed point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smtClean="0"/>
              <a:t>An object has rotational symmetry when you can rotate it less than 360° and the pre-image and the image are indistinguishable (can’t tell them apart)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smtClean="0"/>
              <a:t>Rotation Worksheet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1616830"/>
                  </p:ext>
                </p:extLst>
              </p:nvPr>
            </p:nvGraphicFramePr>
            <p:xfrm>
              <a:off x="790081" y="3508710"/>
              <a:ext cx="7868349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30948"/>
                    <a:gridCol w="2347771"/>
                    <a:gridCol w="2746580"/>
                    <a:gridCol w="1543050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Rotation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Counterclockwise Rule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Clockwise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Reminders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90°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)→(−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)→(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 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CW 270    CCW 90 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180°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)→(−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 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)→(−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 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same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270°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)→(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 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)→(−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𝑏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2000"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CW 90    CCW 270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1616830"/>
                  </p:ext>
                </p:extLst>
              </p:nvPr>
            </p:nvGraphicFramePr>
            <p:xfrm>
              <a:off x="790081" y="3508710"/>
              <a:ext cx="7868349" cy="21336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30948"/>
                    <a:gridCol w="2347771"/>
                    <a:gridCol w="2746580"/>
                    <a:gridCol w="1543050"/>
                  </a:tblGrid>
                  <a:tr h="6096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Rotation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Counterclockwise Rule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Clockwise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Reminders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90°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2727" t="-113000" r="-182857" b="-1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30667" t="-113000" r="-56444" b="-17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CW 270    CCW 90 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180°</a:t>
                          </a:r>
                          <a:endParaRPr lang="en-US" sz="20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2727" t="-426000" r="-182857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30667" t="-426000" r="-56444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same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270°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52727" t="-263000" r="-182857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130667" t="-263000" r="-56444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CW 90    CCW 270</a:t>
                          </a:r>
                          <a:endParaRPr lang="en-US" sz="20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4-2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  <a:latin typeface="Arial" pitchFamily="34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850063" y="0"/>
            <a:ext cx="228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solidFill>
                  <a:srgbClr val="FFCC00"/>
                </a:solidFill>
              </a:rPr>
              <a:t>Transparency 9-3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Space Bar to display the answers.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</a:pPr>
            <a:r>
              <a:rPr lang="en-US" altLang="en-US" sz="2000" b="1"/>
              <a:t>Find the coordinates of each figure under the given translation.</a:t>
            </a:r>
            <a:endParaRPr lang="en-US" altLang="en-US" sz="2000" b="1">
              <a:cs typeface="Arial" charset="0"/>
            </a:endParaRP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000" b="1">
                <a:cs typeface="Arial" charset="0"/>
              </a:rPr>
              <a:t>RS with endpoints R(1,-3) and S(-3,2) under the </a:t>
            </a:r>
            <a:br>
              <a:rPr lang="en-US" altLang="en-US" sz="2000" b="1">
                <a:cs typeface="Arial" charset="0"/>
              </a:rPr>
            </a:br>
            <a:r>
              <a:rPr lang="en-US" altLang="en-US" sz="2000" b="1">
                <a:cs typeface="Arial" charset="0"/>
              </a:rPr>
              <a:t>translation right 2 units and down 1 unit</a:t>
            </a:r>
            <a:r>
              <a:rPr lang="en-US" altLang="en-US" sz="2000" b="1">
                <a:cs typeface="Arial" charset="0"/>
                <a:sym typeface="Symbol" pitchFamily="18" charset="2"/>
              </a:rPr>
              <a:t>.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Quadrilateral GHIJ with G(2,2), H(1,-1), I(-2,-2), and J(-2,5) under the translation left 2 units and down 3 units.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∆ABC with vertices A(-4,3), B(-2,1), and C(0,5) under </a:t>
            </a:r>
            <a:br>
              <a:rPr lang="en-US" altLang="en-US" sz="2000" b="1">
                <a:cs typeface="Arial" charset="0"/>
                <a:sym typeface="Symbol" pitchFamily="18" charset="2"/>
              </a:rPr>
            </a:br>
            <a:r>
              <a:rPr lang="en-US" altLang="en-US" sz="2000" b="1">
                <a:cs typeface="Arial" charset="0"/>
                <a:sym typeface="Symbol" pitchFamily="18" charset="2"/>
              </a:rPr>
              <a:t>the translation (x, y)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 (x + 3, y – 4) 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Trapezoid LMNO with vertices L(2,1), M(5,1), N(1,-5), and O(0-2) under the translation </a:t>
            </a:r>
            <a:r>
              <a:rPr lang="en-US" altLang="en-US" sz="2000" b="1">
                <a:sym typeface="Symbol" pitchFamily="18" charset="2"/>
              </a:rPr>
              <a:t>(x, y) </a:t>
            </a:r>
            <a:r>
              <a:rPr lang="en-US" altLang="en-US" sz="2000" b="1">
                <a:sym typeface="Wingdings" pitchFamily="2" charset="2"/>
              </a:rPr>
              <a:t> (x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–</a:t>
            </a:r>
            <a:r>
              <a:rPr lang="en-US" altLang="en-US" sz="2000" b="1">
                <a:sym typeface="Wingdings" pitchFamily="2" charset="2"/>
              </a:rPr>
              <a:t> 1, y + 4) 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000" b="1">
                <a:sym typeface="Wingdings" pitchFamily="2" charset="2"/>
              </a:rPr>
              <a:t>Find the translation that moves AB with endpoints </a:t>
            </a:r>
            <a:br>
              <a:rPr lang="en-US" altLang="en-US" sz="2000" b="1">
                <a:sym typeface="Wingdings" pitchFamily="2" charset="2"/>
              </a:rPr>
            </a:br>
            <a:r>
              <a:rPr lang="en-US" altLang="en-US" sz="2000" b="1">
                <a:sym typeface="Wingdings" pitchFamily="2" charset="2"/>
              </a:rPr>
              <a:t>A(2,4) and B(-1,-3) to A’B’ with endpoints A’(5,2) and B’(2,-5)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                                                Which describes </a:t>
            </a:r>
            <a:br>
              <a:rPr lang="en-US" altLang="en-US" sz="2000" b="1">
                <a:cs typeface="Arial" charset="0"/>
                <a:sym typeface="Symbol" pitchFamily="18" charset="2"/>
              </a:rPr>
            </a:br>
            <a:r>
              <a:rPr lang="en-US" altLang="en-US" sz="2000" b="1">
                <a:cs typeface="Arial" charset="0"/>
                <a:sym typeface="Symbol" pitchFamily="18" charset="2"/>
              </a:rPr>
              <a:t>the translation left 3 units and up 4 units?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3082" name="Rectangle 30"/>
          <p:cNvSpPr>
            <a:spLocks noChangeArrowheads="1"/>
          </p:cNvSpPr>
          <p:nvPr/>
        </p:nvSpPr>
        <p:spPr bwMode="auto">
          <a:xfrm>
            <a:off x="666750" y="4848225"/>
            <a:ext cx="3181350" cy="3667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3083" name="Oval 31"/>
          <p:cNvSpPr>
            <a:spLocks noChangeArrowheads="1"/>
          </p:cNvSpPr>
          <p:nvPr/>
        </p:nvSpPr>
        <p:spPr bwMode="auto">
          <a:xfrm>
            <a:off x="420688" y="564038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084" name="Oval 32"/>
          <p:cNvSpPr>
            <a:spLocks noChangeArrowheads="1"/>
          </p:cNvSpPr>
          <p:nvPr/>
        </p:nvSpPr>
        <p:spPr bwMode="auto">
          <a:xfrm>
            <a:off x="406400" y="6046788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3085" name="Oval 33"/>
          <p:cNvSpPr>
            <a:spLocks noChangeArrowheads="1"/>
          </p:cNvSpPr>
          <p:nvPr/>
        </p:nvSpPr>
        <p:spPr bwMode="auto">
          <a:xfrm>
            <a:off x="4294188" y="564038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086" name="Oval 34"/>
          <p:cNvSpPr>
            <a:spLocks noChangeArrowheads="1"/>
          </p:cNvSpPr>
          <p:nvPr/>
        </p:nvSpPr>
        <p:spPr bwMode="auto">
          <a:xfrm>
            <a:off x="4294188" y="604678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087" name="Text Box 41"/>
          <p:cNvSpPr txBox="1">
            <a:spLocks noChangeArrowheads="1"/>
          </p:cNvSpPr>
          <p:nvPr/>
        </p:nvSpPr>
        <p:spPr bwMode="auto">
          <a:xfrm>
            <a:off x="1123950" y="5554663"/>
            <a:ext cx="2605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cs typeface="Arial" charset="0"/>
                <a:sym typeface="Symbol" pitchFamily="18" charset="2"/>
              </a:rPr>
              <a:t>(x, y)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 (x + 3, y – 4)</a:t>
            </a:r>
          </a:p>
        </p:txBody>
      </p:sp>
      <p:sp>
        <p:nvSpPr>
          <p:cNvPr id="3088" name="Text Box 45"/>
          <p:cNvSpPr txBox="1">
            <a:spLocks noChangeArrowheads="1"/>
          </p:cNvSpPr>
          <p:nvPr/>
        </p:nvSpPr>
        <p:spPr bwMode="auto">
          <a:xfrm>
            <a:off x="5016500" y="5554663"/>
            <a:ext cx="2598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cs typeface="Arial" charset="0"/>
                <a:sym typeface="Symbol" pitchFamily="18" charset="2"/>
              </a:rPr>
              <a:t>(x, y)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 (x </a:t>
            </a:r>
            <a:r>
              <a:rPr lang="en-US" altLang="en-US" sz="2000" b="1">
                <a:sym typeface="Wingdings" pitchFamily="2" charset="2"/>
              </a:rPr>
              <a:t>–</a:t>
            </a:r>
            <a:r>
              <a:rPr lang="en-US" altLang="en-US" sz="2000">
                <a:sym typeface="Wingdings" pitchFamily="2" charset="2"/>
              </a:rPr>
              <a:t>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3, y – 4)</a:t>
            </a:r>
          </a:p>
        </p:txBody>
      </p:sp>
      <p:sp>
        <p:nvSpPr>
          <p:cNvPr id="3089" name="Text Box 46"/>
          <p:cNvSpPr txBox="1">
            <a:spLocks noChangeArrowheads="1"/>
          </p:cNvSpPr>
          <p:nvPr/>
        </p:nvSpPr>
        <p:spPr bwMode="auto">
          <a:xfrm>
            <a:off x="1168400" y="5961063"/>
            <a:ext cx="2611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cs typeface="Arial" charset="0"/>
                <a:sym typeface="Symbol" pitchFamily="18" charset="2"/>
              </a:rPr>
              <a:t>(x, y)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 (x + 3, y + 4)</a:t>
            </a:r>
          </a:p>
        </p:txBody>
      </p:sp>
      <p:sp>
        <p:nvSpPr>
          <p:cNvPr id="3090" name="Text Box 47"/>
          <p:cNvSpPr txBox="1">
            <a:spLocks noChangeArrowheads="1"/>
          </p:cNvSpPr>
          <p:nvPr/>
        </p:nvSpPr>
        <p:spPr bwMode="auto">
          <a:xfrm>
            <a:off x="5043488" y="5961063"/>
            <a:ext cx="2605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>
                <a:cs typeface="Arial" charset="0"/>
                <a:sym typeface="Symbol" pitchFamily="18" charset="2"/>
              </a:rPr>
              <a:t>(x, y)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 (x </a:t>
            </a:r>
            <a:r>
              <a:rPr lang="en-US" altLang="en-US" sz="2000" b="1">
                <a:sym typeface="Wingdings" pitchFamily="2" charset="2"/>
              </a:rPr>
              <a:t>–</a:t>
            </a:r>
            <a:r>
              <a:rPr lang="en-US" altLang="en-US" sz="2000">
                <a:sym typeface="Wingdings" pitchFamily="2" charset="2"/>
              </a:rPr>
              <a:t> </a:t>
            </a:r>
            <a:r>
              <a:rPr lang="en-US" altLang="en-US" sz="2000" b="1">
                <a:cs typeface="Arial" charset="0"/>
                <a:sym typeface="Wingdings" pitchFamily="2" charset="2"/>
              </a:rPr>
              <a:t>3, y + 4)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4291013" y="1212850"/>
            <a:ext cx="4740275" cy="5067300"/>
            <a:chOff x="2703" y="764"/>
            <a:chExt cx="2986" cy="3192"/>
          </a:xfrm>
        </p:grpSpPr>
        <p:sp>
          <p:nvSpPr>
            <p:cNvPr id="3092" name="Text Box 48"/>
            <p:cNvSpPr txBox="1">
              <a:spLocks noChangeArrowheads="1"/>
            </p:cNvSpPr>
            <p:nvPr/>
          </p:nvSpPr>
          <p:spPr bwMode="auto">
            <a:xfrm>
              <a:off x="3938" y="2999"/>
              <a:ext cx="164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(x, y) 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 (x </a:t>
              </a:r>
              <a:r>
                <a:rPr lang="en-US" altLang="en-US" sz="2000" b="1">
                  <a:solidFill>
                    <a:srgbClr val="FFFF00"/>
                  </a:solidFill>
                  <a:sym typeface="Wingdings" pitchFamily="2" charset="2"/>
                </a:rPr>
                <a:t>+</a:t>
              </a:r>
              <a:r>
                <a:rPr lang="en-US" altLang="en-US" sz="2000">
                  <a:solidFill>
                    <a:srgbClr val="FFFF00"/>
                  </a:solidFill>
                  <a:sym typeface="Wingdings" pitchFamily="2" charset="2"/>
                </a:rPr>
                <a:t> 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3, y – 2)</a:t>
              </a:r>
            </a:p>
          </p:txBody>
        </p:sp>
        <p:sp>
          <p:nvSpPr>
            <p:cNvPr id="3093" name="Text Box 50"/>
            <p:cNvSpPr txBox="1">
              <a:spLocks noChangeArrowheads="1"/>
            </p:cNvSpPr>
            <p:nvPr/>
          </p:nvSpPr>
          <p:spPr bwMode="auto">
            <a:xfrm>
              <a:off x="4182" y="764"/>
              <a:ext cx="12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R’(3,-4),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S’(-1,1)</a:t>
              </a:r>
            </a:p>
          </p:txBody>
        </p:sp>
        <p:sp>
          <p:nvSpPr>
            <p:cNvPr id="3094" name="Oval 53"/>
            <p:cNvSpPr>
              <a:spLocks noChangeArrowheads="1"/>
            </p:cNvSpPr>
            <p:nvPr/>
          </p:nvSpPr>
          <p:spPr bwMode="auto">
            <a:xfrm>
              <a:off x="2703" y="3814"/>
              <a:ext cx="349" cy="14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3095" name="Text Box 54"/>
            <p:cNvSpPr txBox="1">
              <a:spLocks noChangeArrowheads="1"/>
            </p:cNvSpPr>
            <p:nvPr/>
          </p:nvSpPr>
          <p:spPr bwMode="auto">
            <a:xfrm>
              <a:off x="3651" y="2351"/>
              <a:ext cx="189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L’(1,5),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M’(4,5), 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N’(0,-1),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</a:t>
              </a:r>
              <a:b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</a:b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              O’(-1,2)</a:t>
              </a:r>
            </a:p>
          </p:txBody>
        </p:sp>
        <p:sp>
          <p:nvSpPr>
            <p:cNvPr id="3096" name="Text Box 55"/>
            <p:cNvSpPr txBox="1">
              <a:spLocks noChangeArrowheads="1"/>
            </p:cNvSpPr>
            <p:nvPr/>
          </p:nvSpPr>
          <p:spPr bwMode="auto">
            <a:xfrm>
              <a:off x="3233" y="1910"/>
              <a:ext cx="191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A’(-1,-1),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B’(1,-3), 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C’(3,1)</a:t>
              </a:r>
              <a:endParaRPr lang="en-US" altLang="en-US" sz="2000" b="1">
                <a:solidFill>
                  <a:srgbClr val="FFFF00"/>
                </a:solidFill>
                <a:cs typeface="Arial" charset="0"/>
                <a:sym typeface="Wingdings" pitchFamily="2" charset="2"/>
              </a:endParaRPr>
            </a:p>
          </p:txBody>
        </p:sp>
        <p:sp>
          <p:nvSpPr>
            <p:cNvPr id="3097" name="Text Box 56"/>
            <p:cNvSpPr txBox="1">
              <a:spLocks noChangeArrowheads="1"/>
            </p:cNvSpPr>
            <p:nvPr/>
          </p:nvSpPr>
          <p:spPr bwMode="auto">
            <a:xfrm>
              <a:off x="3569" y="1443"/>
              <a:ext cx="212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G’(-1,0),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H’(-2,-3), </a:t>
              </a:r>
              <a:b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</a:b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                   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Symbol" pitchFamily="18" charset="2"/>
                </a:rPr>
                <a:t>I’(-5,-4),</a:t>
              </a:r>
              <a:r>
                <a:rPr lang="en-US" altLang="en-US" sz="2000" b="1">
                  <a:solidFill>
                    <a:srgbClr val="FFFF00"/>
                  </a:solidFill>
                  <a:cs typeface="Arial" charset="0"/>
                  <a:sym typeface="Wingdings" pitchFamily="2" charset="2"/>
                </a:rPr>
                <a:t> J’(-5,3)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649413"/>
            <a:ext cx="8521700" cy="447675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Perform </a:t>
            </a:r>
            <a:r>
              <a:rPr lang="en-US" sz="2800" b="1" dirty="0"/>
              <a:t>rotations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Perform </a:t>
            </a:r>
            <a:r>
              <a:rPr lang="en-US" sz="2800" b="1" dirty="0"/>
              <a:t>compositions with rotations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Identify </a:t>
            </a:r>
            <a:r>
              <a:rPr lang="en-US" sz="2800" b="1" dirty="0"/>
              <a:t>rotational symmetry and point symmetry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57200" y="111125"/>
            <a:ext cx="8229600" cy="8064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77888"/>
            <a:ext cx="8229600" cy="55784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Angle of rotation </a:t>
            </a:r>
            <a:r>
              <a:rPr lang="en-US" sz="2400" b="1" i="1" dirty="0"/>
              <a:t>– determined by the rays drawn from the center of rotation to a point in the preimage and its point in the image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Center of rotation </a:t>
            </a:r>
            <a:r>
              <a:rPr lang="en-US" sz="2400" b="1" i="1" dirty="0"/>
              <a:t>– the point about which a figure is turned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Center of symmetry </a:t>
            </a:r>
            <a:r>
              <a:rPr lang="en-US" sz="2400" b="1" i="1" dirty="0"/>
              <a:t>– the center of the figure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Point symmetry </a:t>
            </a:r>
            <a:r>
              <a:rPr lang="en-US" sz="2400" b="1" i="1" dirty="0"/>
              <a:t>– a figure can be mapped onto itself by a rotation of 180°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Rotation </a:t>
            </a:r>
            <a:r>
              <a:rPr lang="en-US" sz="2400" b="1" i="1" dirty="0"/>
              <a:t>– a transformation in which a figure is turned about a fixed point (center of rotation</a:t>
            </a:r>
            <a:r>
              <a:rPr lang="en-US" sz="2400" b="1" i="1" dirty="0" smtClean="0"/>
              <a:t>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57200" y="111125"/>
            <a:ext cx="8229600" cy="8064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77888"/>
            <a:ext cx="8229600" cy="55784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Rotational </a:t>
            </a:r>
            <a:r>
              <a:rPr lang="en-US" sz="2400" b="1" i="1" dirty="0">
                <a:solidFill>
                  <a:srgbClr val="FFFF00"/>
                </a:solidFill>
              </a:rPr>
              <a:t>symmetry </a:t>
            </a:r>
            <a:r>
              <a:rPr lang="en-US" sz="2400" b="1" i="1" dirty="0"/>
              <a:t>– when a figure can be mapped onto itself by a rotation of 180° or less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Rotational symmetry magnitude </a:t>
            </a:r>
            <a:r>
              <a:rPr lang="en-US" sz="2400" b="1" i="1" dirty="0"/>
              <a:t>– the angle turn of rotation; 360/order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Rotational symmetry order </a:t>
            </a:r>
            <a:r>
              <a:rPr lang="en-US" sz="2400" b="1" i="1" dirty="0"/>
              <a:t>– how many times a figure maps back onto itself; for regular polygons it is the number of sides</a:t>
            </a:r>
            <a:endParaRPr lang="en-US" sz="2400" b="1" dirty="0"/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endParaRPr lang="en-US" alt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38441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25500"/>
          </a:xfrm>
        </p:spPr>
        <p:txBody>
          <a:bodyPr/>
          <a:lstStyle/>
          <a:p>
            <a:r>
              <a:rPr lang="en-US" altLang="en-US" sz="3600" b="1" smtClean="0"/>
              <a:t>Rotations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5877813"/>
            <a:ext cx="8229600" cy="579437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Rotations of 90° is all that we will be responsible for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35" y="1070139"/>
            <a:ext cx="7602011" cy="4415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25500"/>
          </a:xfrm>
        </p:spPr>
        <p:txBody>
          <a:bodyPr/>
          <a:lstStyle/>
          <a:p>
            <a:r>
              <a:rPr lang="en-US" altLang="en-US" sz="3600" b="1" dirty="0" smtClean="0"/>
              <a:t>90° Rotations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5606877"/>
            <a:ext cx="8229600" cy="839076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rgbClr val="FFFF00"/>
                </a:solidFill>
              </a:rPr>
              <a:t>Clockwise and counterclockwise 90° increment rotations overlap!!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90" y="1139262"/>
            <a:ext cx="7700000" cy="40153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679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4788"/>
            <a:ext cx="8229600" cy="4841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Rotation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0013" y="715963"/>
            <a:ext cx="8921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i="1"/>
              <a:t>Rotation</a:t>
            </a:r>
            <a:r>
              <a:rPr lang="en-US" altLang="en-US" sz="2000" b="1"/>
              <a:t> – a transformation that turns all points of a figure, through a specified angle and direction about a fixed point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2411413" y="1492250"/>
            <a:ext cx="4346575" cy="4418013"/>
            <a:chOff x="1519" y="940"/>
            <a:chExt cx="2738" cy="2783"/>
          </a:xfrm>
        </p:grpSpPr>
        <p:grpSp>
          <p:nvGrpSpPr>
            <p:cNvPr id="11303" name="Group 6"/>
            <p:cNvGrpSpPr>
              <a:grpSpLocks noChangeAspect="1"/>
            </p:cNvGrpSpPr>
            <p:nvPr/>
          </p:nvGrpSpPr>
          <p:grpSpPr bwMode="auto">
            <a:xfrm>
              <a:off x="1526" y="977"/>
              <a:ext cx="2709" cy="2746"/>
              <a:chOff x="2016" y="1521"/>
              <a:chExt cx="1383" cy="1506"/>
            </a:xfrm>
          </p:grpSpPr>
          <p:sp>
            <p:nvSpPr>
              <p:cNvPr id="11330" name="Line 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1" name="Line 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2" name="Line 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3" name="Line 1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4" name="Line 1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5" name="Line 1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6" name="Line 1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7" name="Line 1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8" name="Line 1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9" name="Line 1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Line 1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1" name="Line 18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2" name="Line 19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Line 20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4" name="Line 21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5" name="Line 22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6" name="Line 23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7" name="Line 24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8" name="Line 25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9" name="Line 26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Line 27"/>
              <p:cNvSpPr>
                <a:spLocks noChangeAspect="1"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4" name="Line 28"/>
            <p:cNvSpPr>
              <a:spLocks noChangeAspect="1" noChangeShapeType="1"/>
            </p:cNvSpPr>
            <p:nvPr/>
          </p:nvSpPr>
          <p:spPr bwMode="auto">
            <a:xfrm flipV="1">
              <a:off x="2883" y="964"/>
              <a:ext cx="2" cy="27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Text Box 29"/>
            <p:cNvSpPr txBox="1">
              <a:spLocks noChangeAspect="1" noChangeArrowheads="1"/>
            </p:cNvSpPr>
            <p:nvPr/>
          </p:nvSpPr>
          <p:spPr bwMode="auto">
            <a:xfrm>
              <a:off x="2880" y="940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1306" name="Text Box 30"/>
            <p:cNvSpPr txBox="1">
              <a:spLocks noChangeAspect="1" noChangeArrowheads="1"/>
            </p:cNvSpPr>
            <p:nvPr/>
          </p:nvSpPr>
          <p:spPr bwMode="auto">
            <a:xfrm>
              <a:off x="4076" y="2139"/>
              <a:ext cx="18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1307" name="Line 31"/>
            <p:cNvSpPr>
              <a:spLocks noChangeAspect="1" noChangeShapeType="1"/>
            </p:cNvSpPr>
            <p:nvPr/>
          </p:nvSpPr>
          <p:spPr bwMode="auto">
            <a:xfrm>
              <a:off x="1519" y="2343"/>
              <a:ext cx="27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08" name="Group 32"/>
            <p:cNvGrpSpPr>
              <a:grpSpLocks noChangeAspect="1"/>
            </p:cNvGrpSpPr>
            <p:nvPr/>
          </p:nvGrpSpPr>
          <p:grpSpPr bwMode="auto">
            <a:xfrm>
              <a:off x="1526" y="971"/>
              <a:ext cx="2714" cy="2750"/>
              <a:chOff x="96" y="288"/>
              <a:chExt cx="1488" cy="1409"/>
            </a:xfrm>
          </p:grpSpPr>
          <p:sp>
            <p:nvSpPr>
              <p:cNvPr id="11309" name="Line 33"/>
              <p:cNvSpPr>
                <a:spLocks noChangeAspect="1"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Line 34"/>
              <p:cNvSpPr>
                <a:spLocks noChangeAspect="1"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1" name="Line 35"/>
              <p:cNvSpPr>
                <a:spLocks noChangeAspect="1"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2" name="Line 36"/>
              <p:cNvSpPr>
                <a:spLocks noChangeAspect="1"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3" name="Line 37"/>
              <p:cNvSpPr>
                <a:spLocks noChangeAspect="1"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4" name="Line 38"/>
              <p:cNvSpPr>
                <a:spLocks noChangeAspect="1"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Line 39"/>
              <p:cNvSpPr>
                <a:spLocks noChangeAspect="1"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6" name="Line 40"/>
              <p:cNvSpPr>
                <a:spLocks noChangeAspect="1"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Line 41"/>
              <p:cNvSpPr>
                <a:spLocks noChangeAspect="1"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Line 42"/>
              <p:cNvSpPr>
                <a:spLocks noChangeAspect="1"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9" name="Line 43"/>
              <p:cNvSpPr>
                <a:spLocks noChangeAspect="1"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0" name="Line 44"/>
              <p:cNvSpPr>
                <a:spLocks noChangeAspect="1"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Line 45"/>
              <p:cNvSpPr>
                <a:spLocks noChangeAspect="1"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2" name="Line 46"/>
              <p:cNvSpPr>
                <a:spLocks noChangeAspect="1"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3" name="Line 47"/>
              <p:cNvSpPr>
                <a:spLocks noChangeAspect="1"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Line 48"/>
              <p:cNvSpPr>
                <a:spLocks noChangeAspect="1"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5" name="Line 49"/>
              <p:cNvSpPr>
                <a:spLocks noChangeAspect="1"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6" name="Line 50"/>
              <p:cNvSpPr>
                <a:spLocks noChangeAspect="1"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7" name="Line 51"/>
              <p:cNvSpPr>
                <a:spLocks noChangeAspect="1"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8" name="Line 52"/>
              <p:cNvSpPr>
                <a:spLocks noChangeAspect="1"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9" name="Line 53"/>
              <p:cNvSpPr>
                <a:spLocks noChangeAspect="1"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269" name="Group 54"/>
          <p:cNvGrpSpPr>
            <a:grpSpLocks/>
          </p:cNvGrpSpPr>
          <p:nvPr/>
        </p:nvGrpSpPr>
        <p:grpSpPr bwMode="auto">
          <a:xfrm>
            <a:off x="4956175" y="2135188"/>
            <a:ext cx="1382713" cy="987425"/>
            <a:chOff x="3122" y="1345"/>
            <a:chExt cx="871" cy="622"/>
          </a:xfrm>
        </p:grpSpPr>
        <p:sp>
          <p:nvSpPr>
            <p:cNvPr id="11300" name="Oval 55"/>
            <p:cNvSpPr>
              <a:spLocks noChangeArrowheads="1"/>
            </p:cNvSpPr>
            <p:nvPr/>
          </p:nvSpPr>
          <p:spPr bwMode="auto">
            <a:xfrm>
              <a:off x="3122" y="1345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01" name="Oval 56"/>
            <p:cNvSpPr>
              <a:spLocks noChangeArrowheads="1"/>
            </p:cNvSpPr>
            <p:nvPr/>
          </p:nvSpPr>
          <p:spPr bwMode="auto">
            <a:xfrm>
              <a:off x="3937" y="1766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302" name="Oval 57"/>
            <p:cNvSpPr>
              <a:spLocks noChangeArrowheads="1"/>
            </p:cNvSpPr>
            <p:nvPr/>
          </p:nvSpPr>
          <p:spPr bwMode="auto">
            <a:xfrm>
              <a:off x="3267" y="1911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270" name="Text Box 58"/>
          <p:cNvSpPr txBox="1">
            <a:spLocks noChangeArrowheads="1"/>
          </p:cNvSpPr>
          <p:nvPr/>
        </p:nvSpPr>
        <p:spPr bwMode="auto">
          <a:xfrm>
            <a:off x="5053013" y="1836738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11271" name="Text Box 59"/>
          <p:cNvSpPr txBox="1">
            <a:spLocks noChangeArrowheads="1"/>
          </p:cNvSpPr>
          <p:nvPr/>
        </p:nvSpPr>
        <p:spPr bwMode="auto">
          <a:xfrm>
            <a:off x="6494463" y="2667000"/>
            <a:ext cx="16510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sp>
        <p:nvSpPr>
          <p:cNvPr id="11272" name="Text Box 60"/>
          <p:cNvSpPr txBox="1">
            <a:spLocks noChangeArrowheads="1"/>
          </p:cNvSpPr>
          <p:nvPr/>
        </p:nvSpPr>
        <p:spPr bwMode="auto">
          <a:xfrm>
            <a:off x="5356225" y="3154363"/>
            <a:ext cx="165100" cy="274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C</a:t>
            </a:r>
          </a:p>
        </p:txBody>
      </p:sp>
      <p:sp>
        <p:nvSpPr>
          <p:cNvPr id="11273" name="Line 69"/>
          <p:cNvSpPr>
            <a:spLocks noChangeShapeType="1"/>
          </p:cNvSpPr>
          <p:nvPr/>
        </p:nvSpPr>
        <p:spPr bwMode="auto">
          <a:xfrm flipV="1">
            <a:off x="4184650" y="3732213"/>
            <a:ext cx="387350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2686050" y="3078163"/>
            <a:ext cx="4014788" cy="1546225"/>
            <a:chOff x="1692" y="1939"/>
            <a:chExt cx="2529" cy="974"/>
          </a:xfrm>
        </p:grpSpPr>
        <p:sp>
          <p:nvSpPr>
            <p:cNvPr id="11294" name="Line 64"/>
            <p:cNvSpPr>
              <a:spLocks noChangeShapeType="1"/>
            </p:cNvSpPr>
            <p:nvPr/>
          </p:nvSpPr>
          <p:spPr bwMode="auto">
            <a:xfrm flipH="1">
              <a:off x="2880" y="1952"/>
              <a:ext cx="40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65"/>
            <p:cNvSpPr>
              <a:spLocks noChangeShapeType="1"/>
            </p:cNvSpPr>
            <p:nvPr/>
          </p:nvSpPr>
          <p:spPr bwMode="auto">
            <a:xfrm>
              <a:off x="2475" y="1939"/>
              <a:ext cx="405" cy="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Freeform 66"/>
            <p:cNvSpPr>
              <a:spLocks/>
            </p:cNvSpPr>
            <p:nvPr/>
          </p:nvSpPr>
          <p:spPr bwMode="auto">
            <a:xfrm>
              <a:off x="2704" y="2072"/>
              <a:ext cx="366" cy="90"/>
            </a:xfrm>
            <a:custGeom>
              <a:avLst/>
              <a:gdLst>
                <a:gd name="T0" fmla="*/ 366 w 366"/>
                <a:gd name="T1" fmla="*/ 90 h 90"/>
                <a:gd name="T2" fmla="*/ 183 w 366"/>
                <a:gd name="T3" fmla="*/ 2 h 90"/>
                <a:gd name="T4" fmla="*/ 0 w 366"/>
                <a:gd name="T5" fmla="*/ 76 h 90"/>
                <a:gd name="T6" fmla="*/ 0 60000 65536"/>
                <a:gd name="T7" fmla="*/ 0 60000 65536"/>
                <a:gd name="T8" fmla="*/ 0 60000 65536"/>
                <a:gd name="T9" fmla="*/ 0 w 366"/>
                <a:gd name="T10" fmla="*/ 0 h 90"/>
                <a:gd name="T11" fmla="*/ 366 w 366"/>
                <a:gd name="T12" fmla="*/ 90 h 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6" h="90">
                  <a:moveTo>
                    <a:pt x="366" y="90"/>
                  </a:moveTo>
                  <a:cubicBezTo>
                    <a:pt x="305" y="47"/>
                    <a:pt x="244" y="4"/>
                    <a:pt x="183" y="2"/>
                  </a:cubicBezTo>
                  <a:cubicBezTo>
                    <a:pt x="122" y="0"/>
                    <a:pt x="61" y="38"/>
                    <a:pt x="0" y="7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Text Box 67"/>
            <p:cNvSpPr txBox="1">
              <a:spLocks noChangeArrowheads="1"/>
            </p:cNvSpPr>
            <p:nvPr/>
          </p:nvSpPr>
          <p:spPr bwMode="auto">
            <a:xfrm>
              <a:off x="3073" y="2494"/>
              <a:ext cx="1148" cy="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angle of rotation</a:t>
              </a:r>
              <a:br>
                <a:rPr lang="en-US" altLang="en-US"/>
              </a:br>
              <a:r>
                <a:rPr lang="en-US" altLang="en-US"/>
                <a:t>(90°)</a:t>
              </a:r>
            </a:p>
          </p:txBody>
        </p:sp>
        <p:sp>
          <p:nvSpPr>
            <p:cNvPr id="11298" name="Text Box 68"/>
            <p:cNvSpPr txBox="1">
              <a:spLocks noChangeArrowheads="1"/>
            </p:cNvSpPr>
            <p:nvPr/>
          </p:nvSpPr>
          <p:spPr bwMode="auto">
            <a:xfrm>
              <a:off x="1692" y="2509"/>
              <a:ext cx="1108" cy="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/>
                <a:t>point of rotation</a:t>
              </a:r>
              <a:br>
                <a:rPr lang="en-US" altLang="en-US"/>
              </a:br>
              <a:r>
                <a:rPr lang="en-US" altLang="en-US"/>
                <a:t>(origin)</a:t>
              </a:r>
            </a:p>
          </p:txBody>
        </p:sp>
        <p:sp>
          <p:nvSpPr>
            <p:cNvPr id="11299" name="Line 70"/>
            <p:cNvSpPr>
              <a:spLocks noChangeShapeType="1"/>
            </p:cNvSpPr>
            <p:nvPr/>
          </p:nvSpPr>
          <p:spPr bwMode="auto">
            <a:xfrm flipH="1" flipV="1">
              <a:off x="3070" y="2160"/>
              <a:ext cx="522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89"/>
          <p:cNvGrpSpPr>
            <a:grpSpLocks/>
          </p:cNvGrpSpPr>
          <p:nvPr/>
        </p:nvGrpSpPr>
        <p:grpSpPr bwMode="auto">
          <a:xfrm>
            <a:off x="2743200" y="3154363"/>
            <a:ext cx="376238" cy="274637"/>
            <a:chOff x="1728" y="1987"/>
            <a:chExt cx="237" cy="173"/>
          </a:xfrm>
        </p:grpSpPr>
        <p:sp>
          <p:nvSpPr>
            <p:cNvPr id="11292" name="Oval 61"/>
            <p:cNvSpPr>
              <a:spLocks noChangeArrowheads="1"/>
            </p:cNvSpPr>
            <p:nvPr/>
          </p:nvSpPr>
          <p:spPr bwMode="auto">
            <a:xfrm rot="-1973617">
              <a:off x="1909" y="2047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3" name="Text Box 71"/>
            <p:cNvSpPr txBox="1">
              <a:spLocks noChangeArrowheads="1"/>
            </p:cNvSpPr>
            <p:nvPr/>
          </p:nvSpPr>
          <p:spPr bwMode="auto">
            <a:xfrm>
              <a:off x="1728" y="1987"/>
              <a:ext cx="14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A’</a:t>
              </a:r>
            </a:p>
          </p:txBody>
        </p:sp>
      </p:grpSp>
      <p:grpSp>
        <p:nvGrpSpPr>
          <p:cNvPr id="8" name="Group 88"/>
          <p:cNvGrpSpPr>
            <a:grpSpLocks/>
          </p:cNvGrpSpPr>
          <p:nvPr/>
        </p:nvGrpSpPr>
        <p:grpSpPr bwMode="auto">
          <a:xfrm>
            <a:off x="3378200" y="1690688"/>
            <a:ext cx="382588" cy="333375"/>
            <a:chOff x="2128" y="1065"/>
            <a:chExt cx="241" cy="210"/>
          </a:xfrm>
        </p:grpSpPr>
        <p:sp>
          <p:nvSpPr>
            <p:cNvPr id="11290" name="Oval 62"/>
            <p:cNvSpPr>
              <a:spLocks noChangeArrowheads="1"/>
            </p:cNvSpPr>
            <p:nvPr/>
          </p:nvSpPr>
          <p:spPr bwMode="auto">
            <a:xfrm rot="-1973617">
              <a:off x="2313" y="1219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91" name="Text Box 72"/>
            <p:cNvSpPr txBox="1">
              <a:spLocks noChangeArrowheads="1"/>
            </p:cNvSpPr>
            <p:nvPr/>
          </p:nvSpPr>
          <p:spPr bwMode="auto">
            <a:xfrm>
              <a:off x="2128" y="1065"/>
              <a:ext cx="14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B’</a:t>
              </a:r>
            </a:p>
          </p:txBody>
        </p:sp>
      </p:grpSp>
      <p:grpSp>
        <p:nvGrpSpPr>
          <p:cNvPr id="9" name="Group 90"/>
          <p:cNvGrpSpPr>
            <a:grpSpLocks/>
          </p:cNvGrpSpPr>
          <p:nvPr/>
        </p:nvGrpSpPr>
        <p:grpSpPr bwMode="auto">
          <a:xfrm>
            <a:off x="3892550" y="2781300"/>
            <a:ext cx="361950" cy="336550"/>
            <a:chOff x="2452" y="1752"/>
            <a:chExt cx="228" cy="212"/>
          </a:xfrm>
        </p:grpSpPr>
        <p:sp>
          <p:nvSpPr>
            <p:cNvPr id="11288" name="Oval 63"/>
            <p:cNvSpPr>
              <a:spLocks noChangeArrowheads="1"/>
            </p:cNvSpPr>
            <p:nvPr/>
          </p:nvSpPr>
          <p:spPr bwMode="auto">
            <a:xfrm rot="-1973617">
              <a:off x="2452" y="1908"/>
              <a:ext cx="56" cy="5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89" name="Text Box 73"/>
            <p:cNvSpPr txBox="1">
              <a:spLocks noChangeArrowheads="1"/>
            </p:cNvSpPr>
            <p:nvPr/>
          </p:nvSpPr>
          <p:spPr bwMode="auto">
            <a:xfrm>
              <a:off x="2536" y="1752"/>
              <a:ext cx="14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C’</a:t>
              </a:r>
            </a:p>
          </p:txBody>
        </p:sp>
      </p:grpSp>
      <p:sp>
        <p:nvSpPr>
          <p:cNvPr id="11278" name="Text Box 74"/>
          <p:cNvSpPr txBox="1">
            <a:spLocks noChangeArrowheads="1"/>
          </p:cNvSpPr>
          <p:nvPr/>
        </p:nvSpPr>
        <p:spPr bwMode="auto">
          <a:xfrm>
            <a:off x="0" y="3706813"/>
            <a:ext cx="231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Each point rotated</a:t>
            </a:r>
            <a:br>
              <a:rPr lang="en-US" altLang="en-US" b="1"/>
            </a:br>
            <a:r>
              <a:rPr lang="en-US" altLang="en-US" b="1"/>
              <a:t>90° to the left</a:t>
            </a:r>
          </a:p>
          <a:p>
            <a:pPr eaLnBrk="1" hangingPunct="1"/>
            <a:r>
              <a:rPr lang="en-US" altLang="en-US" b="1"/>
              <a:t>(counter clockwise)</a:t>
            </a:r>
          </a:p>
          <a:p>
            <a:pPr eaLnBrk="1" hangingPunct="1"/>
            <a:r>
              <a:rPr lang="en-US" altLang="en-US" b="1"/>
              <a:t>around the origin</a:t>
            </a:r>
          </a:p>
        </p:txBody>
      </p:sp>
      <p:sp>
        <p:nvSpPr>
          <p:cNvPr id="11279" name="Text Box 75"/>
          <p:cNvSpPr txBox="1">
            <a:spLocks noChangeArrowheads="1"/>
          </p:cNvSpPr>
          <p:nvPr/>
        </p:nvSpPr>
        <p:spPr bwMode="auto">
          <a:xfrm>
            <a:off x="6994525" y="2414588"/>
            <a:ext cx="20764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In Powerpoint:</a:t>
            </a:r>
            <a:br>
              <a:rPr lang="en-US" altLang="en-US"/>
            </a:br>
            <a:r>
              <a:rPr lang="en-US" altLang="en-US"/>
              <a:t>the free rotate </a:t>
            </a:r>
            <a:br>
              <a:rPr lang="en-US" altLang="en-US"/>
            </a:br>
            <a:r>
              <a:rPr lang="en-US" altLang="en-US"/>
              <a:t>(green dot) allows</a:t>
            </a:r>
            <a:br>
              <a:rPr lang="en-US" altLang="en-US"/>
            </a:br>
            <a:r>
              <a:rPr lang="en-US" altLang="en-US"/>
              <a:t>rotation, but only</a:t>
            </a:r>
            <a:br>
              <a:rPr lang="en-US" altLang="en-US"/>
            </a:br>
            <a:r>
              <a:rPr lang="en-US" altLang="en-US"/>
              <a:t>around the figure’s</a:t>
            </a:r>
            <a:br>
              <a:rPr lang="en-US" altLang="en-US"/>
            </a:br>
            <a:r>
              <a:rPr lang="en-US" altLang="en-US"/>
              <a:t>center point – not</a:t>
            </a:r>
            <a:br>
              <a:rPr lang="en-US" altLang="en-US"/>
            </a:br>
            <a:r>
              <a:rPr lang="en-US" altLang="en-US"/>
              <a:t>an outside point</a:t>
            </a:r>
          </a:p>
        </p:txBody>
      </p:sp>
      <p:sp>
        <p:nvSpPr>
          <p:cNvPr id="127052" name="Line 76"/>
          <p:cNvSpPr>
            <a:spLocks noChangeShapeType="1"/>
          </p:cNvSpPr>
          <p:nvPr/>
        </p:nvSpPr>
        <p:spPr bwMode="auto">
          <a:xfrm flipV="1">
            <a:off x="6305550" y="2890838"/>
            <a:ext cx="0" cy="8302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53" name="Line 77"/>
          <p:cNvSpPr>
            <a:spLocks noChangeShapeType="1"/>
          </p:cNvSpPr>
          <p:nvPr/>
        </p:nvSpPr>
        <p:spPr bwMode="auto">
          <a:xfrm rot="16200000" flipV="1">
            <a:off x="4156869" y="1553369"/>
            <a:ext cx="0" cy="8302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57" name="Line 81"/>
          <p:cNvSpPr>
            <a:spLocks noChangeShapeType="1"/>
          </p:cNvSpPr>
          <p:nvPr/>
        </p:nvSpPr>
        <p:spPr bwMode="auto">
          <a:xfrm rot="16200000" flipV="1">
            <a:off x="4787107" y="1988343"/>
            <a:ext cx="0" cy="430213"/>
          </a:xfrm>
          <a:prstGeom prst="line">
            <a:avLst/>
          </a:prstGeom>
          <a:noFill/>
          <a:ln w="9525">
            <a:solidFill>
              <a:srgbClr val="99FF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58" name="Line 82"/>
          <p:cNvSpPr>
            <a:spLocks noChangeShapeType="1"/>
          </p:cNvSpPr>
          <p:nvPr/>
        </p:nvSpPr>
        <p:spPr bwMode="auto">
          <a:xfrm rot="10800000" flipV="1">
            <a:off x="3059113" y="3290888"/>
            <a:ext cx="0" cy="430212"/>
          </a:xfrm>
          <a:prstGeom prst="line">
            <a:avLst/>
          </a:prstGeom>
          <a:noFill/>
          <a:ln w="9525">
            <a:solidFill>
              <a:srgbClr val="99FF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61" name="Line 85"/>
          <p:cNvSpPr>
            <a:spLocks noChangeShapeType="1"/>
          </p:cNvSpPr>
          <p:nvPr/>
        </p:nvSpPr>
        <p:spPr bwMode="auto">
          <a:xfrm flipV="1">
            <a:off x="5227638" y="3127375"/>
            <a:ext cx="0" cy="57785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62" name="Line 86"/>
          <p:cNvSpPr>
            <a:spLocks noChangeShapeType="1"/>
          </p:cNvSpPr>
          <p:nvPr/>
        </p:nvSpPr>
        <p:spPr bwMode="auto">
          <a:xfrm rot="16200000" flipV="1">
            <a:off x="4241007" y="2736056"/>
            <a:ext cx="0" cy="661987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067" name="Text Box 91"/>
          <p:cNvSpPr txBox="1">
            <a:spLocks noChangeArrowheads="1"/>
          </p:cNvSpPr>
          <p:nvPr/>
        </p:nvSpPr>
        <p:spPr bwMode="auto">
          <a:xfrm>
            <a:off x="1808163" y="6251575"/>
            <a:ext cx="5527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i="1">
                <a:solidFill>
                  <a:srgbClr val="FFFF00"/>
                </a:solidFill>
              </a:rPr>
              <a:t>180</a:t>
            </a:r>
            <a:r>
              <a:rPr lang="en-US" altLang="en-US" sz="2000" b="1" i="1">
                <a:solidFill>
                  <a:srgbClr val="FFFF00"/>
                </a:solidFill>
                <a:cs typeface="Arial" charset="0"/>
              </a:rPr>
              <a:t>° Rotation – reflection across the origin!</a:t>
            </a:r>
            <a:endParaRPr lang="en-US" altLang="en-US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1287" name="Text Box 93"/>
          <p:cNvSpPr txBox="1">
            <a:spLocks noChangeArrowheads="1"/>
          </p:cNvSpPr>
          <p:nvPr/>
        </p:nvSpPr>
        <p:spPr bwMode="auto">
          <a:xfrm>
            <a:off x="190500" y="2028825"/>
            <a:ext cx="88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 (2,7)</a:t>
            </a:r>
          </a:p>
          <a:p>
            <a:pPr eaLnBrk="1" hangingPunct="1"/>
            <a:r>
              <a:rPr lang="en-US" altLang="en-US" b="1"/>
              <a:t>B (8,4)</a:t>
            </a:r>
          </a:p>
          <a:p>
            <a:pPr eaLnBrk="1" hangingPunct="1"/>
            <a:r>
              <a:rPr lang="en-US" altLang="en-US" b="1"/>
              <a:t>C (3,3)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52" grpId="0" animBg="1"/>
      <p:bldP spid="127053" grpId="0" animBg="1"/>
      <p:bldP spid="127057" grpId="0" animBg="1"/>
      <p:bldP spid="127058" grpId="0" animBg="1"/>
      <p:bldP spid="127061" grpId="0" animBg="1"/>
      <p:bldP spid="127062" grpId="0" animBg="1"/>
      <p:bldP spid="1270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r>
              <a:rPr lang="en-US" altLang="en-US" sz="3600" b="1" smtClean="0"/>
              <a:t>90° Rotational Turns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9700" y="1427163"/>
          <a:ext cx="88169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064"/>
                <a:gridCol w="2426162"/>
                <a:gridCol w="1843832"/>
                <a:gridCol w="29839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Rotation</a:t>
                      </a:r>
                      <a:endParaRPr lang="en-US" sz="2400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Counterclockwise</a:t>
                      </a:r>
                      <a:endParaRPr lang="en-US" sz="20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Clockwise</a:t>
                      </a:r>
                      <a:endParaRPr lang="en-US" sz="20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Equivalent</a:t>
                      </a:r>
                      <a:endParaRPr lang="en-US" sz="2000" dirty="0"/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90</a:t>
                      </a:r>
                      <a:endParaRPr lang="en-US" sz="2400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(x, y)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(-y, x)</a:t>
                      </a:r>
                      <a:endParaRPr lang="en-US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(x, y) </a:t>
                      </a:r>
                      <a:r>
                        <a:rPr lang="en-US" sz="20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20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(y, -x)</a:t>
                      </a:r>
                      <a:endParaRPr lang="en-US" sz="3200" b="1" dirty="0">
                        <a:solidFill>
                          <a:srgbClr val="80008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90 CCW same as 270 CW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180</a:t>
                      </a:r>
                      <a:endParaRPr lang="en-US" sz="2400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(x, y) 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 (-x, -y)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(x, y) 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 (-x, -y)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Same either way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270</a:t>
                      </a:r>
                      <a:endParaRPr lang="en-US" sz="2400" b="1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(x, y) </a:t>
                      </a:r>
                      <a:r>
                        <a:rPr lang="en-US" sz="20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2000" b="1" dirty="0">
                          <a:solidFill>
                            <a:srgbClr val="80008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(y, -x)</a:t>
                      </a:r>
                      <a:endParaRPr lang="en-US" sz="3200" b="1" dirty="0">
                        <a:solidFill>
                          <a:srgbClr val="80008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(x, y)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(-y, x)</a:t>
                      </a:r>
                      <a:endParaRPr lang="en-US" sz="32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270 CCW same as 90 CW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4" marR="68584" marT="0" marB="0"/>
                </a:tc>
              </a:tr>
            </a:tbl>
          </a:graphicData>
        </a:graphic>
      </p:graphicFrame>
      <p:sp>
        <p:nvSpPr>
          <p:cNvPr id="12318" name="TextBox 3"/>
          <p:cNvSpPr txBox="1">
            <a:spLocks noChangeArrowheads="1"/>
          </p:cNvSpPr>
          <p:nvPr/>
        </p:nvSpPr>
        <p:spPr bwMode="auto">
          <a:xfrm>
            <a:off x="557213" y="3962400"/>
            <a:ext cx="79644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FF00"/>
                </a:solidFill>
              </a:rPr>
              <a:t>SSM:  Rotate the entire graph by the degrees and direction of rotation.  Label axis's in the normal way (y up and x to the right) and read off the transformed points.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3353</TotalTime>
  <Words>905</Words>
  <Application>Microsoft Office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Lesson 4-3</vt:lpstr>
      <vt:lpstr>PowerPoint Presentation</vt:lpstr>
      <vt:lpstr>Objectives</vt:lpstr>
      <vt:lpstr>Vocabulary</vt:lpstr>
      <vt:lpstr>Vocabulary</vt:lpstr>
      <vt:lpstr>Rotations</vt:lpstr>
      <vt:lpstr>90° Rotations</vt:lpstr>
      <vt:lpstr>Rotation</vt:lpstr>
      <vt:lpstr>90° Rotational Turns</vt:lpstr>
      <vt:lpstr>Example 1</vt:lpstr>
      <vt:lpstr>Example 2</vt:lpstr>
      <vt:lpstr>Example 3</vt:lpstr>
      <vt:lpstr>Example 4</vt:lpstr>
      <vt:lpstr>Super Second Grade Method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52</cp:revision>
  <cp:lastPrinted>1601-01-01T00:00:00Z</cp:lastPrinted>
  <dcterms:created xsi:type="dcterms:W3CDTF">1601-01-01T00:00:00Z</dcterms:created>
  <dcterms:modified xsi:type="dcterms:W3CDTF">2018-09-08T18:26:23Z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