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367" r:id="rId3"/>
    <p:sldId id="338" r:id="rId4"/>
    <p:sldId id="369" r:id="rId5"/>
    <p:sldId id="370" r:id="rId6"/>
    <p:sldId id="372" r:id="rId7"/>
    <p:sldId id="344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6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FF"/>
    <a:srgbClr val="FFFF66"/>
    <a:srgbClr val="FFFF00"/>
    <a:srgbClr val="CC00CC"/>
    <a:srgbClr val="CC6600"/>
    <a:srgbClr val="FFCC00"/>
    <a:srgbClr val="FF3300"/>
    <a:srgbClr val="80008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82" y="-90"/>
      </p:cViewPr>
      <p:guideLst>
        <p:guide orient="horz" pos="255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53111-4E78-4A59-81BE-889393082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0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F5D0-6C3B-459B-8E5F-77D4F11FA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5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67084-C14A-4578-B1CA-CF08201D7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2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C4AD-161F-44CF-AA9B-3FFC07D47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3411-D16F-4A7C-85AB-E6B47B517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1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DE34F-9438-4EB6-B2D3-AE91BDA46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5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3B287-4B00-4A14-9199-9291A29BA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9060D-1349-4F8C-BFD2-401716BA0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1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4D02-83A6-4431-BABF-FE9E4C0F9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5120-7925-4C3D-91E4-DDB574EEA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5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9839-8F15-4536-9916-45412E001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3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8B73-E03C-4246-B9B4-731D1472A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0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E180A2C3-EC77-4C11-AB12-B4019E508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Lesson 4-4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 smtClean="0"/>
              <a:t> </a:t>
            </a:r>
            <a:r>
              <a:rPr lang="en-US" b="1" dirty="0"/>
              <a:t>Congruence and Transformations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3B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154987" cy="2048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. 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	Also,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𝑷𝑱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𝑳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r>
                  <a:rPr lang="en-US" sz="2400" b="1" dirty="0" smtClean="0"/>
                  <a:t>b.  </a:t>
                </a:r>
                <a:r>
                  <a:rPr lang="en-US" sz="2400" b="1" dirty="0"/>
                  <a:t>Does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𝑱𝑲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𝑳𝑴</m:t>
                    </m:r>
                  </m:oMath>
                </a14:m>
                <a:r>
                  <a:rPr lang="en-US" sz="2400" b="1" dirty="0"/>
                  <a:t>?  Explain.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154987" cy="2048831"/>
              </a:xfrm>
              <a:prstGeom prst="rect">
                <a:avLst/>
              </a:prstGeom>
              <a:blipFill rotWithShape="1">
                <a:blip r:embed="rId2"/>
                <a:stretch>
                  <a:fillRect l="-1121" t="-893" b="-59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85422" y="3567571"/>
            <a:ext cx="4275979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JK = LM if QQ’’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 JK and LM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/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Not equal otherwise</a:t>
            </a: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400" b="1" dirty="0" smtClean="0">
              <a:solidFill>
                <a:srgbClr val="FFEB55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110" y="3310289"/>
            <a:ext cx="3300413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7620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3C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154987" cy="2077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. 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	Also,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𝑷𝑱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𝑳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r>
                  <a:rPr lang="en-US" sz="2400" b="1" dirty="0" smtClean="0"/>
                  <a:t>c.  What </a:t>
                </a:r>
                <a:r>
                  <a:rPr lang="en-US" sz="2400" b="1" dirty="0"/>
                  <a:t>is the length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𝑷𝑷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e>
                    </m:acc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154987" cy="2077685"/>
              </a:xfrm>
              <a:prstGeom prst="rect">
                <a:avLst/>
              </a:prstGeom>
              <a:blipFill rotWithShape="1">
                <a:blip r:embed="rId2"/>
                <a:stretch>
                  <a:fillRect l="-1121" t="-880" b="-58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85422" y="3567571"/>
            <a:ext cx="2654894" cy="241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2PJ = PP” = 6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2 P’L = P’P” = 16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PP” = 6 + 16 = 22</a:t>
            </a:r>
          </a:p>
          <a:p>
            <a:pPr>
              <a:lnSpc>
                <a:spcPct val="90000"/>
              </a:lnSpc>
            </a:pPr>
            <a:endParaRPr lang="en-US" altLang="en-US" sz="2400" b="1" dirty="0" smtClean="0">
              <a:solidFill>
                <a:srgbClr val="FFEB55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110" y="3310289"/>
            <a:ext cx="3300413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0702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154987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the preimage is reflected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𝒌</m:t>
                    </m:r>
                  </m:oMath>
                </a14:m>
                <a:r>
                  <a:rPr lang="en-US" sz="2400" b="1" dirty="0"/>
                  <a:t>.  The image is then reflected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</m:oMath>
                </a14:m>
                <a:r>
                  <a:rPr lang="en-US" sz="2400" b="1" dirty="0"/>
                  <a:t>.  Describe a single transformation that maps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𝑭</m:t>
                    </m:r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𝑭</m:t>
                    </m:r>
                    <m:r>
                      <a:rPr lang="en-US" sz="2400" b="1" i="1">
                        <a:latin typeface="Cambria Math"/>
                      </a:rPr>
                      <m:t>′′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154987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121" t="-3553" r="-897" b="-111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85422" y="2788145"/>
            <a:ext cx="3582071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Counterclockwise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Rotation of 2(58) = 116°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2543" y="2301169"/>
            <a:ext cx="3243263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60001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1748"/>
            <a:ext cx="8229600" cy="88811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dirty="0"/>
              <a:t>Tessellations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5778" y="1264356"/>
            <a:ext cx="8636000" cy="5407377"/>
          </a:xfrm>
        </p:spPr>
        <p:txBody>
          <a:bodyPr/>
          <a:lstStyle/>
          <a:p>
            <a:r>
              <a:rPr lang="en-US" sz="2800" b="1" dirty="0"/>
              <a:t>A tessellation is when a figure (or combinations of figures) covers a plane with </a:t>
            </a:r>
            <a:r>
              <a:rPr lang="en-US" sz="2800" b="1" i="1" dirty="0"/>
              <a:t>no gaps or overlaps.  </a:t>
            </a:r>
            <a:endParaRPr lang="en-US" sz="2800" b="1" i="1" dirty="0" smtClean="0"/>
          </a:p>
          <a:p>
            <a:pPr lvl="1"/>
            <a:r>
              <a:rPr lang="en-US" sz="2400" b="1" dirty="0" smtClean="0"/>
              <a:t>This </a:t>
            </a:r>
            <a:r>
              <a:rPr lang="en-US" sz="2400" b="1" dirty="0"/>
              <a:t>only happens if the sum of the interior angles of the figures at the point of intersection sum to 360°.  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If </a:t>
            </a:r>
            <a:r>
              <a:rPr lang="en-US" sz="2400" b="1" dirty="0"/>
              <a:t>the sum of the angles is </a:t>
            </a:r>
            <a:r>
              <a:rPr lang="en-US" sz="2400" b="1" i="1" dirty="0">
                <a:solidFill>
                  <a:srgbClr val="FF99FF"/>
                </a:solidFill>
              </a:rPr>
              <a:t>less</a:t>
            </a:r>
            <a:r>
              <a:rPr lang="en-US" sz="2400" b="1" dirty="0">
                <a:solidFill>
                  <a:srgbClr val="FF99FF"/>
                </a:solidFill>
              </a:rPr>
              <a:t> than </a:t>
            </a:r>
            <a:r>
              <a:rPr lang="en-US" sz="2400" b="1" dirty="0"/>
              <a:t>360°, then we have a </a:t>
            </a:r>
            <a:r>
              <a:rPr lang="en-US" sz="2400" b="1" dirty="0">
                <a:solidFill>
                  <a:srgbClr val="FF99FF"/>
                </a:solidFill>
              </a:rPr>
              <a:t>gap</a:t>
            </a:r>
            <a:r>
              <a:rPr lang="en-US" sz="2400" b="1" dirty="0"/>
              <a:t> in the pattern.  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If </a:t>
            </a:r>
            <a:r>
              <a:rPr lang="en-US" sz="2400" b="1" dirty="0"/>
              <a:t>the sum of the angles is </a:t>
            </a:r>
            <a:r>
              <a:rPr lang="en-US" sz="2400" b="1" i="1" dirty="0">
                <a:solidFill>
                  <a:srgbClr val="CCFFFF"/>
                </a:solidFill>
              </a:rPr>
              <a:t>more</a:t>
            </a:r>
            <a:r>
              <a:rPr lang="en-US" sz="2400" b="1" dirty="0">
                <a:solidFill>
                  <a:srgbClr val="CCFFFF"/>
                </a:solidFill>
              </a:rPr>
              <a:t> than </a:t>
            </a:r>
            <a:r>
              <a:rPr lang="en-US" sz="2400" b="1" dirty="0"/>
              <a:t>360°, then we have an </a:t>
            </a:r>
            <a:r>
              <a:rPr lang="en-US" sz="2400" b="1" dirty="0">
                <a:solidFill>
                  <a:srgbClr val="CCFFFF"/>
                </a:solidFill>
              </a:rPr>
              <a:t>overlap</a:t>
            </a:r>
            <a:r>
              <a:rPr lang="en-US" sz="2400" b="1" dirty="0"/>
              <a:t>.</a:t>
            </a:r>
            <a:endParaRPr lang="en-US" sz="1200" b="1" dirty="0"/>
          </a:p>
          <a:p>
            <a:pPr marL="0" indent="0">
              <a:buNone/>
            </a:pPr>
            <a:r>
              <a:rPr lang="en-US" sz="1200" b="1" dirty="0"/>
              <a:t> 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Regular polygons that tessellate:  </a:t>
            </a:r>
            <a:r>
              <a:rPr lang="en-US" sz="2800" b="1" dirty="0" smtClean="0">
                <a:solidFill>
                  <a:srgbClr val="FFFF00"/>
                </a:solidFill>
              </a:rPr>
              <a:t/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      </a:t>
            </a:r>
            <a:r>
              <a:rPr lang="en-US" sz="2800" b="1" dirty="0" smtClean="0"/>
              <a:t>Triangles</a:t>
            </a:r>
            <a:r>
              <a:rPr lang="en-US" sz="2800" b="1" dirty="0"/>
              <a:t>, Squares and Hexagons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91142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1748"/>
            <a:ext cx="8229600" cy="88811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dirty="0" smtClean="0"/>
              <a:t>Symmetry – Lines 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4356"/>
            <a:ext cx="8229600" cy="5407377"/>
          </a:xfrm>
        </p:spPr>
        <p:txBody>
          <a:bodyPr/>
          <a:lstStyle/>
          <a:p>
            <a:r>
              <a:rPr lang="en-US" sz="2800" b="1" dirty="0"/>
              <a:t>A </a:t>
            </a:r>
            <a:r>
              <a:rPr lang="en-US" sz="2800" b="1" dirty="0">
                <a:solidFill>
                  <a:srgbClr val="FFFF00"/>
                </a:solidFill>
              </a:rPr>
              <a:t>line of symmetry </a:t>
            </a:r>
            <a:r>
              <a:rPr lang="en-US" sz="2800" b="1" dirty="0"/>
              <a:t>cuts a figure into two equal halves.  You can fold a figure over a line of symmetry, like a napkin, to match up the two halves. 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Regular </a:t>
            </a:r>
            <a:r>
              <a:rPr lang="en-US" sz="2800" b="1" dirty="0"/>
              <a:t>polygons have the same number of lines of symmetry as they have sides.  A triangle has 3, a square has 4 and so on.</a:t>
            </a:r>
          </a:p>
          <a:p>
            <a:pPr marL="0" indent="0">
              <a:buNone/>
            </a:pPr>
            <a:r>
              <a:rPr lang="en-US" sz="1200" b="1" dirty="0"/>
              <a:t> 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83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1748"/>
            <a:ext cx="8229600" cy="88811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dirty="0" smtClean="0"/>
              <a:t>Symmetry – Point 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4356"/>
            <a:ext cx="8229600" cy="5407377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 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P</a:t>
            </a:r>
            <a:r>
              <a:rPr lang="en-US" sz="2800" b="1" dirty="0" smtClean="0">
                <a:solidFill>
                  <a:srgbClr val="FFFF00"/>
                </a:solidFill>
              </a:rPr>
              <a:t>oint symmetry </a:t>
            </a:r>
            <a:r>
              <a:rPr lang="en-US" sz="2800" b="1" dirty="0"/>
              <a:t>has many definitions.  The easiest for us is that if we turn the figure 180°, does the figure look like what we started with. </a:t>
            </a:r>
            <a:endParaRPr lang="en-US" sz="2800" b="1" dirty="0" smtClean="0"/>
          </a:p>
          <a:p>
            <a:pPr lvl="1"/>
            <a:r>
              <a:rPr lang="en-US" sz="2400" b="1" dirty="0"/>
              <a:t>In regular polygons, only even numbered sided figures (squares, hexagons, octagons, </a:t>
            </a:r>
            <a:r>
              <a:rPr lang="en-US" sz="2400" b="1" dirty="0" err="1"/>
              <a:t>etc</a:t>
            </a:r>
            <a:r>
              <a:rPr lang="en-US" sz="2400" b="1" dirty="0"/>
              <a:t>) have point symmetry; 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odd </a:t>
            </a:r>
            <a:r>
              <a:rPr lang="en-US" sz="2400" b="1" dirty="0"/>
              <a:t>numbered sided figures (triangles, pentagons, heptagons, </a:t>
            </a:r>
            <a:r>
              <a:rPr lang="en-US" sz="2400" b="1" dirty="0" err="1"/>
              <a:t>etc</a:t>
            </a:r>
            <a:r>
              <a:rPr lang="en-US" sz="2400" b="1" dirty="0"/>
              <a:t>) do not have point symmetry</a:t>
            </a:r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888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</p:spPr>
        <p:txBody>
          <a:bodyPr/>
          <a:lstStyle/>
          <a:p>
            <a:r>
              <a:rPr lang="en-US" altLang="en-US" sz="3600" b="1" smtClean="0"/>
              <a:t>Summary &amp; Homework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81063"/>
            <a:ext cx="8229600" cy="561975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endParaRPr lang="en-US" altLang="en-US" sz="1200" b="1" dirty="0" smtClean="0"/>
          </a:p>
          <a:p>
            <a:pPr lvl="1"/>
            <a:r>
              <a:rPr lang="en-US" sz="2400" b="1" dirty="0" smtClean="0"/>
              <a:t>A </a:t>
            </a:r>
            <a:r>
              <a:rPr lang="en-US" sz="2400" b="1" dirty="0"/>
              <a:t>composition of several reflections can act like a single translation</a:t>
            </a:r>
          </a:p>
          <a:p>
            <a:pPr lvl="1"/>
            <a:r>
              <a:rPr lang="en-US" sz="2400" b="1" dirty="0" smtClean="0"/>
              <a:t>A </a:t>
            </a:r>
            <a:r>
              <a:rPr lang="en-US" sz="2400" b="1" dirty="0"/>
              <a:t>composition of several reflections can act like a single rotation.</a:t>
            </a:r>
          </a:p>
          <a:p>
            <a:pPr lvl="1"/>
            <a:endParaRPr lang="en-US" altLang="en-US" sz="1400" b="1" dirty="0" smtClean="0"/>
          </a:p>
          <a:p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/>
            <a:r>
              <a:rPr lang="en-US" altLang="en-US" sz="2400" b="1" dirty="0" smtClean="0"/>
              <a:t>Alphabet Symmetry Worksheet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852487"/>
          </a:xfrm>
        </p:spPr>
        <p:txBody>
          <a:bodyPr/>
          <a:lstStyle/>
          <a:p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 smtClean="0"/>
              <a:t>Identify </a:t>
            </a:r>
            <a:r>
              <a:rPr lang="en-US" sz="2800" b="1" dirty="0"/>
              <a:t>congruent figures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 smtClean="0"/>
              <a:t>Describe </a:t>
            </a:r>
            <a:r>
              <a:rPr lang="en-US" sz="2800" b="1" dirty="0"/>
              <a:t>congruence transformations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theorems about congruence transformations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8229600" cy="8064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025525"/>
            <a:ext cx="8229600" cy="510063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Congruent </a:t>
            </a:r>
            <a:r>
              <a:rPr lang="en-US" sz="2400" b="1" i="1" dirty="0">
                <a:solidFill>
                  <a:srgbClr val="FFFF00"/>
                </a:solidFill>
              </a:rPr>
              <a:t>figures </a:t>
            </a:r>
            <a:r>
              <a:rPr lang="en-US" sz="2400" b="1" i="1" dirty="0"/>
              <a:t>– figures are congruent, if and only if, there is a rigid motion or composition of rigid motions that maps on of the figures onto the other; congruent figures have the same size and shape</a:t>
            </a:r>
            <a:endParaRPr lang="en-US" sz="2400" b="1" dirty="0"/>
          </a:p>
          <a:p>
            <a:r>
              <a:rPr lang="en-US" sz="2400" b="1" i="1" dirty="0" smtClean="0">
                <a:solidFill>
                  <a:srgbClr val="FFFF00"/>
                </a:solidFill>
              </a:rPr>
              <a:t>Congruence </a:t>
            </a:r>
            <a:r>
              <a:rPr lang="en-US" sz="2400" b="1" i="1" dirty="0">
                <a:solidFill>
                  <a:srgbClr val="FFFF00"/>
                </a:solidFill>
              </a:rPr>
              <a:t>transformation </a:t>
            </a:r>
            <a:r>
              <a:rPr lang="en-US" sz="2400" b="1" i="1" dirty="0"/>
              <a:t>– preimage and the image are congruent; terms “rigid motion” and “congruence transformation” are interchangeable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42913" y="85725"/>
            <a:ext cx="8229600" cy="800100"/>
          </a:xfrm>
        </p:spPr>
        <p:txBody>
          <a:bodyPr/>
          <a:lstStyle/>
          <a:p>
            <a:r>
              <a:rPr lang="en-US" altLang="en-US" sz="3600" b="1" dirty="0" smtClean="0"/>
              <a:t>Congruent, or not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1390650"/>
          </a:xfrm>
        </p:spPr>
        <p:txBody>
          <a:bodyPr/>
          <a:lstStyle/>
          <a:p>
            <a:pPr marL="347663" indent="-347663"/>
            <a:r>
              <a:rPr lang="en-US" altLang="en-US" sz="2800" b="1" dirty="0" smtClean="0">
                <a:solidFill>
                  <a:srgbClr val="FFFF00"/>
                </a:solidFill>
              </a:rPr>
              <a:t>Key Concept:  </a:t>
            </a:r>
            <a:br>
              <a:rPr lang="en-US" altLang="en-US" sz="2800" b="1" dirty="0" smtClean="0">
                <a:solidFill>
                  <a:srgbClr val="FFFF00"/>
                </a:solidFill>
              </a:rPr>
            </a:br>
            <a:r>
              <a:rPr lang="en-US" altLang="en-US" sz="2800" b="1" dirty="0" smtClean="0"/>
              <a:t>Congruent – equal (same size and shape)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54" y="3381009"/>
            <a:ext cx="5944430" cy="1986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71525"/>
          </a:xfrm>
        </p:spPr>
        <p:txBody>
          <a:bodyPr/>
          <a:lstStyle/>
          <a:p>
            <a:r>
              <a:rPr lang="en-US" altLang="en-US" sz="3600" b="1" dirty="0" smtClean="0"/>
              <a:t>Reflections across Parallel Lines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49" y="1442579"/>
            <a:ext cx="7873512" cy="381428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86346" y="5753290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Reflections across (even number) of parallel lines is the same as a translation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44309" y="100013"/>
            <a:ext cx="8415867" cy="771525"/>
          </a:xfrm>
        </p:spPr>
        <p:txBody>
          <a:bodyPr/>
          <a:lstStyle/>
          <a:p>
            <a:r>
              <a:rPr lang="en-US" altLang="en-US" sz="3600" b="1" dirty="0" smtClean="0"/>
              <a:t>Reflections across Intersecting Lines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0443" y="5753290"/>
            <a:ext cx="6955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Reflections across intersecting lines is the same as a rotation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60" y="1340151"/>
            <a:ext cx="7885715" cy="38010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06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109"/>
          <p:cNvSpPr>
            <a:spLocks noChangeArrowheads="1"/>
          </p:cNvSpPr>
          <p:nvPr/>
        </p:nvSpPr>
        <p:spPr bwMode="auto">
          <a:xfrm>
            <a:off x="379413" y="890588"/>
            <a:ext cx="84146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Identify the congruent figures in the coordinate plane.  Explain.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92" name="Rectangle 112"/>
              <p:cNvSpPr>
                <a:spLocks noChangeArrowheads="1"/>
              </p:cNvSpPr>
              <p:nvPr/>
            </p:nvSpPr>
            <p:spPr bwMode="auto">
              <a:xfrm>
                <a:off x="485422" y="4857588"/>
                <a:ext cx="6443815" cy="1089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>
                  <a:lnSpc>
                    <a:spcPct val="90000"/>
                  </a:lnSpc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FFEB55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en-US" sz="2400" b="1" i="1" smtClean="0">
                        <a:solidFill>
                          <a:srgbClr val="FFEB55"/>
                        </a:solidFill>
                        <a:latin typeface="Cambria Math"/>
                        <a:ea typeface="Cambria Math"/>
                      </a:rPr>
                      <m:t>𝑨𝑩𝑪</m:t>
                    </m:r>
                    <m:r>
                      <a:rPr lang="en-US" altLang="en-US" sz="2400" b="1" i="1" smtClean="0">
                        <a:solidFill>
                          <a:srgbClr val="FFEB55"/>
                        </a:solidFill>
                        <a:latin typeface="Cambria Math"/>
                        <a:ea typeface="Cambria Math"/>
                      </a:rPr>
                      <m:t> ≅ ∆</m:t>
                    </m:r>
                    <m:r>
                      <a:rPr lang="en-US" altLang="en-US" sz="2400" b="1" i="1" smtClean="0">
                        <a:solidFill>
                          <a:srgbClr val="FFEB55"/>
                        </a:solidFill>
                        <a:latin typeface="Cambria Math"/>
                        <a:ea typeface="Cambria Math"/>
                      </a:rPr>
                      <m:t>𝑷𝑹𝑸</m:t>
                    </m:r>
                  </m:oMath>
                </a14:m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triangles are the same size</a:t>
                </a:r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20592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422" y="4857588"/>
                <a:ext cx="6443815" cy="1089529"/>
              </a:xfrm>
              <a:prstGeom prst="rect">
                <a:avLst/>
              </a:prstGeom>
              <a:blipFill rotWithShape="1">
                <a:blip r:embed="rId2"/>
                <a:stretch>
                  <a:fillRect l="-1514" t="-7263" r="-568" b="-122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315" y="1585750"/>
            <a:ext cx="4314825" cy="327183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414631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Describe a congruence transformation that maps quadrilateral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𝑨𝑩𝑪𝑫</m:t>
                    </m:r>
                  </m:oMath>
                </a14:m>
                <a:r>
                  <a:rPr lang="en-US" sz="2400" b="1" dirty="0"/>
                  <a:t> to quadrilateral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𝑷𝑸𝑹𝑺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414631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086" t="-5147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85422" y="4857588"/>
            <a:ext cx="6904454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>
              <a:lnSpc>
                <a:spcPct val="90000"/>
              </a:lnSpc>
            </a:pPr>
            <a:endParaRPr lang="en-US" altLang="en-US" sz="2400" b="1" dirty="0" smtClean="0">
              <a:solidFill>
                <a:srgbClr val="FFEB55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Rotated 90° counterclockwise around point C.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Translated (</a:t>
            </a:r>
            <a:r>
              <a:rPr lang="en-US" altLang="en-US" sz="2400" b="1" i="1" dirty="0" smtClean="0">
                <a:solidFill>
                  <a:schemeClr val="tx1">
                    <a:lumMod val="95000"/>
                  </a:schemeClr>
                </a:solidFill>
              </a:rPr>
              <a:t>x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en-US" altLang="en-US" sz="2400" b="1" i="1" dirty="0" smtClean="0">
                <a:solidFill>
                  <a:schemeClr val="tx1">
                    <a:lumMod val="95000"/>
                  </a:schemeClr>
                </a:solidFill>
              </a:rPr>
              <a:t>y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)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 (</a:t>
            </a:r>
            <a:r>
              <a:rPr lang="en-US" altLang="en-US" sz="2400" b="1" i="1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x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+ 8, </a:t>
            </a:r>
            <a:r>
              <a:rPr lang="en-US" altLang="en-US" sz="2400" b="1" i="1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y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+ 2)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906" y="1814582"/>
            <a:ext cx="3386138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28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3A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154987" cy="2419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.  A reflection in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b="1" dirty="0"/>
                  <a:t> maps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  <m:r>
                          <a:rPr lang="en-US" sz="2400" b="1" i="1">
                            <a:latin typeface="Cambria Math"/>
                          </a:rPr>
                          <m:t>𝑸</m:t>
                        </m:r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	Also,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𝑷𝑱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𝑳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𝑷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r>
                  <a:rPr lang="en-US" sz="2400" b="1" dirty="0" smtClean="0"/>
                  <a:t>a. </a:t>
                </a:r>
                <a:r>
                  <a:rPr lang="en-US" sz="2400" b="1" dirty="0"/>
                  <a:t>Name any segments congruent to each segment: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𝑷𝑸</m:t>
                        </m:r>
                      </m:e>
                    </m:acc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𝑷𝑱</m:t>
                        </m:r>
                      </m:e>
                    </m:acc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𝑸𝑲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154987" cy="2419701"/>
              </a:xfrm>
              <a:prstGeom prst="rect">
                <a:avLst/>
              </a:prstGeom>
              <a:blipFill rotWithShape="1">
                <a:blip r:embed="rId2"/>
                <a:stretch>
                  <a:fillRect l="-1121" t="-756" b="-50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85422" y="3567571"/>
            <a:ext cx="2509470" cy="254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PQ:  P’Q’ , P’’Q”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PJ:  JP’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smtClean="0">
                <a:solidFill>
                  <a:schemeClr val="tx1">
                    <a:lumMod val="95000"/>
                  </a:schemeClr>
                </a:solidFill>
              </a:rPr>
              <a:t>QK:  KQ’</a:t>
            </a: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400" b="1" dirty="0" smtClean="0">
              <a:solidFill>
                <a:srgbClr val="FFEB55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110" y="3310289"/>
            <a:ext cx="3300413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7133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582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Lesson 4-4</vt:lpstr>
      <vt:lpstr>Objectives</vt:lpstr>
      <vt:lpstr>Vocabulary</vt:lpstr>
      <vt:lpstr>Congruent, or not</vt:lpstr>
      <vt:lpstr>Reflections across Parallel Lines</vt:lpstr>
      <vt:lpstr>Reflections across Intersecting Lines</vt:lpstr>
      <vt:lpstr>Example 1</vt:lpstr>
      <vt:lpstr>Example 2</vt:lpstr>
      <vt:lpstr>Example 3A</vt:lpstr>
      <vt:lpstr>Example 3B</vt:lpstr>
      <vt:lpstr>Example 3C</vt:lpstr>
      <vt:lpstr>Example 4</vt:lpstr>
      <vt:lpstr>Tessellations</vt:lpstr>
      <vt:lpstr>Symmetry – Lines </vt:lpstr>
      <vt:lpstr>Symmetry – Point 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52</cp:revision>
  <cp:lastPrinted>1601-01-01T00:00:00Z</cp:lastPrinted>
  <dcterms:created xsi:type="dcterms:W3CDTF">1601-01-01T00:00:00Z</dcterms:created>
  <dcterms:modified xsi:type="dcterms:W3CDTF">2019-02-03T16:09:38Z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