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2" r:id="rId2"/>
    <p:sldId id="323" r:id="rId3"/>
    <p:sldId id="325" r:id="rId4"/>
    <p:sldId id="326" r:id="rId5"/>
    <p:sldId id="319" r:id="rId6"/>
    <p:sldId id="351" r:id="rId7"/>
    <p:sldId id="353" r:id="rId8"/>
    <p:sldId id="349" r:id="rId9"/>
    <p:sldId id="348" r:id="rId10"/>
    <p:sldId id="321" r:id="rId11"/>
    <p:sldId id="320" r:id="rId12"/>
    <p:sldId id="354" r:id="rId13"/>
    <p:sldId id="355" r:id="rId14"/>
    <p:sldId id="356" r:id="rId15"/>
    <p:sldId id="357" r:id="rId16"/>
    <p:sldId id="358" r:id="rId17"/>
    <p:sldId id="359" r:id="rId18"/>
    <p:sldId id="347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FF99"/>
    <a:srgbClr val="FF3300"/>
    <a:srgbClr val="CC00CC"/>
    <a:srgbClr val="CC6600"/>
    <a:srgbClr val="FFFF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57CD07A-05C7-4FBF-85B8-B468C909E583}" type="datetimeFigureOut">
              <a:rPr lang="en-US"/>
              <a:pPr>
                <a:defRPr/>
              </a:pPr>
              <a:t>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783AB9-B638-4C85-AB2B-A3194E09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39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73ABB4-9A00-4C99-9A43-8B09CA47DDA5}" type="datetimeFigureOut">
              <a:rPr lang="en-US"/>
              <a:pPr>
                <a:defRPr/>
              </a:pPr>
              <a:t>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6CB3B7-2AC0-4459-867D-0D3F5EFC5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81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7B2875-43E8-4DAD-A1EC-AE6B8EAACFE7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FF29552-6444-4FCE-8EBC-E9CCD16DC213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7608-76C8-4437-80EA-3F0465172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4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171BD-EA99-4E3E-912B-2CCAE1D53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89DCE-976F-445A-98FD-00F486CB7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4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FFB3F-1906-4FB2-BE54-3F13ADDEA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6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35080-30E3-4720-B8F5-DB7B1E705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9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30830-9A71-4A4C-9E54-7A8016DF8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8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09C7F-76A3-45E7-9158-8E4F50FCB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0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F9435-4152-4E63-A865-2A8C2E046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1D170-BE68-4DD4-A236-7F0235D26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7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5B741-FB22-43E6-9CAB-304991BE2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4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565F7-7AAA-4C99-958D-76D9D7E27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1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F57D088B-49CA-4F82-A905-FAD949026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4-5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Dilations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125"/>
            <a:ext cx="8229600" cy="706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Dilations</a:t>
            </a:r>
          </a:p>
        </p:txBody>
      </p:sp>
      <p:grpSp>
        <p:nvGrpSpPr>
          <p:cNvPr id="10243" name="Group 58"/>
          <p:cNvGrpSpPr>
            <a:grpSpLocks/>
          </p:cNvGrpSpPr>
          <p:nvPr/>
        </p:nvGrpSpPr>
        <p:grpSpPr bwMode="auto">
          <a:xfrm>
            <a:off x="2381250" y="858838"/>
            <a:ext cx="4346575" cy="4418012"/>
            <a:chOff x="1519" y="940"/>
            <a:chExt cx="2738" cy="2783"/>
          </a:xfrm>
        </p:grpSpPr>
        <p:grpSp>
          <p:nvGrpSpPr>
            <p:cNvPr id="10269" name="Group 59"/>
            <p:cNvGrpSpPr>
              <a:grpSpLocks noChangeAspect="1"/>
            </p:cNvGrpSpPr>
            <p:nvPr/>
          </p:nvGrpSpPr>
          <p:grpSpPr bwMode="auto">
            <a:xfrm>
              <a:off x="1526" y="977"/>
              <a:ext cx="2709" cy="2746"/>
              <a:chOff x="2016" y="1521"/>
              <a:chExt cx="1383" cy="1506"/>
            </a:xfrm>
          </p:grpSpPr>
          <p:sp>
            <p:nvSpPr>
              <p:cNvPr id="10296" name="Line 6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Line 6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Line 6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Line 6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Line 6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Line 6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Line 6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Line 6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Line 6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Line 6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Line 7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Line 7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Line 7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Line 7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Line 7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Line 7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Line 7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Line 7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Line 7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Line 7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Line 8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70" name="Line 81"/>
            <p:cNvSpPr>
              <a:spLocks noChangeAspect="1" noChangeShapeType="1"/>
            </p:cNvSpPr>
            <p:nvPr/>
          </p:nvSpPr>
          <p:spPr bwMode="auto">
            <a:xfrm flipV="1">
              <a:off x="2883" y="964"/>
              <a:ext cx="2" cy="27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Text Box 82"/>
            <p:cNvSpPr txBox="1">
              <a:spLocks noChangeAspect="1" noChangeArrowheads="1"/>
            </p:cNvSpPr>
            <p:nvPr/>
          </p:nvSpPr>
          <p:spPr bwMode="auto">
            <a:xfrm>
              <a:off x="2880" y="94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0272" name="Text Box 83"/>
            <p:cNvSpPr txBox="1">
              <a:spLocks noChangeAspect="1" noChangeArrowheads="1"/>
            </p:cNvSpPr>
            <p:nvPr/>
          </p:nvSpPr>
          <p:spPr bwMode="auto">
            <a:xfrm>
              <a:off x="4076" y="2139"/>
              <a:ext cx="18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0273" name="Line 84"/>
            <p:cNvSpPr>
              <a:spLocks noChangeAspect="1" noChangeShapeType="1"/>
            </p:cNvSpPr>
            <p:nvPr/>
          </p:nvSpPr>
          <p:spPr bwMode="auto">
            <a:xfrm>
              <a:off x="1519" y="2343"/>
              <a:ext cx="27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4" name="Group 85"/>
            <p:cNvGrpSpPr>
              <a:grpSpLocks noChangeAspect="1"/>
            </p:cNvGrpSpPr>
            <p:nvPr/>
          </p:nvGrpSpPr>
          <p:grpSpPr bwMode="auto">
            <a:xfrm>
              <a:off x="1526" y="971"/>
              <a:ext cx="2714" cy="2750"/>
              <a:chOff x="96" y="288"/>
              <a:chExt cx="1488" cy="1409"/>
            </a:xfrm>
          </p:grpSpPr>
          <p:sp>
            <p:nvSpPr>
              <p:cNvPr id="10275" name="Line 86"/>
              <p:cNvSpPr>
                <a:spLocks noChangeAspect="1"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Line 87"/>
              <p:cNvSpPr>
                <a:spLocks noChangeAspect="1"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Line 88"/>
              <p:cNvSpPr>
                <a:spLocks noChangeAspect="1"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Line 89"/>
              <p:cNvSpPr>
                <a:spLocks noChangeAspect="1"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Line 90"/>
              <p:cNvSpPr>
                <a:spLocks noChangeAspect="1"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Line 91"/>
              <p:cNvSpPr>
                <a:spLocks noChangeAspect="1"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92"/>
              <p:cNvSpPr>
                <a:spLocks noChangeAspect="1"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Line 93"/>
              <p:cNvSpPr>
                <a:spLocks noChangeAspect="1"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Line 94"/>
              <p:cNvSpPr>
                <a:spLocks noChangeAspect="1"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Line 95"/>
              <p:cNvSpPr>
                <a:spLocks noChangeAspect="1"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Line 96"/>
              <p:cNvSpPr>
                <a:spLocks noChangeAspect="1"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Line 97"/>
              <p:cNvSpPr>
                <a:spLocks noChangeAspect="1"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Line 98"/>
              <p:cNvSpPr>
                <a:spLocks noChangeAspect="1"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Line 99"/>
              <p:cNvSpPr>
                <a:spLocks noChangeAspect="1"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Line 100"/>
              <p:cNvSpPr>
                <a:spLocks noChangeAspect="1"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101"/>
              <p:cNvSpPr>
                <a:spLocks noChangeAspect="1"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Line 102"/>
              <p:cNvSpPr>
                <a:spLocks noChangeAspect="1"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03"/>
              <p:cNvSpPr>
                <a:spLocks noChangeAspect="1"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Line 104"/>
              <p:cNvSpPr>
                <a:spLocks noChangeAspect="1"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Line 105"/>
              <p:cNvSpPr>
                <a:spLocks noChangeAspect="1"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Line 106"/>
              <p:cNvSpPr>
                <a:spLocks noChangeAspect="1"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44" name="Line 107"/>
          <p:cNvSpPr>
            <a:spLocks noChangeShapeType="1"/>
          </p:cNvSpPr>
          <p:nvPr/>
        </p:nvSpPr>
        <p:spPr bwMode="auto">
          <a:xfrm>
            <a:off x="2828925" y="1573213"/>
            <a:ext cx="344805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Oval 108"/>
          <p:cNvSpPr>
            <a:spLocks noChangeAspect="1" noChangeArrowheads="1"/>
          </p:cNvSpPr>
          <p:nvPr/>
        </p:nvSpPr>
        <p:spPr bwMode="auto">
          <a:xfrm>
            <a:off x="4476750" y="3678238"/>
            <a:ext cx="136525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109"/>
          <p:cNvSpPr txBox="1">
            <a:spLocks noChangeArrowheads="1"/>
          </p:cNvSpPr>
          <p:nvPr/>
        </p:nvSpPr>
        <p:spPr bwMode="auto">
          <a:xfrm>
            <a:off x="6213475" y="129063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B</a:t>
            </a:r>
          </a:p>
        </p:txBody>
      </p:sp>
      <p:sp>
        <p:nvSpPr>
          <p:cNvPr id="10247" name="Text Box 110"/>
          <p:cNvSpPr txBox="1">
            <a:spLocks noChangeArrowheads="1"/>
          </p:cNvSpPr>
          <p:nvPr/>
        </p:nvSpPr>
        <p:spPr bwMode="auto">
          <a:xfrm>
            <a:off x="2555875" y="129063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A</a:t>
            </a:r>
          </a:p>
        </p:txBody>
      </p:sp>
      <p:sp>
        <p:nvSpPr>
          <p:cNvPr id="7176" name="Line 111"/>
          <p:cNvSpPr>
            <a:spLocks noChangeShapeType="1"/>
          </p:cNvSpPr>
          <p:nvPr/>
        </p:nvSpPr>
        <p:spPr bwMode="auto">
          <a:xfrm flipH="1">
            <a:off x="3657600" y="1563688"/>
            <a:ext cx="2609850" cy="329565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12"/>
          <p:cNvSpPr>
            <a:spLocks noChangeShapeType="1"/>
          </p:cNvSpPr>
          <p:nvPr/>
        </p:nvSpPr>
        <p:spPr bwMode="auto">
          <a:xfrm>
            <a:off x="2819400" y="1563688"/>
            <a:ext cx="2581275" cy="3286125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3279775" y="2462213"/>
            <a:ext cx="2616200" cy="355600"/>
            <a:chOff x="3279775" y="2462213"/>
            <a:chExt cx="2616200" cy="355600"/>
          </a:xfrm>
        </p:grpSpPr>
        <p:sp>
          <p:nvSpPr>
            <p:cNvPr id="10266" name="Line 113"/>
            <p:cNvSpPr>
              <a:spLocks noChangeShapeType="1"/>
            </p:cNvSpPr>
            <p:nvPr/>
          </p:nvSpPr>
          <p:spPr bwMode="auto">
            <a:xfrm>
              <a:off x="3667125" y="2659063"/>
              <a:ext cx="17430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Text Box 115"/>
            <p:cNvSpPr txBox="1">
              <a:spLocks noChangeArrowheads="1"/>
            </p:cNvSpPr>
            <p:nvPr/>
          </p:nvSpPr>
          <p:spPr bwMode="auto">
            <a:xfrm>
              <a:off x="5508625" y="2481263"/>
              <a:ext cx="3873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B’</a:t>
              </a:r>
            </a:p>
          </p:txBody>
        </p:sp>
        <p:sp>
          <p:nvSpPr>
            <p:cNvPr id="10268" name="Text Box 116"/>
            <p:cNvSpPr txBox="1">
              <a:spLocks noChangeArrowheads="1"/>
            </p:cNvSpPr>
            <p:nvPr/>
          </p:nvSpPr>
          <p:spPr bwMode="auto">
            <a:xfrm>
              <a:off x="3279775" y="2462213"/>
              <a:ext cx="3873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A’</a:t>
              </a: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3279775" y="4643438"/>
            <a:ext cx="2628900" cy="365125"/>
            <a:chOff x="3279775" y="4643438"/>
            <a:chExt cx="2628900" cy="365125"/>
          </a:xfrm>
        </p:grpSpPr>
        <p:sp>
          <p:nvSpPr>
            <p:cNvPr id="10263" name="Line 114"/>
            <p:cNvSpPr>
              <a:spLocks noChangeShapeType="1"/>
            </p:cNvSpPr>
            <p:nvPr/>
          </p:nvSpPr>
          <p:spPr bwMode="auto">
            <a:xfrm>
              <a:off x="3657600" y="4849813"/>
              <a:ext cx="17430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Text Box 117"/>
            <p:cNvSpPr txBox="1">
              <a:spLocks noChangeArrowheads="1"/>
            </p:cNvSpPr>
            <p:nvPr/>
          </p:nvSpPr>
          <p:spPr bwMode="auto">
            <a:xfrm>
              <a:off x="5499100" y="4672013"/>
              <a:ext cx="409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A*</a:t>
              </a:r>
            </a:p>
          </p:txBody>
        </p:sp>
        <p:sp>
          <p:nvSpPr>
            <p:cNvPr id="10265" name="Text Box 118"/>
            <p:cNvSpPr txBox="1">
              <a:spLocks noChangeArrowheads="1"/>
            </p:cNvSpPr>
            <p:nvPr/>
          </p:nvSpPr>
          <p:spPr bwMode="auto">
            <a:xfrm>
              <a:off x="3279775" y="4643438"/>
              <a:ext cx="409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B*</a:t>
              </a:r>
            </a:p>
          </p:txBody>
        </p:sp>
      </p:grpSp>
      <p:sp>
        <p:nvSpPr>
          <p:cNvPr id="10252" name="Text Box 119"/>
          <p:cNvSpPr txBox="1">
            <a:spLocks noChangeArrowheads="1"/>
          </p:cNvSpPr>
          <p:nvPr/>
        </p:nvSpPr>
        <p:spPr bwMode="auto">
          <a:xfrm>
            <a:off x="706438" y="5546725"/>
            <a:ext cx="7731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/>
              <a:t>Small dashed lines are the rays along which the dilations occur and the center point is CP .  AB = 16,  A’B’ = 8 so </a:t>
            </a:r>
            <a:r>
              <a:rPr lang="en-US" altLang="en-US" b="1" dirty="0" smtClean="0"/>
              <a:t>k </a:t>
            </a:r>
            <a:r>
              <a:rPr lang="en-US" altLang="en-US" b="1" dirty="0"/>
              <a:t>= ½ (a reduction </a:t>
            </a:r>
            <a:r>
              <a:rPr lang="en-US" altLang="en-US" b="1" dirty="0" smtClean="0"/>
              <a:t>|k|&lt;</a:t>
            </a:r>
            <a:r>
              <a:rPr lang="en-US" altLang="en-US" b="1" dirty="0"/>
              <a:t>1) </a:t>
            </a:r>
            <a:br>
              <a:rPr lang="en-US" altLang="en-US" b="1" dirty="0"/>
            </a:br>
            <a:r>
              <a:rPr lang="en-US" altLang="en-US" b="1" dirty="0"/>
              <a:t>A*B* = 8 but since its on the opposite side of CP, </a:t>
            </a:r>
            <a:r>
              <a:rPr lang="en-US" altLang="en-US" b="1" dirty="0" smtClean="0"/>
              <a:t>k </a:t>
            </a:r>
            <a:r>
              <a:rPr lang="en-US" altLang="en-US" b="1" dirty="0"/>
              <a:t>= - ½   (negative = opposite, but still a reduction)</a:t>
            </a:r>
          </a:p>
        </p:txBody>
      </p:sp>
      <p:sp>
        <p:nvSpPr>
          <p:cNvPr id="10253" name="Text Box 120"/>
          <p:cNvSpPr txBox="1">
            <a:spLocks noChangeArrowheads="1"/>
          </p:cNvSpPr>
          <p:nvPr/>
        </p:nvSpPr>
        <p:spPr bwMode="auto">
          <a:xfrm>
            <a:off x="4060825" y="3567113"/>
            <a:ext cx="465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CP</a:t>
            </a:r>
          </a:p>
        </p:txBody>
      </p: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7291388" y="1593850"/>
            <a:ext cx="1736725" cy="2168525"/>
            <a:chOff x="7291753" y="1594338"/>
            <a:chExt cx="1736180" cy="2168770"/>
          </a:xfrm>
        </p:grpSpPr>
        <p:cxnSp>
          <p:nvCxnSpPr>
            <p:cNvPr id="10261" name="Straight Arrow Connector 66"/>
            <p:cNvCxnSpPr>
              <a:cxnSpLocks noChangeShapeType="1"/>
            </p:cNvCxnSpPr>
            <p:nvPr/>
          </p:nvCxnSpPr>
          <p:spPr bwMode="auto">
            <a:xfrm rot="16200000" flipH="1">
              <a:off x="6213230" y="2672861"/>
              <a:ext cx="2168770" cy="11723"/>
            </a:xfrm>
            <a:prstGeom prst="straightConnector1">
              <a:avLst/>
            </a:prstGeom>
            <a:noFill/>
            <a:ln w="19050" algn="ctr">
              <a:solidFill>
                <a:srgbClr val="FF99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2" name="TextBox 67"/>
            <p:cNvSpPr txBox="1">
              <a:spLocks noChangeArrowheads="1"/>
            </p:cNvSpPr>
            <p:nvPr/>
          </p:nvSpPr>
          <p:spPr bwMode="auto">
            <a:xfrm>
              <a:off x="7362092" y="2414953"/>
              <a:ext cx="166584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Distance = 10</a:t>
              </a:r>
            </a:p>
          </p:txBody>
        </p:sp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122238" y="2671763"/>
            <a:ext cx="2076450" cy="1096962"/>
            <a:chOff x="5602224" y="1617315"/>
            <a:chExt cx="2076209" cy="1097280"/>
          </a:xfrm>
        </p:grpSpPr>
        <p:cxnSp>
          <p:nvCxnSpPr>
            <p:cNvPr id="10259" name="Straight Arrow Connector 72"/>
            <p:cNvCxnSpPr>
              <a:cxnSpLocks noChangeShapeType="1"/>
            </p:cNvCxnSpPr>
            <p:nvPr/>
          </p:nvCxnSpPr>
          <p:spPr bwMode="auto">
            <a:xfrm rot="16200000" flipH="1">
              <a:off x="7121066" y="2165955"/>
              <a:ext cx="1097280" cy="0"/>
            </a:xfrm>
            <a:prstGeom prst="straightConnector1">
              <a:avLst/>
            </a:prstGeom>
            <a:noFill/>
            <a:ln w="19050" algn="ctr">
              <a:solidFill>
                <a:srgbClr val="FF99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0" name="TextBox 73"/>
            <p:cNvSpPr txBox="1">
              <a:spLocks noChangeArrowheads="1"/>
            </p:cNvSpPr>
            <p:nvPr/>
          </p:nvSpPr>
          <p:spPr bwMode="auto">
            <a:xfrm>
              <a:off x="5602224" y="1805353"/>
              <a:ext cx="207620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Distance = ½ (10)</a:t>
              </a:r>
            </a:p>
            <a:p>
              <a:r>
                <a:rPr lang="en-US" altLang="en-US" b="1"/>
                <a:t>                = 5</a:t>
              </a: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238125" y="3775075"/>
            <a:ext cx="2066925" cy="1096963"/>
            <a:chOff x="5602224" y="1617315"/>
            <a:chExt cx="2067482" cy="1097280"/>
          </a:xfrm>
        </p:grpSpPr>
        <p:cxnSp>
          <p:nvCxnSpPr>
            <p:cNvPr id="10257" name="Straight Arrow Connector 75"/>
            <p:cNvCxnSpPr>
              <a:cxnSpLocks noChangeShapeType="1"/>
            </p:cNvCxnSpPr>
            <p:nvPr/>
          </p:nvCxnSpPr>
          <p:spPr bwMode="auto">
            <a:xfrm rot="16200000" flipH="1">
              <a:off x="7121066" y="2165955"/>
              <a:ext cx="1097280" cy="0"/>
            </a:xfrm>
            <a:prstGeom prst="straightConnector1">
              <a:avLst/>
            </a:prstGeom>
            <a:noFill/>
            <a:ln w="19050" algn="ctr">
              <a:solidFill>
                <a:srgbClr val="FF99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8" name="TextBox 76"/>
            <p:cNvSpPr txBox="1">
              <a:spLocks noChangeArrowheads="1"/>
            </p:cNvSpPr>
            <p:nvPr/>
          </p:nvSpPr>
          <p:spPr bwMode="auto">
            <a:xfrm>
              <a:off x="5602224" y="1805353"/>
              <a:ext cx="1537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Distance = 5</a:t>
              </a:r>
            </a:p>
            <a:p>
              <a:r>
                <a:rPr lang="en-US" altLang="en-US" b="1"/>
                <a:t>   opposite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nimBg="1"/>
      <p:bldP spid="71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175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Dilations</a:t>
            </a:r>
          </a:p>
        </p:txBody>
      </p:sp>
      <p:grpSp>
        <p:nvGrpSpPr>
          <p:cNvPr id="11267" name="Group 3"/>
          <p:cNvGrpSpPr>
            <a:grpSpLocks noChangeAspect="1"/>
          </p:cNvGrpSpPr>
          <p:nvPr/>
        </p:nvGrpSpPr>
        <p:grpSpPr bwMode="auto">
          <a:xfrm>
            <a:off x="2232025" y="714375"/>
            <a:ext cx="5614988" cy="5741988"/>
            <a:chOff x="1519" y="940"/>
            <a:chExt cx="2721" cy="2783"/>
          </a:xfrm>
        </p:grpSpPr>
        <p:grpSp>
          <p:nvGrpSpPr>
            <p:cNvPr id="11302" name="Group 4"/>
            <p:cNvGrpSpPr>
              <a:grpSpLocks noChangeAspect="1"/>
            </p:cNvGrpSpPr>
            <p:nvPr/>
          </p:nvGrpSpPr>
          <p:grpSpPr bwMode="auto">
            <a:xfrm>
              <a:off x="1526" y="977"/>
              <a:ext cx="2709" cy="2746"/>
              <a:chOff x="2016" y="1521"/>
              <a:chExt cx="1383" cy="1506"/>
            </a:xfrm>
          </p:grpSpPr>
          <p:sp>
            <p:nvSpPr>
              <p:cNvPr id="11329" name="Line 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0" name="Line 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1" name="Line 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2" name="Line 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3" name="Line 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4" name="Line 1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5" name="Line 1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6" name="Line 1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7" name="Line 1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8" name="Line 1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9" name="Line 1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Line 1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1" name="Line 1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2" name="Line 1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Line 1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4" name="Line 2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5" name="Line 2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6" name="Line 2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7" name="Line 2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8" name="Line 2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9" name="Line 2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3" name="Line 26"/>
            <p:cNvSpPr>
              <a:spLocks noChangeAspect="1" noChangeShapeType="1"/>
            </p:cNvSpPr>
            <p:nvPr/>
          </p:nvSpPr>
          <p:spPr bwMode="auto">
            <a:xfrm flipV="1">
              <a:off x="2883" y="964"/>
              <a:ext cx="2" cy="27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Text Box 27"/>
            <p:cNvSpPr txBox="1">
              <a:spLocks noChangeAspect="1" noChangeArrowheads="1"/>
            </p:cNvSpPr>
            <p:nvPr/>
          </p:nvSpPr>
          <p:spPr bwMode="auto">
            <a:xfrm>
              <a:off x="2880" y="940"/>
              <a:ext cx="1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1305" name="Text Box 28"/>
            <p:cNvSpPr txBox="1">
              <a:spLocks noChangeAspect="1" noChangeArrowheads="1"/>
            </p:cNvSpPr>
            <p:nvPr/>
          </p:nvSpPr>
          <p:spPr bwMode="auto">
            <a:xfrm>
              <a:off x="4076" y="2139"/>
              <a:ext cx="13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306" name="Line 29"/>
            <p:cNvSpPr>
              <a:spLocks noChangeAspect="1" noChangeShapeType="1"/>
            </p:cNvSpPr>
            <p:nvPr/>
          </p:nvSpPr>
          <p:spPr bwMode="auto">
            <a:xfrm>
              <a:off x="1519" y="2343"/>
              <a:ext cx="27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07" name="Group 30"/>
            <p:cNvGrpSpPr>
              <a:grpSpLocks noChangeAspect="1"/>
            </p:cNvGrpSpPr>
            <p:nvPr/>
          </p:nvGrpSpPr>
          <p:grpSpPr bwMode="auto">
            <a:xfrm>
              <a:off x="1526" y="971"/>
              <a:ext cx="2714" cy="2750"/>
              <a:chOff x="96" y="288"/>
              <a:chExt cx="1488" cy="1409"/>
            </a:xfrm>
          </p:grpSpPr>
          <p:sp>
            <p:nvSpPr>
              <p:cNvPr id="11308" name="Line 31"/>
              <p:cNvSpPr>
                <a:spLocks noChangeAspect="1"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32"/>
              <p:cNvSpPr>
                <a:spLocks noChangeAspect="1"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Line 33"/>
              <p:cNvSpPr>
                <a:spLocks noChangeAspect="1"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1" name="Line 34"/>
              <p:cNvSpPr>
                <a:spLocks noChangeAspect="1"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2" name="Line 35"/>
              <p:cNvSpPr>
                <a:spLocks noChangeAspect="1"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3" name="Line 36"/>
              <p:cNvSpPr>
                <a:spLocks noChangeAspect="1"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4" name="Line 37"/>
              <p:cNvSpPr>
                <a:spLocks noChangeAspect="1"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Line 38"/>
              <p:cNvSpPr>
                <a:spLocks noChangeAspect="1"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6" name="Line 39"/>
              <p:cNvSpPr>
                <a:spLocks noChangeAspect="1"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Line 40"/>
              <p:cNvSpPr>
                <a:spLocks noChangeAspect="1"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Line 41"/>
              <p:cNvSpPr>
                <a:spLocks noChangeAspect="1"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9" name="Line 42"/>
              <p:cNvSpPr>
                <a:spLocks noChangeAspect="1"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0" name="Line 43"/>
              <p:cNvSpPr>
                <a:spLocks noChangeAspect="1"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Line 44"/>
              <p:cNvSpPr>
                <a:spLocks noChangeAspect="1"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2" name="Line 45"/>
              <p:cNvSpPr>
                <a:spLocks noChangeAspect="1"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3" name="Line 46"/>
              <p:cNvSpPr>
                <a:spLocks noChangeAspect="1"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Line 47"/>
              <p:cNvSpPr>
                <a:spLocks noChangeAspect="1"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5" name="Line 48"/>
              <p:cNvSpPr>
                <a:spLocks noChangeAspect="1"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6" name="Line 49"/>
              <p:cNvSpPr>
                <a:spLocks noChangeAspect="1"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7" name="Line 50"/>
              <p:cNvSpPr>
                <a:spLocks noChangeAspect="1"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8" name="Line 51"/>
              <p:cNvSpPr>
                <a:spLocks noChangeAspect="1"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268" name="Oval 52"/>
          <p:cNvSpPr>
            <a:spLocks noChangeArrowheads="1"/>
          </p:cNvSpPr>
          <p:nvPr/>
        </p:nvSpPr>
        <p:spPr bwMode="auto">
          <a:xfrm>
            <a:off x="5278438" y="3849688"/>
            <a:ext cx="88900" cy="107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Oval 53"/>
          <p:cNvSpPr>
            <a:spLocks noChangeArrowheads="1"/>
          </p:cNvSpPr>
          <p:nvPr/>
        </p:nvSpPr>
        <p:spPr bwMode="auto">
          <a:xfrm>
            <a:off x="5557838" y="2433638"/>
            <a:ext cx="889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Oval 54"/>
          <p:cNvSpPr>
            <a:spLocks noChangeArrowheads="1"/>
          </p:cNvSpPr>
          <p:nvPr/>
        </p:nvSpPr>
        <p:spPr bwMode="auto">
          <a:xfrm>
            <a:off x="6119813" y="2154238"/>
            <a:ext cx="889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71" name="Oval 55"/>
          <p:cNvSpPr>
            <a:spLocks noChangeArrowheads="1"/>
          </p:cNvSpPr>
          <p:nvPr/>
        </p:nvSpPr>
        <p:spPr bwMode="auto">
          <a:xfrm>
            <a:off x="6678613" y="3001963"/>
            <a:ext cx="889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Line 56"/>
          <p:cNvSpPr>
            <a:spLocks noChangeShapeType="1"/>
          </p:cNvSpPr>
          <p:nvPr/>
        </p:nvSpPr>
        <p:spPr bwMode="auto">
          <a:xfrm flipV="1">
            <a:off x="4838700" y="790575"/>
            <a:ext cx="1104900" cy="56673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57"/>
          <p:cNvSpPr>
            <a:spLocks noChangeShapeType="1"/>
          </p:cNvSpPr>
          <p:nvPr/>
        </p:nvSpPr>
        <p:spPr bwMode="auto">
          <a:xfrm flipV="1">
            <a:off x="2486025" y="2343150"/>
            <a:ext cx="5353050" cy="3305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58"/>
          <p:cNvSpPr>
            <a:spLocks noChangeShapeType="1"/>
          </p:cNvSpPr>
          <p:nvPr/>
        </p:nvSpPr>
        <p:spPr bwMode="auto">
          <a:xfrm flipV="1">
            <a:off x="4105275" y="800100"/>
            <a:ext cx="2714625" cy="5600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59"/>
          <p:cNvSpPr txBox="1">
            <a:spLocks noChangeArrowheads="1"/>
          </p:cNvSpPr>
          <p:nvPr/>
        </p:nvSpPr>
        <p:spPr bwMode="auto">
          <a:xfrm>
            <a:off x="219075" y="4365625"/>
            <a:ext cx="1689100" cy="15684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These are the lines that the figure’s vertices “travel” on as</a:t>
            </a:r>
            <a:br>
              <a:rPr lang="en-US" altLang="en-US" sz="1600" b="1"/>
            </a:br>
            <a:r>
              <a:rPr lang="en-US" altLang="en-US" sz="1600" b="1"/>
              <a:t>the figure is</a:t>
            </a:r>
          </a:p>
          <a:p>
            <a:pPr eaLnBrk="1" hangingPunct="1"/>
            <a:r>
              <a:rPr lang="en-US" altLang="en-US" sz="1600" b="1"/>
              <a:t>dilated</a:t>
            </a:r>
          </a:p>
        </p:txBody>
      </p:sp>
      <p:sp>
        <p:nvSpPr>
          <p:cNvPr id="11276" name="Line 60"/>
          <p:cNvSpPr>
            <a:spLocks noChangeShapeType="1"/>
          </p:cNvSpPr>
          <p:nvPr/>
        </p:nvSpPr>
        <p:spPr bwMode="auto">
          <a:xfrm flipV="1">
            <a:off x="5600700" y="2200275"/>
            <a:ext cx="561975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61"/>
          <p:cNvSpPr>
            <a:spLocks noChangeShapeType="1"/>
          </p:cNvSpPr>
          <p:nvPr/>
        </p:nvSpPr>
        <p:spPr bwMode="auto">
          <a:xfrm>
            <a:off x="5600700" y="2486025"/>
            <a:ext cx="1133475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62"/>
          <p:cNvSpPr>
            <a:spLocks noChangeShapeType="1"/>
          </p:cNvSpPr>
          <p:nvPr/>
        </p:nvSpPr>
        <p:spPr bwMode="auto">
          <a:xfrm flipH="1" flipV="1">
            <a:off x="6162675" y="2200275"/>
            <a:ext cx="581025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63"/>
          <p:cNvSpPr txBox="1">
            <a:spLocks noChangeArrowheads="1"/>
          </p:cNvSpPr>
          <p:nvPr/>
        </p:nvSpPr>
        <p:spPr bwMode="auto">
          <a:xfrm>
            <a:off x="6175375" y="18938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11280" name="Text Box 64"/>
          <p:cNvSpPr txBox="1">
            <a:spLocks noChangeArrowheads="1"/>
          </p:cNvSpPr>
          <p:nvPr/>
        </p:nvSpPr>
        <p:spPr bwMode="auto">
          <a:xfrm>
            <a:off x="5280025" y="21701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sp>
        <p:nvSpPr>
          <p:cNvPr id="11281" name="Text Box 65"/>
          <p:cNvSpPr txBox="1">
            <a:spLocks noChangeArrowheads="1"/>
          </p:cNvSpPr>
          <p:nvPr/>
        </p:nvSpPr>
        <p:spPr bwMode="auto">
          <a:xfrm>
            <a:off x="6699250" y="30337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C</a:t>
            </a:r>
          </a:p>
        </p:txBody>
      </p:sp>
      <p:sp>
        <p:nvSpPr>
          <p:cNvPr id="11282" name="Line 66"/>
          <p:cNvSpPr>
            <a:spLocks noChangeShapeType="1"/>
          </p:cNvSpPr>
          <p:nvPr/>
        </p:nvSpPr>
        <p:spPr bwMode="auto">
          <a:xfrm>
            <a:off x="3914775" y="4752975"/>
            <a:ext cx="581025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67"/>
          <p:cNvSpPr>
            <a:spLocks noChangeShapeType="1"/>
          </p:cNvSpPr>
          <p:nvPr/>
        </p:nvSpPr>
        <p:spPr bwMode="auto">
          <a:xfrm>
            <a:off x="3914775" y="4752975"/>
            <a:ext cx="1133475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68"/>
          <p:cNvSpPr>
            <a:spLocks noChangeShapeType="1"/>
          </p:cNvSpPr>
          <p:nvPr/>
        </p:nvSpPr>
        <p:spPr bwMode="auto">
          <a:xfrm flipV="1">
            <a:off x="4495800" y="5314950"/>
            <a:ext cx="5524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Oval 69"/>
          <p:cNvSpPr>
            <a:spLocks noChangeArrowheads="1"/>
          </p:cNvSpPr>
          <p:nvPr/>
        </p:nvSpPr>
        <p:spPr bwMode="auto">
          <a:xfrm>
            <a:off x="3876675" y="4695825"/>
            <a:ext cx="95250" cy="114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86" name="Oval 70"/>
          <p:cNvSpPr>
            <a:spLocks noChangeArrowheads="1"/>
          </p:cNvSpPr>
          <p:nvPr/>
        </p:nvSpPr>
        <p:spPr bwMode="auto">
          <a:xfrm>
            <a:off x="4448175" y="5534025"/>
            <a:ext cx="95250" cy="114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87" name="Oval 71"/>
          <p:cNvSpPr>
            <a:spLocks noChangeArrowheads="1"/>
          </p:cNvSpPr>
          <p:nvPr/>
        </p:nvSpPr>
        <p:spPr bwMode="auto">
          <a:xfrm>
            <a:off x="5000625" y="5257800"/>
            <a:ext cx="95250" cy="114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88" name="Text Box 72"/>
          <p:cNvSpPr txBox="1">
            <a:spLocks noChangeArrowheads="1"/>
          </p:cNvSpPr>
          <p:nvPr/>
        </p:nvSpPr>
        <p:spPr bwMode="auto">
          <a:xfrm>
            <a:off x="4051300" y="553243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A’</a:t>
            </a:r>
          </a:p>
        </p:txBody>
      </p:sp>
      <p:sp>
        <p:nvSpPr>
          <p:cNvPr id="11289" name="Text Box 73"/>
          <p:cNvSpPr txBox="1">
            <a:spLocks noChangeArrowheads="1"/>
          </p:cNvSpPr>
          <p:nvPr/>
        </p:nvSpPr>
        <p:spPr bwMode="auto">
          <a:xfrm>
            <a:off x="5067300" y="52562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B’</a:t>
            </a:r>
          </a:p>
        </p:txBody>
      </p:sp>
      <p:sp>
        <p:nvSpPr>
          <p:cNvPr id="11290" name="Text Box 74"/>
          <p:cNvSpPr txBox="1">
            <a:spLocks noChangeArrowheads="1"/>
          </p:cNvSpPr>
          <p:nvPr/>
        </p:nvSpPr>
        <p:spPr bwMode="auto">
          <a:xfrm>
            <a:off x="3584575" y="44434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C’</a:t>
            </a:r>
          </a:p>
        </p:txBody>
      </p:sp>
      <p:sp>
        <p:nvSpPr>
          <p:cNvPr id="11291" name="Text Box 75"/>
          <p:cNvSpPr txBox="1">
            <a:spLocks noChangeArrowheads="1"/>
          </p:cNvSpPr>
          <p:nvPr/>
        </p:nvSpPr>
        <p:spPr bwMode="auto">
          <a:xfrm>
            <a:off x="8013700" y="4800600"/>
            <a:ext cx="9334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A’B’C’ </a:t>
            </a:r>
            <a:br>
              <a:rPr lang="en-US" altLang="en-US" b="1"/>
            </a:br>
            <a:r>
              <a:rPr lang="en-US" altLang="en-US" b="1"/>
              <a:t>is with</a:t>
            </a:r>
            <a:br>
              <a:rPr lang="en-US" altLang="en-US" b="1"/>
            </a:br>
            <a:r>
              <a:rPr lang="en-US" altLang="en-US" b="1"/>
              <a:t>r = -1.</a:t>
            </a:r>
          </a:p>
        </p:txBody>
      </p:sp>
      <p:sp>
        <p:nvSpPr>
          <p:cNvPr id="11292" name="Text Box 76"/>
          <p:cNvSpPr txBox="1">
            <a:spLocks noChangeArrowheads="1"/>
          </p:cNvSpPr>
          <p:nvPr/>
        </p:nvSpPr>
        <p:spPr bwMode="auto">
          <a:xfrm>
            <a:off x="5251450" y="3870325"/>
            <a:ext cx="465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00"/>
                </a:solidFill>
              </a:rPr>
              <a:t>CP</a:t>
            </a:r>
          </a:p>
        </p:txBody>
      </p:sp>
      <p:sp>
        <p:nvSpPr>
          <p:cNvPr id="11293" name="Text Box 77"/>
          <p:cNvSpPr txBox="1">
            <a:spLocks noChangeArrowheads="1"/>
          </p:cNvSpPr>
          <p:nvPr/>
        </p:nvSpPr>
        <p:spPr bwMode="auto">
          <a:xfrm>
            <a:off x="8026400" y="3429000"/>
            <a:ext cx="971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CP – </a:t>
            </a:r>
            <a:br>
              <a:rPr lang="en-US" altLang="en-US" b="1">
                <a:solidFill>
                  <a:srgbClr val="FFFF00"/>
                </a:solidFill>
              </a:rPr>
            </a:br>
            <a:r>
              <a:rPr lang="en-US" altLang="en-US" b="1">
                <a:solidFill>
                  <a:srgbClr val="FFFF00"/>
                </a:solidFill>
              </a:rPr>
              <a:t>Center </a:t>
            </a:r>
            <a:br>
              <a:rPr lang="en-US" altLang="en-US" b="1">
                <a:solidFill>
                  <a:srgbClr val="FFFF00"/>
                </a:solidFill>
              </a:rPr>
            </a:br>
            <a:r>
              <a:rPr lang="en-US" altLang="en-US" b="1">
                <a:solidFill>
                  <a:srgbClr val="FFFF00"/>
                </a:solidFill>
              </a:rPr>
              <a:t>Point</a:t>
            </a:r>
          </a:p>
        </p:txBody>
      </p:sp>
      <p:sp>
        <p:nvSpPr>
          <p:cNvPr id="11294" name="Text Box 78"/>
          <p:cNvSpPr txBox="1">
            <a:spLocks noChangeArrowheads="1"/>
          </p:cNvSpPr>
          <p:nvPr/>
        </p:nvSpPr>
        <p:spPr bwMode="auto">
          <a:xfrm>
            <a:off x="4337050" y="2817813"/>
            <a:ext cx="10350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0 &lt; r &lt; 1</a:t>
            </a:r>
          </a:p>
        </p:txBody>
      </p:sp>
      <p:sp>
        <p:nvSpPr>
          <p:cNvPr id="11295" name="Text Box 79"/>
          <p:cNvSpPr txBox="1">
            <a:spLocks noChangeArrowheads="1"/>
          </p:cNvSpPr>
          <p:nvPr/>
        </p:nvSpPr>
        <p:spPr bwMode="auto">
          <a:xfrm>
            <a:off x="5403850" y="4560888"/>
            <a:ext cx="11112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-1 &lt; r &lt; 0</a:t>
            </a:r>
          </a:p>
        </p:txBody>
      </p:sp>
      <p:sp>
        <p:nvSpPr>
          <p:cNvPr id="11296" name="Text Box 80"/>
          <p:cNvSpPr txBox="1">
            <a:spLocks noChangeArrowheads="1"/>
          </p:cNvSpPr>
          <p:nvPr/>
        </p:nvSpPr>
        <p:spPr bwMode="auto">
          <a:xfrm>
            <a:off x="4889500" y="1341438"/>
            <a:ext cx="6477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 &lt; r</a:t>
            </a:r>
          </a:p>
        </p:txBody>
      </p:sp>
      <p:sp>
        <p:nvSpPr>
          <p:cNvPr id="11297" name="Text Box 81"/>
          <p:cNvSpPr txBox="1">
            <a:spLocks noChangeArrowheads="1"/>
          </p:cNvSpPr>
          <p:nvPr/>
        </p:nvSpPr>
        <p:spPr bwMode="auto">
          <a:xfrm>
            <a:off x="5241925" y="5865813"/>
            <a:ext cx="7239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-1 &gt; r</a:t>
            </a:r>
          </a:p>
        </p:txBody>
      </p:sp>
      <p:sp>
        <p:nvSpPr>
          <p:cNvPr id="11298" name="Text Box 82"/>
          <p:cNvSpPr txBox="1">
            <a:spLocks noChangeArrowheads="1"/>
          </p:cNvSpPr>
          <p:nvPr/>
        </p:nvSpPr>
        <p:spPr bwMode="auto">
          <a:xfrm>
            <a:off x="114300" y="1150938"/>
            <a:ext cx="205105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7C80"/>
                </a:solidFill>
              </a:rPr>
              <a:t>|k| </a:t>
            </a:r>
            <a:r>
              <a:rPr lang="en-US" altLang="en-US" b="1" dirty="0">
                <a:solidFill>
                  <a:srgbClr val="FF7C80"/>
                </a:solidFill>
              </a:rPr>
              <a:t>&gt; 1</a:t>
            </a:r>
            <a:br>
              <a:rPr lang="en-US" altLang="en-US" b="1" dirty="0">
                <a:solidFill>
                  <a:srgbClr val="FF7C80"/>
                </a:solidFill>
              </a:rPr>
            </a:br>
            <a:r>
              <a:rPr lang="en-US" altLang="en-US" b="1" dirty="0">
                <a:solidFill>
                  <a:srgbClr val="FF7C80"/>
                </a:solidFill>
              </a:rPr>
              <a:t>  Enlargement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altLang="en-US" b="1" dirty="0"/>
          </a:p>
          <a:p>
            <a:pPr eaLnBrk="1" hangingPunct="1"/>
            <a:r>
              <a:rPr lang="en-US" altLang="en-US" b="1" dirty="0" smtClean="0"/>
              <a:t>|k| </a:t>
            </a:r>
            <a:r>
              <a:rPr lang="en-US" altLang="en-US" b="1" dirty="0"/>
              <a:t>&lt; 1</a:t>
            </a:r>
            <a:br>
              <a:rPr lang="en-US" altLang="en-US" b="1" dirty="0"/>
            </a:br>
            <a:r>
              <a:rPr lang="en-US" altLang="en-US" b="1" dirty="0"/>
              <a:t>  Reduction</a:t>
            </a:r>
            <a:br>
              <a:rPr lang="en-US" altLang="en-US" b="1" dirty="0"/>
            </a:br>
            <a:endParaRPr lang="en-US" altLang="en-US" b="1" dirty="0"/>
          </a:p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 </a:t>
            </a:r>
            <a:r>
              <a:rPr lang="en-US" altLang="en-US" b="1" dirty="0" smtClean="0">
                <a:solidFill>
                  <a:srgbClr val="FFCC00"/>
                </a:solidFill>
              </a:rPr>
              <a:t>|k| </a:t>
            </a:r>
            <a:r>
              <a:rPr lang="en-US" altLang="en-US" b="1" dirty="0">
                <a:solidFill>
                  <a:srgbClr val="FFCC00"/>
                </a:solidFill>
              </a:rPr>
              <a:t>= 1</a:t>
            </a:r>
          </a:p>
          <a:p>
            <a:pPr eaLnBrk="1" hangingPunct="1"/>
            <a:r>
              <a:rPr lang="en-US" altLang="en-US" b="1" dirty="0">
                <a:solidFill>
                  <a:srgbClr val="FFCC00"/>
                </a:solidFill>
              </a:rPr>
              <a:t>  Congruence</a:t>
            </a:r>
            <a:br>
              <a:rPr lang="en-US" altLang="en-US" b="1" dirty="0">
                <a:solidFill>
                  <a:srgbClr val="FFCC00"/>
                </a:solidFill>
              </a:rPr>
            </a:br>
            <a:r>
              <a:rPr lang="en-US" altLang="en-US" b="1" dirty="0">
                <a:solidFill>
                  <a:srgbClr val="FFCC00"/>
                </a:solidFill>
              </a:rPr>
              <a:t>   Transformation</a:t>
            </a:r>
          </a:p>
        </p:txBody>
      </p:sp>
      <p:cxnSp>
        <p:nvCxnSpPr>
          <p:cNvPr id="11299" name="AutoShape 83"/>
          <p:cNvCxnSpPr>
            <a:cxnSpLocks noChangeShapeType="1"/>
            <a:stCxn id="11275" idx="2"/>
            <a:endCxn id="11273" idx="0"/>
          </p:cNvCxnSpPr>
          <p:nvPr/>
        </p:nvCxnSpPr>
        <p:spPr bwMode="auto">
          <a:xfrm rot="5400000" flipH="1" flipV="1">
            <a:off x="1631950" y="5080000"/>
            <a:ext cx="285750" cy="1422400"/>
          </a:xfrm>
          <a:prstGeom prst="curvedConnector3">
            <a:avLst>
              <a:gd name="adj1" fmla="val -8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AutoShape 84"/>
          <p:cNvCxnSpPr>
            <a:cxnSpLocks noChangeShapeType="1"/>
            <a:stCxn id="11275" idx="2"/>
            <a:endCxn id="11274" idx="0"/>
          </p:cNvCxnSpPr>
          <p:nvPr/>
        </p:nvCxnSpPr>
        <p:spPr bwMode="auto">
          <a:xfrm rot="16200000" flipH="1">
            <a:off x="2351087" y="4646613"/>
            <a:ext cx="466725" cy="3041650"/>
          </a:xfrm>
          <a:prstGeom prst="curvedConnector3">
            <a:avLst>
              <a:gd name="adj1" fmla="val 148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1" name="AutoShape 85"/>
          <p:cNvCxnSpPr>
            <a:cxnSpLocks noChangeShapeType="1"/>
            <a:stCxn id="11275" idx="2"/>
            <a:endCxn id="11272" idx="0"/>
          </p:cNvCxnSpPr>
          <p:nvPr/>
        </p:nvCxnSpPr>
        <p:spPr bwMode="auto">
          <a:xfrm rot="16200000" flipH="1">
            <a:off x="2684463" y="4313237"/>
            <a:ext cx="533400" cy="3775075"/>
          </a:xfrm>
          <a:prstGeom prst="curvedConnector3">
            <a:avLst>
              <a:gd name="adj1" fmla="val 141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  <a:endParaRPr lang="en-US" altLang="en-US" sz="120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537288" y="1172486"/>
            <a:ext cx="80694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scale factor of the dilation.  Then tell whether the dilation is a </a:t>
            </a:r>
            <a:r>
              <a:rPr lang="en-US" sz="2400" b="1" i="1" dirty="0"/>
              <a:t>reduction</a:t>
            </a:r>
            <a:r>
              <a:rPr lang="en-US" sz="2400" b="1" dirty="0"/>
              <a:t> or an </a:t>
            </a:r>
            <a:r>
              <a:rPr lang="en-US" sz="2400" b="1" i="1" dirty="0"/>
              <a:t>enlargement</a:t>
            </a:r>
            <a:r>
              <a:rPr lang="en-US" sz="2400" b="1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7" name="Rectangle 13"/>
              <p:cNvSpPr>
                <a:spLocks noChangeArrowheads="1"/>
              </p:cNvSpPr>
              <p:nvPr/>
            </p:nvSpPr>
            <p:spPr bwMode="auto">
              <a:xfrm>
                <a:off x="310937" y="4385205"/>
                <a:ext cx="8539552" cy="12258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87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87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/>
                  <a:t>a.  Reduction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</a:rPr>
                      <m:t>𝒌</m:t>
                    </m:r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400" b="1" dirty="0" smtClean="0"/>
                  <a:t>             b.  Enlargement </a:t>
                </a:r>
                <a14:m>
                  <m:oMath xmlns:m="http://schemas.openxmlformats.org/officeDocument/2006/math">
                    <m:r>
                      <a:rPr lang="en-US" altLang="en-US" sz="2400" b="1" i="1">
                        <a:latin typeface="Cambria Math"/>
                      </a:rPr>
                      <m:t>𝒌</m:t>
                    </m:r>
                    <m:r>
                      <a:rPr lang="en-US" altLang="en-US" sz="24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altLang="en-US" sz="2400" b="1" i="1">
                            <a:latin typeface="Cambria Math"/>
                          </a:rPr>
                          <m:t>𝟏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𝟎</m:t>
                        </m:r>
                      </m:den>
                    </m:f>
                    <m:r>
                      <a:rPr lang="en-US" altLang="en-US" sz="24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/>
                  <a:t> </a:t>
                </a:r>
                <a:endParaRPr lang="en-US" altLang="en-US" sz="2400" b="1" dirty="0"/>
              </a:p>
            </p:txBody>
          </p:sp>
        </mc:Choice>
        <mc:Fallback xmlns="">
          <p:sp>
            <p:nvSpPr>
              <p:cNvPr id="118797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937" y="4385205"/>
                <a:ext cx="8539552" cy="1225848"/>
              </a:xfrm>
              <a:prstGeom prst="rect">
                <a:avLst/>
              </a:prstGeom>
              <a:blipFill rotWithShape="1">
                <a:blip r:embed="rId2"/>
                <a:stretch>
                  <a:fillRect l="-1071" t="-7463" b="-54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455" y="2378071"/>
            <a:ext cx="2587943" cy="17602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77" y="2378054"/>
            <a:ext cx="2566988" cy="171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792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  <a:endParaRPr lang="en-US" altLang="en-US" sz="12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5" name="Rectangle 11"/>
              <p:cNvSpPr>
                <a:spLocks noChangeArrowheads="1"/>
              </p:cNvSpPr>
              <p:nvPr/>
            </p:nvSpPr>
            <p:spPr bwMode="auto">
              <a:xfrm>
                <a:off x="537288" y="1172486"/>
                <a:ext cx="8069423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𝑷𝑸𝑹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𝑸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𝑹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a dilation with scale factor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18795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288" y="1172486"/>
                <a:ext cx="8069423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133" t="-5109" b="-16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310937" y="2353260"/>
            <a:ext cx="5119019" cy="993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</a:p>
          <a:p>
            <a:pPr eaLnBrk="1" hangingPunct="1">
              <a:lnSpc>
                <a:spcPct val="87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Enlargement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021" y="2185262"/>
            <a:ext cx="2614613" cy="2986088"/>
          </a:xfrm>
          <a:prstGeom prst="rect">
            <a:avLst/>
          </a:prstGeom>
        </p:spPr>
      </p:pic>
      <p:grpSp>
        <p:nvGrpSpPr>
          <p:cNvPr id="7173" name="Group 7172"/>
          <p:cNvGrpSpPr/>
          <p:nvPr/>
        </p:nvGrpSpPr>
        <p:grpSpPr>
          <a:xfrm>
            <a:off x="6123433" y="3753892"/>
            <a:ext cx="1023516" cy="1278397"/>
            <a:chOff x="6123433" y="3753892"/>
            <a:chExt cx="1023516" cy="1278397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 bwMode="auto">
            <a:xfrm>
              <a:off x="6123433" y="3985171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31530" y="375389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P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 bwMode="auto">
            <a:xfrm>
              <a:off x="6490173" y="4719096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99411" y="4755290"/>
              <a:ext cx="3048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Q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6823570" y="3987831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51675" y="3802759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R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cxnSp>
          <p:nvCxnSpPr>
            <p:cNvPr id="4" name="Straight Connector 3"/>
            <p:cNvCxnSpPr>
              <a:stCxn id="7" idx="6"/>
              <a:endCxn id="12" idx="2"/>
            </p:cNvCxnSpPr>
            <p:nvPr/>
          </p:nvCxnSpPr>
          <p:spPr bwMode="auto">
            <a:xfrm>
              <a:off x="6214873" y="4030891"/>
              <a:ext cx="608697" cy="26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7" idx="4"/>
              <a:endCxn id="9" idx="1"/>
            </p:cNvCxnSpPr>
            <p:nvPr/>
          </p:nvCxnSpPr>
          <p:spPr bwMode="auto">
            <a:xfrm>
              <a:off x="6169153" y="4076611"/>
              <a:ext cx="334411" cy="655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12" idx="4"/>
              <a:endCxn id="9" idx="7"/>
            </p:cNvCxnSpPr>
            <p:nvPr/>
          </p:nvCxnSpPr>
          <p:spPr bwMode="auto">
            <a:xfrm flipH="1">
              <a:off x="6568222" y="4079271"/>
              <a:ext cx="301068" cy="6532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174" name="Group 7173"/>
          <p:cNvGrpSpPr/>
          <p:nvPr/>
        </p:nvGrpSpPr>
        <p:grpSpPr>
          <a:xfrm>
            <a:off x="5828026" y="2277047"/>
            <a:ext cx="2514359" cy="2810488"/>
            <a:chOff x="5828026" y="2277047"/>
            <a:chExt cx="2514359" cy="2810488"/>
          </a:xfrm>
        </p:grpSpPr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8250945" y="2554046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962105" y="232520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R’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6121933" y="2557046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28026" y="2277047"/>
              <a:ext cx="330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P’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7195728" y="4719095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46949" y="4810536"/>
              <a:ext cx="348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Q’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9" name="Straight Connector 28"/>
            <p:cNvCxnSpPr>
              <a:stCxn id="18" idx="5"/>
              <a:endCxn id="20" idx="1"/>
            </p:cNvCxnSpPr>
            <p:nvPr/>
          </p:nvCxnSpPr>
          <p:spPr bwMode="auto">
            <a:xfrm>
              <a:off x="6199982" y="2635095"/>
              <a:ext cx="1009137" cy="209739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0" idx="7"/>
              <a:endCxn id="16" idx="3"/>
            </p:cNvCxnSpPr>
            <p:nvPr/>
          </p:nvCxnSpPr>
          <p:spPr bwMode="auto">
            <a:xfrm flipV="1">
              <a:off x="7273777" y="2632095"/>
              <a:ext cx="990559" cy="210039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69" name="Straight Connector 7168"/>
            <p:cNvCxnSpPr>
              <a:stCxn id="18" idx="6"/>
              <a:endCxn id="16" idx="2"/>
            </p:cNvCxnSpPr>
            <p:nvPr/>
          </p:nvCxnSpPr>
          <p:spPr bwMode="auto">
            <a:xfrm flipV="1">
              <a:off x="6213373" y="2599766"/>
              <a:ext cx="2037572" cy="3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310320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  <a:endParaRPr lang="en-US" altLang="en-US" sz="12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5" name="Rectangle 11"/>
              <p:cNvSpPr>
                <a:spLocks noChangeArrowheads="1"/>
              </p:cNvSpPr>
              <p:nvPr/>
            </p:nvSpPr>
            <p:spPr bwMode="auto">
              <a:xfrm>
                <a:off x="417689" y="1172486"/>
                <a:ext cx="8308621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𝑷𝑸𝑹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𝑸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𝑹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a dilation with scale factor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18795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689" y="1172486"/>
                <a:ext cx="8308621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175" t="-5109" r="-147" b="-16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310937" y="3315483"/>
            <a:ext cx="2770930" cy="993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</a:p>
          <a:p>
            <a:pPr eaLnBrk="1" hangingPunct="1">
              <a:lnSpc>
                <a:spcPct val="87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Reduction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2064066"/>
            <a:ext cx="3826193" cy="4457700"/>
          </a:xfrm>
          <a:prstGeom prst="rect">
            <a:avLst/>
          </a:prstGeom>
        </p:spPr>
      </p:pic>
      <p:sp>
        <p:nvSpPr>
          <p:cNvPr id="9" name="Oval 8"/>
          <p:cNvSpPr>
            <a:spLocks noChangeAspect="1"/>
          </p:cNvSpPr>
          <p:nvPr/>
        </p:nvSpPr>
        <p:spPr bwMode="auto">
          <a:xfrm>
            <a:off x="7670011" y="2393438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15731" y="219685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P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5203240" y="3673860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397" y="367386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Q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7053403" y="6064474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51177" y="590797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R</a:t>
            </a:r>
            <a:endParaRPr lang="en-US" sz="1200" b="1" dirty="0">
              <a:solidFill>
                <a:schemeClr val="bg2"/>
              </a:solidFill>
            </a:endParaRPr>
          </a:p>
        </p:txBody>
      </p:sp>
      <p:cxnSp>
        <p:nvCxnSpPr>
          <p:cNvPr id="15" name="Straight Connector 14"/>
          <p:cNvCxnSpPr>
            <a:endCxn id="13" idx="7"/>
          </p:cNvCxnSpPr>
          <p:nvPr/>
        </p:nvCxnSpPr>
        <p:spPr bwMode="auto">
          <a:xfrm flipH="1">
            <a:off x="7131452" y="2484878"/>
            <a:ext cx="584279" cy="35929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9" idx="3"/>
            <a:endCxn id="11" idx="7"/>
          </p:cNvCxnSpPr>
          <p:nvPr/>
        </p:nvCxnSpPr>
        <p:spPr bwMode="auto">
          <a:xfrm flipH="1">
            <a:off x="5281289" y="2471487"/>
            <a:ext cx="2402113" cy="12157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3" idx="1"/>
            <a:endCxn id="11" idx="5"/>
          </p:cNvCxnSpPr>
          <p:nvPr/>
        </p:nvCxnSpPr>
        <p:spPr bwMode="auto">
          <a:xfrm flipH="1" flipV="1">
            <a:off x="5281289" y="3751909"/>
            <a:ext cx="1785505" cy="23259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747178" y="520548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R’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91151" y="3738346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Q’</a:t>
            </a:r>
            <a:endParaRPr lang="en-US" sz="1200" b="1" dirty="0">
              <a:solidFill>
                <a:srgbClr val="C00000"/>
              </a:solidFill>
            </a:endParaRPr>
          </a:p>
        </p:txBody>
      </p:sp>
      <p:grpSp>
        <p:nvGrpSpPr>
          <p:cNvPr id="7174" name="Group 7173"/>
          <p:cNvGrpSpPr/>
          <p:nvPr/>
        </p:nvGrpSpPr>
        <p:grpSpPr>
          <a:xfrm>
            <a:off x="5847883" y="3125016"/>
            <a:ext cx="1593069" cy="2126192"/>
            <a:chOff x="5847883" y="3125016"/>
            <a:chExt cx="1593069" cy="2126192"/>
          </a:xfrm>
        </p:grpSpPr>
        <p:sp>
          <p:nvSpPr>
            <p:cNvPr id="32" name="Oval 31"/>
            <p:cNvSpPr>
              <a:spLocks noChangeAspect="1"/>
            </p:cNvSpPr>
            <p:nvPr/>
          </p:nvSpPr>
          <p:spPr bwMode="auto">
            <a:xfrm>
              <a:off x="7064692" y="3321601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110412" y="3125016"/>
              <a:ext cx="330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P’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 bwMode="auto">
            <a:xfrm>
              <a:off x="6747178" y="5159768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 bwMode="auto">
            <a:xfrm>
              <a:off x="5847883" y="3936455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9" name="Straight Connector 28"/>
            <p:cNvCxnSpPr>
              <a:stCxn id="32" idx="4"/>
              <a:endCxn id="34" idx="0"/>
            </p:cNvCxnSpPr>
            <p:nvPr/>
          </p:nvCxnSpPr>
          <p:spPr bwMode="auto">
            <a:xfrm flipH="1">
              <a:off x="6792898" y="3413041"/>
              <a:ext cx="317514" cy="17467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32" idx="3"/>
              <a:endCxn id="36" idx="7"/>
            </p:cNvCxnSpPr>
            <p:nvPr/>
          </p:nvCxnSpPr>
          <p:spPr bwMode="auto">
            <a:xfrm flipH="1">
              <a:off x="5925932" y="3399650"/>
              <a:ext cx="1152151" cy="55019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69" name="Straight Connector 7168"/>
            <p:cNvCxnSpPr>
              <a:stCxn id="36" idx="5"/>
              <a:endCxn id="34" idx="2"/>
            </p:cNvCxnSpPr>
            <p:nvPr/>
          </p:nvCxnSpPr>
          <p:spPr bwMode="auto">
            <a:xfrm>
              <a:off x="5925932" y="4014504"/>
              <a:ext cx="821246" cy="11909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2200822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  <a:endParaRPr lang="en-US" altLang="en-US" sz="12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5" name="Rectangle 11"/>
              <p:cNvSpPr>
                <a:spLocks noChangeArrowheads="1"/>
              </p:cNvSpPr>
              <p:nvPr/>
            </p:nvSpPr>
            <p:spPr bwMode="auto">
              <a:xfrm>
                <a:off x="417689" y="1068922"/>
                <a:ext cx="8308621" cy="995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𝑭𝑮𝑯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𝑭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𝑮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𝑯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a dilation with a scale factor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18795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689" y="1068922"/>
                <a:ext cx="8308621" cy="995144"/>
              </a:xfrm>
              <a:prstGeom prst="rect">
                <a:avLst/>
              </a:prstGeom>
              <a:blipFill rotWithShape="1">
                <a:blip r:embed="rId2"/>
                <a:stretch>
                  <a:fillRect l="-1175" t="-4268" b="-42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310937" y="3144144"/>
            <a:ext cx="3764352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</a:p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Reduction</a:t>
            </a:r>
          </a:p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Negative flips the figure to the other side of the center point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000" y="2064066"/>
            <a:ext cx="3405188" cy="4531995"/>
          </a:xfrm>
          <a:prstGeom prst="rect">
            <a:avLst/>
          </a:prstGeom>
        </p:spPr>
      </p:pic>
      <p:sp>
        <p:nvSpPr>
          <p:cNvPr id="10" name="Oval 9"/>
          <p:cNvSpPr>
            <a:spLocks noChangeAspect="1"/>
          </p:cNvSpPr>
          <p:nvPr/>
        </p:nvSpPr>
        <p:spPr bwMode="auto">
          <a:xfrm>
            <a:off x="6676497" y="2432666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7507" y="246886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F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7400260" y="2438740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45980" y="247666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H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6657999" y="5757171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7237" y="579336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1"/>
                </a:solidFill>
              </a:rPr>
              <a:t>G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6767937" y="2474934"/>
            <a:ext cx="641561" cy="34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10" idx="4"/>
            <a:endCxn id="14" idx="0"/>
          </p:cNvCxnSpPr>
          <p:nvPr/>
        </p:nvCxnSpPr>
        <p:spPr bwMode="auto">
          <a:xfrm flipH="1">
            <a:off x="6703719" y="2524106"/>
            <a:ext cx="18498" cy="3233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2" idx="4"/>
          </p:cNvCxnSpPr>
          <p:nvPr/>
        </p:nvCxnSpPr>
        <p:spPr bwMode="auto">
          <a:xfrm flipV="1">
            <a:off x="6703719" y="2530180"/>
            <a:ext cx="742261" cy="32269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175" name="Group 7174"/>
          <p:cNvGrpSpPr/>
          <p:nvPr/>
        </p:nvGrpSpPr>
        <p:grpSpPr>
          <a:xfrm>
            <a:off x="4580713" y="4283955"/>
            <a:ext cx="1009048" cy="1433587"/>
            <a:chOff x="4580713" y="4283955"/>
            <a:chExt cx="1009048" cy="1433587"/>
          </a:xfrm>
        </p:grpSpPr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5199069" y="4283955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41589" y="4306189"/>
              <a:ext cx="348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G’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4823826" y="5393060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80713" y="544054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H’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5195869" y="5393072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92854" y="5438780"/>
              <a:ext cx="3225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F’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Connector 25"/>
            <p:cNvCxnSpPr>
              <a:stCxn id="18" idx="0"/>
              <a:endCxn id="16" idx="3"/>
            </p:cNvCxnSpPr>
            <p:nvPr/>
          </p:nvCxnSpPr>
          <p:spPr bwMode="auto">
            <a:xfrm flipV="1">
              <a:off x="4869546" y="4362004"/>
              <a:ext cx="342914" cy="103105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18" idx="6"/>
              <a:endCxn id="20" idx="2"/>
            </p:cNvCxnSpPr>
            <p:nvPr/>
          </p:nvCxnSpPr>
          <p:spPr bwMode="auto">
            <a:xfrm>
              <a:off x="4915266" y="5438780"/>
              <a:ext cx="280603" cy="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68" name="Straight Connector 7167"/>
            <p:cNvCxnSpPr>
              <a:stCxn id="16" idx="4"/>
              <a:endCxn id="20" idx="0"/>
            </p:cNvCxnSpPr>
            <p:nvPr/>
          </p:nvCxnSpPr>
          <p:spPr bwMode="auto">
            <a:xfrm flipH="1">
              <a:off x="5241589" y="4375395"/>
              <a:ext cx="3200" cy="10176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1166636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  <a:endParaRPr lang="en-US" altLang="en-US" sz="12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5" name="Rectangle 11"/>
              <p:cNvSpPr>
                <a:spLocks noChangeArrowheads="1"/>
              </p:cNvSpPr>
              <p:nvPr/>
            </p:nvSpPr>
            <p:spPr bwMode="auto">
              <a:xfrm>
                <a:off x="417689" y="1068922"/>
                <a:ext cx="8308621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You are using word processing software to type the online school newsletter.  You change the size of the text in one headline from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sz="2400" b="1" dirty="0"/>
                  <a:t> inch tall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>
                        <a:latin typeface="Cambria Math"/>
                      </a:rPr>
                      <m:t>𝟐𝟓</m:t>
                    </m:r>
                  </m:oMath>
                </a14:m>
                <a:r>
                  <a:rPr lang="en-US" sz="2400" b="1" dirty="0"/>
                  <a:t> inches tall.  What is the scale factor of this dilation?</a:t>
                </a:r>
              </a:p>
            </p:txBody>
          </p:sp>
        </mc:Choice>
        <mc:Fallback xmlns="">
          <p:sp>
            <p:nvSpPr>
              <p:cNvPr id="118795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689" y="1068922"/>
                <a:ext cx="8308621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175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797" name="Rectangle 13"/>
              <p:cNvSpPr>
                <a:spLocks noChangeArrowheads="1"/>
              </p:cNvSpPr>
              <p:nvPr/>
            </p:nvSpPr>
            <p:spPr bwMode="auto">
              <a:xfrm>
                <a:off x="310937" y="4848099"/>
                <a:ext cx="8539552" cy="12659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87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87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/>
                  <a:t>Enlargement: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</a:rPr>
                      <m:t>𝒌</m:t>
                    </m:r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𝟏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𝟎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latin typeface="Cambria Math"/>
                      </a:rPr>
                      <m:t>𝟐</m:t>
                    </m:r>
                    <m:r>
                      <a:rPr lang="en-US" altLang="en-US" sz="2400" b="1" i="1" smtClean="0"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latin typeface="Cambria Math"/>
                      </a:rPr>
                      <m:t>𝟓</m:t>
                    </m:r>
                  </m:oMath>
                </a14:m>
                <a:r>
                  <a:rPr lang="en-US" altLang="en-US" sz="2400" b="1" dirty="0" smtClean="0"/>
                  <a:t> (two and half times larger)</a:t>
                </a:r>
                <a:endParaRPr lang="en-US" altLang="en-US" sz="2400" b="1" dirty="0"/>
              </a:p>
            </p:txBody>
          </p:sp>
        </mc:Choice>
        <mc:Fallback xmlns="">
          <p:sp>
            <p:nvSpPr>
              <p:cNvPr id="118797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937" y="4848099"/>
                <a:ext cx="8539552" cy="1265924"/>
              </a:xfrm>
              <a:prstGeom prst="rect">
                <a:avLst/>
              </a:prstGeom>
              <a:blipFill rotWithShape="1">
                <a:blip r:embed="rId3"/>
                <a:stretch>
                  <a:fillRect l="-1071" t="-7212" b="-1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00091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  <a:endParaRPr lang="en-US" altLang="en-US" sz="12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5" name="Rectangle 11"/>
              <p:cNvSpPr>
                <a:spLocks noChangeArrowheads="1"/>
              </p:cNvSpPr>
              <p:nvPr/>
            </p:nvSpPr>
            <p:spPr bwMode="auto">
              <a:xfrm>
                <a:off x="417689" y="1068922"/>
                <a:ext cx="8308621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You are using a magnifying glass that shows the image of an object that is six times the object’s actual size.  The image of a spider seen through the magnifying glass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𝟏𝟑</m:t>
                    </m:r>
                    <m:r>
                      <a:rPr lang="en-US" sz="2400" b="1" i="1">
                        <a:latin typeface="Cambria Math"/>
                      </a:rPr>
                      <m:t>.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sz="2400" b="1" dirty="0"/>
                  <a:t> centimeters.  Find the actual size of the spider.</a:t>
                </a:r>
              </a:p>
            </p:txBody>
          </p:sp>
        </mc:Choice>
        <mc:Fallback xmlns="">
          <p:sp>
            <p:nvSpPr>
              <p:cNvPr id="118795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689" y="1068922"/>
                <a:ext cx="8308621" cy="1938992"/>
              </a:xfrm>
              <a:prstGeom prst="rect">
                <a:avLst/>
              </a:prstGeom>
              <a:blipFill rotWithShape="1">
                <a:blip r:embed="rId2"/>
                <a:stretch>
                  <a:fillRect l="-1175" t="-2201" r="-661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797" name="Rectangle 13"/>
              <p:cNvSpPr>
                <a:spLocks noChangeArrowheads="1"/>
              </p:cNvSpPr>
              <p:nvPr/>
            </p:nvSpPr>
            <p:spPr bwMode="auto">
              <a:xfrm>
                <a:off x="310937" y="4893255"/>
                <a:ext cx="8539552" cy="12659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489075" algn="l"/>
                    <a:tab pos="3657600" algn="l"/>
                    <a:tab pos="4799013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87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</a:p>
              <a:p>
                <a:pPr eaLnBrk="1" hangingPunct="1">
                  <a:lnSpc>
                    <a:spcPct val="87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/>
                  <a:t>Spider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d>
                      <m:d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latin typeface="Cambria Math"/>
                          </a:rPr>
                          <m:t>𝟏𝟑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latin typeface="Cambria Math"/>
                      </a:rPr>
                      <m:t>𝟐</m:t>
                    </m:r>
                    <m:r>
                      <a:rPr lang="en-US" altLang="en-US" sz="2400" b="1" i="1" smtClean="0"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latin typeface="Cambria Math"/>
                      </a:rPr>
                      <m:t>𝟐𝟓</m:t>
                    </m:r>
                  </m:oMath>
                </a14:m>
                <a:r>
                  <a:rPr lang="en-US" altLang="en-US" sz="2400" b="1" dirty="0" smtClean="0"/>
                  <a:t> cm</a:t>
                </a:r>
                <a:endParaRPr lang="en-US" altLang="en-US" sz="2400" b="1" dirty="0"/>
              </a:p>
            </p:txBody>
          </p:sp>
        </mc:Choice>
        <mc:Fallback xmlns="">
          <p:sp>
            <p:nvSpPr>
              <p:cNvPr id="118797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937" y="4893255"/>
                <a:ext cx="8539552" cy="1265924"/>
              </a:xfrm>
              <a:prstGeom prst="rect">
                <a:avLst/>
              </a:prstGeom>
              <a:blipFill rotWithShape="1">
                <a:blip r:embed="rId3"/>
                <a:stretch>
                  <a:fillRect l="-1071" t="-7246" b="-14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2596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67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160463"/>
            <a:ext cx="8596313" cy="5477404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Dilations can be </a:t>
            </a:r>
          </a:p>
          <a:p>
            <a:pPr lvl="2" eaLnBrk="1" hangingPunct="1"/>
            <a:r>
              <a:rPr lang="en-US" altLang="en-US" sz="2000" b="1" dirty="0" smtClean="0"/>
              <a:t>enlargements, (|scaling factor| &gt; 1)</a:t>
            </a:r>
          </a:p>
          <a:p>
            <a:pPr lvl="2" eaLnBrk="1" hangingPunct="1"/>
            <a:r>
              <a:rPr lang="en-US" altLang="en-US" sz="2000" b="1" dirty="0" smtClean="0"/>
              <a:t>reductions, or (|scaling factor| &lt; 1</a:t>
            </a:r>
          </a:p>
          <a:p>
            <a:pPr lvl="2" eaLnBrk="1" hangingPunct="1"/>
            <a:r>
              <a:rPr lang="en-US" altLang="en-US" sz="2000" b="1" dirty="0" smtClean="0"/>
              <a:t>congruence transformations (|scaling factor|=1)</a:t>
            </a:r>
          </a:p>
          <a:p>
            <a:pPr lvl="2" eaLnBrk="1" hangingPunct="1"/>
            <a:r>
              <a:rPr lang="en-US" altLang="en-US" sz="2000" b="1" dirty="0" smtClean="0"/>
              <a:t>Negative flip to other side of center point</a:t>
            </a:r>
          </a:p>
          <a:p>
            <a:pPr lvl="1" eaLnBrk="1" hangingPunct="1"/>
            <a:r>
              <a:rPr lang="en-US" altLang="en-US" sz="2400" b="1" dirty="0" smtClean="0"/>
              <a:t>May not be a congruence transformation</a:t>
            </a:r>
          </a:p>
          <a:p>
            <a:pPr lvl="1" eaLnBrk="1" hangingPunct="1"/>
            <a:r>
              <a:rPr lang="en-US" altLang="en-US" sz="2400" b="1" dirty="0" smtClean="0"/>
              <a:t>Graphing using the 6 steps</a:t>
            </a:r>
          </a:p>
          <a:p>
            <a:pPr lvl="1" eaLnBrk="1" hangingPunct="1"/>
            <a:endParaRPr lang="en-US" altLang="en-US" sz="1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Back of </a:t>
            </a:r>
            <a:r>
              <a:rPr lang="en-US" altLang="en-US" sz="2400" b="1" smtClean="0"/>
              <a:t>Rotations Worksheet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9-5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850063" y="0"/>
            <a:ext cx="228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CC00"/>
                </a:solidFill>
              </a:rPr>
              <a:t>Transparency 9-6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Determine whether each regular polygon tessellates the plane. Explain</a:t>
            </a:r>
            <a:endParaRPr lang="en-US" altLang="en-US" sz="2000" b="1">
              <a:cs typeface="Arial" charset="0"/>
            </a:endParaRPr>
          </a:p>
          <a:p>
            <a:pPr>
              <a:buFontTx/>
              <a:buAutoNum type="arabicPeriod"/>
            </a:pPr>
            <a:endParaRPr lang="en-US" altLang="en-US" sz="12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</a:rPr>
              <a:t>quadrilateral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</a:rPr>
              <a:t>octagon</a:t>
            </a:r>
          </a:p>
          <a:p>
            <a:endParaRPr lang="en-US" altLang="en-US" sz="2000" b="1">
              <a:cs typeface="Arial" charset="0"/>
            </a:endParaRPr>
          </a:p>
          <a:p>
            <a:r>
              <a:rPr lang="en-US" altLang="en-US" sz="2000" b="1">
                <a:cs typeface="Arial" charset="0"/>
              </a:rPr>
              <a:t>3.   15 -gon</a:t>
            </a: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Determine whether a semi-regular tessellation can be created from each figure.  Assume each figure has a side length of 1 unit.</a:t>
            </a: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4.  triangle and square                     5.  pentagon and square</a:t>
            </a: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6.                                                 Which regular polygon will not tessellate the plane?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3082" name="Rectangle 30"/>
          <p:cNvSpPr>
            <a:spLocks noChangeArrowheads="1"/>
          </p:cNvSpPr>
          <p:nvPr/>
        </p:nvSpPr>
        <p:spPr bwMode="auto">
          <a:xfrm>
            <a:off x="639763" y="4902200"/>
            <a:ext cx="3181350" cy="3667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3083" name="Oval 31"/>
          <p:cNvSpPr>
            <a:spLocks noChangeArrowheads="1"/>
          </p:cNvSpPr>
          <p:nvPr/>
        </p:nvSpPr>
        <p:spPr bwMode="auto">
          <a:xfrm>
            <a:off x="568325" y="5910263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084" name="Oval 32"/>
          <p:cNvSpPr>
            <a:spLocks noChangeArrowheads="1"/>
          </p:cNvSpPr>
          <p:nvPr/>
        </p:nvSpPr>
        <p:spPr bwMode="auto">
          <a:xfrm>
            <a:off x="4979988" y="593248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085" name="Oval 33"/>
          <p:cNvSpPr>
            <a:spLocks noChangeArrowheads="1"/>
          </p:cNvSpPr>
          <p:nvPr/>
        </p:nvSpPr>
        <p:spPr bwMode="auto">
          <a:xfrm>
            <a:off x="2486025" y="593248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086" name="Oval 34"/>
          <p:cNvSpPr>
            <a:spLocks noChangeArrowheads="1"/>
          </p:cNvSpPr>
          <p:nvPr/>
        </p:nvSpPr>
        <p:spPr bwMode="auto">
          <a:xfrm>
            <a:off x="7011988" y="591026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087" name="Text Box 41"/>
          <p:cNvSpPr txBox="1">
            <a:spLocks noChangeArrowheads="1"/>
          </p:cNvSpPr>
          <p:nvPr/>
        </p:nvSpPr>
        <p:spPr bwMode="auto">
          <a:xfrm>
            <a:off x="5519738" y="5910263"/>
            <a:ext cx="1339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pentagon</a:t>
            </a:r>
          </a:p>
        </p:txBody>
      </p:sp>
      <p:sp>
        <p:nvSpPr>
          <p:cNvPr id="3088" name="Text Box 42"/>
          <p:cNvSpPr txBox="1">
            <a:spLocks noChangeArrowheads="1"/>
          </p:cNvSpPr>
          <p:nvPr/>
        </p:nvSpPr>
        <p:spPr bwMode="auto">
          <a:xfrm>
            <a:off x="3028950" y="5910263"/>
            <a:ext cx="1720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quadrilateral</a:t>
            </a:r>
          </a:p>
        </p:txBody>
      </p:sp>
      <p:sp>
        <p:nvSpPr>
          <p:cNvPr id="3089" name="Text Box 43"/>
          <p:cNvSpPr txBox="1">
            <a:spLocks noChangeArrowheads="1"/>
          </p:cNvSpPr>
          <p:nvPr/>
        </p:nvSpPr>
        <p:spPr bwMode="auto">
          <a:xfrm>
            <a:off x="1149350" y="5910263"/>
            <a:ext cx="1109663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triangle</a:t>
            </a:r>
          </a:p>
        </p:txBody>
      </p:sp>
      <p:sp>
        <p:nvSpPr>
          <p:cNvPr id="3090" name="Text Box 44"/>
          <p:cNvSpPr txBox="1">
            <a:spLocks noChangeArrowheads="1"/>
          </p:cNvSpPr>
          <p:nvPr/>
        </p:nvSpPr>
        <p:spPr bwMode="auto">
          <a:xfrm>
            <a:off x="7627938" y="5910263"/>
            <a:ext cx="12414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hexagon</a:t>
            </a:r>
          </a:p>
        </p:txBody>
      </p:sp>
      <p:sp>
        <p:nvSpPr>
          <p:cNvPr id="117806" name="Text Box 46"/>
          <p:cNvSpPr txBox="1">
            <a:spLocks noChangeArrowheads="1"/>
          </p:cNvSpPr>
          <p:nvPr/>
        </p:nvSpPr>
        <p:spPr bwMode="auto">
          <a:xfrm>
            <a:off x="2398713" y="1274763"/>
            <a:ext cx="5457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Yes, Square’s interior angle = 90  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   360  90 = </a:t>
            </a:r>
            <a:r>
              <a:rPr lang="en-US" altLang="en-US" b="1">
                <a:solidFill>
                  <a:srgbClr val="FFFF00"/>
                </a:solidFill>
              </a:rPr>
              <a:t>4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 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117807" name="Text Box 47"/>
          <p:cNvSpPr txBox="1">
            <a:spLocks noChangeArrowheads="1"/>
          </p:cNvSpPr>
          <p:nvPr/>
        </p:nvSpPr>
        <p:spPr bwMode="auto">
          <a:xfrm>
            <a:off x="2066925" y="2520950"/>
            <a:ext cx="6361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No, 15-gon’s interior angle = 156         360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 156 ≠ integer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117808" name="Text Box 48"/>
          <p:cNvSpPr txBox="1">
            <a:spLocks noChangeArrowheads="1"/>
          </p:cNvSpPr>
          <p:nvPr/>
        </p:nvSpPr>
        <p:spPr bwMode="auto">
          <a:xfrm>
            <a:off x="2073275" y="1919288"/>
            <a:ext cx="6283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No, Octagon’s interior angle = 135     360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 135 ≠ integer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117809" name="Text Box 49"/>
          <p:cNvSpPr txBox="1">
            <a:spLocks noChangeArrowheads="1"/>
          </p:cNvSpPr>
          <p:nvPr/>
        </p:nvSpPr>
        <p:spPr bwMode="auto">
          <a:xfrm>
            <a:off x="814388" y="4414838"/>
            <a:ext cx="2643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Yes, 3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60 + 290 = 360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117813" name="Oval 53"/>
          <p:cNvSpPr>
            <a:spLocks noChangeArrowheads="1"/>
          </p:cNvSpPr>
          <p:nvPr/>
        </p:nvSpPr>
        <p:spPr bwMode="auto">
          <a:xfrm>
            <a:off x="4981575" y="5927725"/>
            <a:ext cx="554038" cy="2254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6" name="Text Box 49"/>
          <p:cNvSpPr txBox="1">
            <a:spLocks noChangeArrowheads="1"/>
          </p:cNvSpPr>
          <p:nvPr/>
        </p:nvSpPr>
        <p:spPr bwMode="auto">
          <a:xfrm>
            <a:off x="5627688" y="4432300"/>
            <a:ext cx="2511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No, 108n + 90m ≠ 360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7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7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06" grpId="0"/>
      <p:bldP spid="117807" grpId="0"/>
      <p:bldP spid="117808" grpId="0"/>
      <p:bldP spid="117809" grpId="0"/>
      <p:bldP spid="117813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8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441950"/>
          </a:xfrm>
        </p:spPr>
        <p:txBody>
          <a:bodyPr/>
          <a:lstStyle/>
          <a:p>
            <a:r>
              <a:rPr lang="en-US" sz="2800" dirty="0" smtClean="0"/>
              <a:t>Identify </a:t>
            </a:r>
            <a:r>
              <a:rPr lang="en-US" sz="2800" dirty="0"/>
              <a:t>and perform dilations</a:t>
            </a:r>
          </a:p>
          <a:p>
            <a:r>
              <a:rPr lang="en-US" sz="2800" dirty="0" smtClean="0"/>
              <a:t>Solve </a:t>
            </a:r>
            <a:r>
              <a:rPr lang="en-US" sz="2800" dirty="0"/>
              <a:t>real-life problems involving scale factors and </a:t>
            </a:r>
            <a:r>
              <a:rPr lang="en-US" sz="2800" dirty="0" smtClean="0"/>
              <a:t>dilations</a:t>
            </a: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400" b="1" dirty="0" smtClean="0">
                <a:solidFill>
                  <a:srgbClr val="FFFF00"/>
                </a:solidFill>
              </a:rPr>
              <a:t>enlargement – gotten larger                                    |k| &gt; 1</a:t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/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>reduction – gotten smaller                                       |k| &lt; 1</a:t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> </a:t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>congruence transformation – stayed the same     |k| = 1</a:t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/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>where k is the scaling factor (similar triangles)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9556"/>
            <a:ext cx="8229600" cy="5429955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Center of dilation </a:t>
            </a:r>
            <a:r>
              <a:rPr lang="en-US" sz="2400" b="1" i="1" dirty="0"/>
              <a:t>– fixed point around which the dilation occurs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Congruence transformation </a:t>
            </a:r>
            <a:r>
              <a:rPr lang="en-US" sz="2400" b="1" i="1" dirty="0"/>
              <a:t>– when the absolute value of the scaling factor is equal to one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Dilation</a:t>
            </a:r>
            <a:r>
              <a:rPr lang="en-US" sz="2400" b="1" i="1" dirty="0"/>
              <a:t> – a transformation in which a figure is enlarged or reduced with respect to a fixed point C (center of dilation) and a scale factor k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Enlargement</a:t>
            </a:r>
            <a:r>
              <a:rPr lang="en-US" sz="2400" b="1" i="1" dirty="0"/>
              <a:t> – the absolute value of the scaling factor is greater than one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Reduction</a:t>
            </a:r>
            <a:r>
              <a:rPr lang="en-US" sz="2400" b="1" i="1" dirty="0"/>
              <a:t> – the absolute value of the scaling factor is less than one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Scale factor </a:t>
            </a:r>
            <a:r>
              <a:rPr lang="en-US" sz="2400" b="1" i="1" dirty="0"/>
              <a:t>– the ratio of the lengths of corresponding sides of the image and the preimage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191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Dilations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2405063" y="1077913"/>
            <a:ext cx="4346575" cy="4418012"/>
            <a:chOff x="1519" y="940"/>
            <a:chExt cx="2738" cy="2783"/>
          </a:xfrm>
        </p:grpSpPr>
        <p:grpSp>
          <p:nvGrpSpPr>
            <p:cNvPr id="6154" name="Group 4"/>
            <p:cNvGrpSpPr>
              <a:grpSpLocks noChangeAspect="1"/>
            </p:cNvGrpSpPr>
            <p:nvPr/>
          </p:nvGrpSpPr>
          <p:grpSpPr bwMode="auto">
            <a:xfrm>
              <a:off x="1526" y="977"/>
              <a:ext cx="2709" cy="2746"/>
              <a:chOff x="2016" y="1521"/>
              <a:chExt cx="1383" cy="1506"/>
            </a:xfrm>
          </p:grpSpPr>
          <p:sp>
            <p:nvSpPr>
              <p:cNvPr id="6181" name="Line 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Line 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Line 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Line 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5" name="Line 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6" name="Line 1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Line 1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8" name="Line 1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9" name="Line 1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0" name="Line 1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Line 1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Line 1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3" name="Line 1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Line 1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5" name="Line 1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6" name="Line 2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Line 2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8" name="Line 2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9" name="Line 2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Line 2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Line 2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5" name="Line 26"/>
            <p:cNvSpPr>
              <a:spLocks noChangeAspect="1" noChangeShapeType="1"/>
            </p:cNvSpPr>
            <p:nvPr/>
          </p:nvSpPr>
          <p:spPr bwMode="auto">
            <a:xfrm flipV="1">
              <a:off x="2883" y="964"/>
              <a:ext cx="2" cy="27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Text Box 27"/>
            <p:cNvSpPr txBox="1">
              <a:spLocks noChangeAspect="1" noChangeArrowheads="1"/>
            </p:cNvSpPr>
            <p:nvPr/>
          </p:nvSpPr>
          <p:spPr bwMode="auto">
            <a:xfrm>
              <a:off x="2880" y="94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6157" name="Text Box 28"/>
            <p:cNvSpPr txBox="1">
              <a:spLocks noChangeAspect="1" noChangeArrowheads="1"/>
            </p:cNvSpPr>
            <p:nvPr/>
          </p:nvSpPr>
          <p:spPr bwMode="auto">
            <a:xfrm>
              <a:off x="4076" y="2139"/>
              <a:ext cx="18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158" name="Line 29"/>
            <p:cNvSpPr>
              <a:spLocks noChangeAspect="1" noChangeShapeType="1"/>
            </p:cNvSpPr>
            <p:nvPr/>
          </p:nvSpPr>
          <p:spPr bwMode="auto">
            <a:xfrm>
              <a:off x="1519" y="2343"/>
              <a:ext cx="27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9" name="Group 30"/>
            <p:cNvGrpSpPr>
              <a:grpSpLocks noChangeAspect="1"/>
            </p:cNvGrpSpPr>
            <p:nvPr/>
          </p:nvGrpSpPr>
          <p:grpSpPr bwMode="auto">
            <a:xfrm>
              <a:off x="1526" y="971"/>
              <a:ext cx="2714" cy="2750"/>
              <a:chOff x="96" y="288"/>
              <a:chExt cx="1488" cy="1409"/>
            </a:xfrm>
          </p:grpSpPr>
          <p:sp>
            <p:nvSpPr>
              <p:cNvPr id="6160" name="Line 31"/>
              <p:cNvSpPr>
                <a:spLocks noChangeAspect="1"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Line 32"/>
              <p:cNvSpPr>
                <a:spLocks noChangeAspect="1"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Line 33"/>
              <p:cNvSpPr>
                <a:spLocks noChangeAspect="1"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3" name="Line 34"/>
              <p:cNvSpPr>
                <a:spLocks noChangeAspect="1"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Line 35"/>
              <p:cNvSpPr>
                <a:spLocks noChangeAspect="1"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Line 36"/>
              <p:cNvSpPr>
                <a:spLocks noChangeAspect="1"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Line 37"/>
              <p:cNvSpPr>
                <a:spLocks noChangeAspect="1"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Line 38"/>
              <p:cNvSpPr>
                <a:spLocks noChangeAspect="1"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Line 39"/>
              <p:cNvSpPr>
                <a:spLocks noChangeAspect="1"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Line 40"/>
              <p:cNvSpPr>
                <a:spLocks noChangeAspect="1"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41"/>
              <p:cNvSpPr>
                <a:spLocks noChangeAspect="1"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Line 42"/>
              <p:cNvSpPr>
                <a:spLocks noChangeAspect="1"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Line 43"/>
              <p:cNvSpPr>
                <a:spLocks noChangeAspect="1"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Line 44"/>
              <p:cNvSpPr>
                <a:spLocks noChangeAspect="1"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45"/>
              <p:cNvSpPr>
                <a:spLocks noChangeAspect="1"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5" name="Line 46"/>
              <p:cNvSpPr>
                <a:spLocks noChangeAspect="1"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Line 47"/>
              <p:cNvSpPr>
                <a:spLocks noChangeAspect="1"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Line 48"/>
              <p:cNvSpPr>
                <a:spLocks noChangeAspect="1"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49"/>
              <p:cNvSpPr>
                <a:spLocks noChangeAspect="1"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Line 50"/>
              <p:cNvSpPr>
                <a:spLocks noChangeAspect="1"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Line 51"/>
              <p:cNvSpPr>
                <a:spLocks noChangeAspect="1"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8" name="AutoShape 52"/>
          <p:cNvSpPr>
            <a:spLocks noChangeArrowheads="1"/>
          </p:cNvSpPr>
          <p:nvPr/>
        </p:nvSpPr>
        <p:spPr bwMode="auto">
          <a:xfrm>
            <a:off x="2833688" y="1563688"/>
            <a:ext cx="3463925" cy="3492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9" name="AutoShape 53"/>
          <p:cNvSpPr>
            <a:spLocks noChangeAspect="1" noChangeArrowheads="1"/>
          </p:cNvSpPr>
          <p:nvPr/>
        </p:nvSpPr>
        <p:spPr bwMode="auto">
          <a:xfrm>
            <a:off x="3697288" y="2430463"/>
            <a:ext cx="1736725" cy="174625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AutoShape 54"/>
          <p:cNvSpPr>
            <a:spLocks noChangeAspect="1" noChangeArrowheads="1"/>
          </p:cNvSpPr>
          <p:nvPr/>
        </p:nvSpPr>
        <p:spPr bwMode="auto">
          <a:xfrm>
            <a:off x="4125913" y="2862263"/>
            <a:ext cx="877887" cy="88265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AutoShape 55"/>
          <p:cNvSpPr>
            <a:spLocks noChangeAspect="1" noChangeArrowheads="1"/>
          </p:cNvSpPr>
          <p:nvPr/>
        </p:nvSpPr>
        <p:spPr bwMode="auto">
          <a:xfrm>
            <a:off x="4346575" y="3082925"/>
            <a:ext cx="438150" cy="4397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52" name="AutoShape 56"/>
          <p:cNvSpPr>
            <a:spLocks noChangeAspect="1" noChangeArrowheads="1"/>
          </p:cNvSpPr>
          <p:nvPr/>
        </p:nvSpPr>
        <p:spPr bwMode="auto">
          <a:xfrm>
            <a:off x="4456113" y="3194050"/>
            <a:ext cx="219075" cy="21907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53" name="Text Box 57"/>
          <p:cNvSpPr txBox="1">
            <a:spLocks noChangeArrowheads="1"/>
          </p:cNvSpPr>
          <p:nvPr/>
        </p:nvSpPr>
        <p:spPr bwMode="auto">
          <a:xfrm>
            <a:off x="96838" y="5826125"/>
            <a:ext cx="892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Five hexagons that are each 50% reduction (1/2) of the size of the one before it</a:t>
            </a:r>
          </a:p>
          <a:p>
            <a:pPr eaLnBrk="1" hangingPunct="1"/>
            <a:r>
              <a:rPr lang="en-US" altLang="en-US" b="1"/>
              <a:t>Scale factor is ½, and the center point is the origin (center of the figures)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191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98" y="1193764"/>
            <a:ext cx="7973538" cy="45857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191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Dilations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61" y="1415980"/>
            <a:ext cx="7671429" cy="30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63612" y="5113865"/>
            <a:ext cx="7744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This coordinate rule only works for dilations centered at the origin.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8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15975"/>
          </a:xfrm>
        </p:spPr>
        <p:txBody>
          <a:bodyPr/>
          <a:lstStyle/>
          <a:p>
            <a:r>
              <a:rPr lang="en-US" altLang="en-US" sz="3600" b="1" smtClean="0"/>
              <a:t>Steps to a Successful Dilation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457200" y="1114425"/>
            <a:ext cx="8229600" cy="5497513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Step 1:  </a:t>
            </a:r>
            <a:r>
              <a:rPr lang="en-US" altLang="en-US" sz="2400" b="1" dirty="0" smtClean="0"/>
              <a:t>Draw a rays from the figure’s endpoints through the dilation’s center point</a:t>
            </a:r>
          </a:p>
          <a:p>
            <a:endParaRPr lang="en-US" altLang="en-US" sz="1200" b="1" dirty="0" smtClean="0"/>
          </a:p>
          <a:p>
            <a:r>
              <a:rPr lang="en-US" altLang="en-US" sz="2400" b="1" dirty="0" smtClean="0">
                <a:solidFill>
                  <a:srgbClr val="FFFF00"/>
                </a:solidFill>
              </a:rPr>
              <a:t>Step 2:  </a:t>
            </a:r>
            <a:r>
              <a:rPr lang="en-US" altLang="en-US" sz="2400" b="1" dirty="0" smtClean="0"/>
              <a:t>Measure the vertical/horizontal distance from an end point to the center point</a:t>
            </a:r>
          </a:p>
          <a:p>
            <a:endParaRPr lang="en-US" altLang="en-US" sz="1200" b="1" dirty="0" smtClean="0"/>
          </a:p>
          <a:p>
            <a:r>
              <a:rPr lang="en-US" altLang="en-US" sz="2400" b="1" dirty="0" smtClean="0">
                <a:solidFill>
                  <a:srgbClr val="FFFF00"/>
                </a:solidFill>
              </a:rPr>
              <a:t>Step 3:  </a:t>
            </a:r>
            <a:r>
              <a:rPr lang="en-US" altLang="en-US" sz="2400" b="1" dirty="0" smtClean="0"/>
              <a:t>Multiply the scaling factor k by the distance from step 2.</a:t>
            </a:r>
          </a:p>
          <a:p>
            <a:endParaRPr lang="en-US" altLang="en-US" sz="1200" b="1" dirty="0" smtClean="0"/>
          </a:p>
          <a:p>
            <a:r>
              <a:rPr lang="en-US" altLang="en-US" sz="2400" b="1" dirty="0" smtClean="0">
                <a:solidFill>
                  <a:srgbClr val="FFFF00"/>
                </a:solidFill>
              </a:rPr>
              <a:t>Step 4:  </a:t>
            </a:r>
            <a:r>
              <a:rPr lang="en-US" altLang="en-US" sz="2400" b="1" dirty="0" smtClean="0"/>
              <a:t>Measure that distance away from the center point (negatives on side away from the figure)</a:t>
            </a:r>
          </a:p>
          <a:p>
            <a:endParaRPr lang="en-US" altLang="en-US" sz="1200" b="1" dirty="0" smtClean="0"/>
          </a:p>
          <a:p>
            <a:r>
              <a:rPr lang="en-US" altLang="en-US" sz="2400" b="1" dirty="0" smtClean="0">
                <a:solidFill>
                  <a:srgbClr val="FFFF00"/>
                </a:solidFill>
              </a:rPr>
              <a:t>Step 5:  </a:t>
            </a:r>
            <a:r>
              <a:rPr lang="en-US" altLang="en-US" sz="2400" b="1" dirty="0" smtClean="0"/>
              <a:t>Draw the endpoint on the ray at that distance</a:t>
            </a:r>
          </a:p>
          <a:p>
            <a:endParaRPr lang="en-US" altLang="en-US" sz="1200" b="1" dirty="0" smtClean="0"/>
          </a:p>
          <a:p>
            <a:r>
              <a:rPr lang="en-US" altLang="en-US" sz="2400" b="1" dirty="0" smtClean="0">
                <a:solidFill>
                  <a:srgbClr val="FFFF00"/>
                </a:solidFill>
              </a:rPr>
              <a:t>Step 6:  </a:t>
            </a:r>
            <a:r>
              <a:rPr lang="en-US" altLang="en-US" sz="2400" b="1" dirty="0" smtClean="0"/>
              <a:t>Repeat, if necessary, with other endpoints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191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Dilations</a:t>
            </a:r>
          </a:p>
        </p:txBody>
      </p:sp>
      <p:sp>
        <p:nvSpPr>
          <p:cNvPr id="9219" name="Oval 59"/>
          <p:cNvSpPr>
            <a:spLocks noChangeAspect="1"/>
          </p:cNvSpPr>
          <p:nvPr/>
        </p:nvSpPr>
        <p:spPr bwMode="auto">
          <a:xfrm>
            <a:off x="4467225" y="3328988"/>
            <a:ext cx="182563" cy="1825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2505075"/>
            <a:ext cx="14097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2516188"/>
            <a:ext cx="14097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" name="Straight Connector 68"/>
          <p:cNvCxnSpPr>
            <a:cxnSpLocks noChangeShapeType="1"/>
          </p:cNvCxnSpPr>
          <p:nvPr/>
        </p:nvCxnSpPr>
        <p:spPr bwMode="auto">
          <a:xfrm rot="10800000" flipV="1">
            <a:off x="0" y="1143000"/>
            <a:ext cx="9144000" cy="4572000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Connector 71"/>
          <p:cNvCxnSpPr>
            <a:cxnSpLocks noChangeShapeType="1"/>
          </p:cNvCxnSpPr>
          <p:nvPr/>
        </p:nvCxnSpPr>
        <p:spPr bwMode="auto">
          <a:xfrm rot="10800000">
            <a:off x="0" y="806450"/>
            <a:ext cx="9144000" cy="5268913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4" name="TextBox 79"/>
          <p:cNvSpPr txBox="1">
            <a:spLocks noChangeArrowheads="1"/>
          </p:cNvSpPr>
          <p:nvPr/>
        </p:nvSpPr>
        <p:spPr bwMode="auto">
          <a:xfrm>
            <a:off x="3978275" y="2185988"/>
            <a:ext cx="11604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/>
              <a:t>Center</a:t>
            </a:r>
            <a:br>
              <a:rPr lang="en-US" altLang="en-US" sz="2400" b="1"/>
            </a:br>
            <a:r>
              <a:rPr lang="en-US" altLang="en-US" sz="2400" b="1"/>
              <a:t>Point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0" y="6013450"/>
            <a:ext cx="8534400" cy="844550"/>
            <a:chOff x="0" y="6013938"/>
            <a:chExt cx="8534402" cy="844062"/>
          </a:xfrm>
        </p:grpSpPr>
        <p:cxnSp>
          <p:nvCxnSpPr>
            <p:cNvPr id="9230" name="Straight Arrow Connector 58"/>
            <p:cNvCxnSpPr>
              <a:cxnSpLocks noChangeShapeType="1"/>
            </p:cNvCxnSpPr>
            <p:nvPr/>
          </p:nvCxnSpPr>
          <p:spPr bwMode="auto">
            <a:xfrm>
              <a:off x="574433" y="6166338"/>
              <a:ext cx="7959969" cy="1588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1" name="Straight Connector 61"/>
            <p:cNvCxnSpPr>
              <a:cxnSpLocks noChangeShapeType="1"/>
            </p:cNvCxnSpPr>
            <p:nvPr/>
          </p:nvCxnSpPr>
          <p:spPr bwMode="auto">
            <a:xfrm rot="5400000">
              <a:off x="4372708" y="6201507"/>
              <a:ext cx="375138" cy="0"/>
            </a:xfrm>
            <a:prstGeom prst="line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2" name="Straight Connector 62"/>
            <p:cNvCxnSpPr>
              <a:cxnSpLocks noChangeShapeType="1"/>
            </p:cNvCxnSpPr>
            <p:nvPr/>
          </p:nvCxnSpPr>
          <p:spPr bwMode="auto">
            <a:xfrm rot="5400000">
              <a:off x="6201508" y="6201507"/>
              <a:ext cx="375138" cy="0"/>
            </a:xfrm>
            <a:prstGeom prst="line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3" name="Straight Connector 63"/>
            <p:cNvCxnSpPr>
              <a:cxnSpLocks noChangeShapeType="1"/>
            </p:cNvCxnSpPr>
            <p:nvPr/>
          </p:nvCxnSpPr>
          <p:spPr bwMode="auto">
            <a:xfrm rot="5400000">
              <a:off x="2543908" y="6201507"/>
              <a:ext cx="375138" cy="0"/>
            </a:xfrm>
            <a:prstGeom prst="line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4" name="TextBox 78"/>
            <p:cNvSpPr txBox="1">
              <a:spLocks noChangeArrowheads="1"/>
            </p:cNvSpPr>
            <p:nvPr/>
          </p:nvSpPr>
          <p:spPr bwMode="auto">
            <a:xfrm>
              <a:off x="0" y="6396335"/>
              <a:ext cx="23038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/>
                <a:t>Scaling Factor</a:t>
              </a:r>
            </a:p>
          </p:txBody>
        </p:sp>
        <p:sp>
          <p:nvSpPr>
            <p:cNvPr id="9235" name="TextBox 80"/>
            <p:cNvSpPr txBox="1">
              <a:spLocks noChangeArrowheads="1"/>
            </p:cNvSpPr>
            <p:nvPr/>
          </p:nvSpPr>
          <p:spPr bwMode="auto">
            <a:xfrm>
              <a:off x="6003762" y="6396335"/>
              <a:ext cx="877163" cy="461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 dirty="0" smtClean="0"/>
                <a:t>k </a:t>
              </a:r>
              <a:r>
                <a:rPr lang="en-US" altLang="en-US" sz="2400" b="1" dirty="0"/>
                <a:t>= 1</a:t>
              </a:r>
            </a:p>
          </p:txBody>
        </p:sp>
        <p:sp>
          <p:nvSpPr>
            <p:cNvPr id="9236" name="TextBox 81"/>
            <p:cNvSpPr txBox="1">
              <a:spLocks noChangeArrowheads="1"/>
            </p:cNvSpPr>
            <p:nvPr/>
          </p:nvSpPr>
          <p:spPr bwMode="auto">
            <a:xfrm>
              <a:off x="2257928" y="6396335"/>
              <a:ext cx="979755" cy="461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 dirty="0" smtClean="0"/>
                <a:t>k </a:t>
              </a:r>
              <a:r>
                <a:rPr lang="en-US" altLang="en-US" sz="2400" b="1" dirty="0"/>
                <a:t>= -1</a:t>
              </a:r>
            </a:p>
          </p:txBody>
        </p:sp>
        <p:sp>
          <p:nvSpPr>
            <p:cNvPr id="9237" name="TextBox 82"/>
            <p:cNvSpPr txBox="1">
              <a:spLocks noChangeArrowheads="1"/>
            </p:cNvSpPr>
            <p:nvPr/>
          </p:nvSpPr>
          <p:spPr bwMode="auto">
            <a:xfrm>
              <a:off x="4154909" y="6396335"/>
              <a:ext cx="877163" cy="461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 dirty="0" smtClean="0"/>
                <a:t>k </a:t>
              </a:r>
              <a:r>
                <a:rPr lang="en-US" altLang="en-US" sz="2400" b="1" dirty="0"/>
                <a:t>= 0</a:t>
              </a:r>
            </a:p>
          </p:txBody>
        </p:sp>
      </p:grp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478588" y="5630863"/>
            <a:ext cx="2220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99FF99"/>
                </a:solidFill>
              </a:rPr>
              <a:t>Enlargements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69900" y="5686425"/>
            <a:ext cx="2220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99FF99"/>
                </a:solidFill>
              </a:rPr>
              <a:t>Enlargements</a:t>
            </a:r>
          </a:p>
        </p:txBody>
      </p:sp>
      <p:cxnSp>
        <p:nvCxnSpPr>
          <p:cNvPr id="88" name="Straight Arrow Connector 87"/>
          <p:cNvCxnSpPr>
            <a:cxnSpLocks noChangeShapeType="1"/>
          </p:cNvCxnSpPr>
          <p:nvPr/>
        </p:nvCxnSpPr>
        <p:spPr bwMode="auto">
          <a:xfrm flipV="1">
            <a:off x="2730500" y="5702300"/>
            <a:ext cx="3646488" cy="12700"/>
          </a:xfrm>
          <a:prstGeom prst="straightConnector1">
            <a:avLst/>
          </a:prstGeom>
          <a:noFill/>
          <a:ln w="38100" algn="ctr">
            <a:solidFill>
              <a:srgbClr val="FF99FF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643313" y="5465763"/>
            <a:ext cx="1858962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99FF"/>
                </a:solidFill>
              </a:rPr>
              <a:t>Reductions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</TotalTime>
  <Words>958</Words>
  <Application>Microsoft Office PowerPoint</Application>
  <PresentationFormat>On-screen Show (4:3)</PresentationFormat>
  <Paragraphs>168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Lesson 4-5</vt:lpstr>
      <vt:lpstr>PowerPoint Presentation</vt:lpstr>
      <vt:lpstr>Objectives</vt:lpstr>
      <vt:lpstr>Vocabulary</vt:lpstr>
      <vt:lpstr>Dilations</vt:lpstr>
      <vt:lpstr>Dilations</vt:lpstr>
      <vt:lpstr>Dilations</vt:lpstr>
      <vt:lpstr>Steps to a Successful Dilation</vt:lpstr>
      <vt:lpstr>Dilations</vt:lpstr>
      <vt:lpstr>Dilations</vt:lpstr>
      <vt:lpstr>Dilations</vt:lpstr>
      <vt:lpstr>Example 1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57</cp:revision>
  <cp:lastPrinted>1601-01-01T00:00:00Z</cp:lastPrinted>
  <dcterms:created xsi:type="dcterms:W3CDTF">1601-01-01T00:00:00Z</dcterms:created>
  <dcterms:modified xsi:type="dcterms:W3CDTF">2019-02-03T16:08:16Z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