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300" r:id="rId3"/>
    <p:sldId id="301" r:id="rId4"/>
    <p:sldId id="343" r:id="rId5"/>
    <p:sldId id="335" r:id="rId6"/>
    <p:sldId id="336" r:id="rId7"/>
    <p:sldId id="337" r:id="rId8"/>
    <p:sldId id="30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CC6600"/>
    <a:srgbClr val="FFFF00"/>
    <a:srgbClr val="FFFF66"/>
    <a:srgbClr val="FFCC00"/>
    <a:srgbClr val="FF3300"/>
    <a:srgbClr val="80008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6086" autoAdjust="0"/>
  </p:normalViewPr>
  <p:slideViewPr>
    <p:cSldViewPr snapToGrid="0"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983BC-E0EB-42FF-A952-5817B3578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7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AC88D-C539-48A5-9E1E-8A955510C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4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AF3F8-C189-4767-B597-48CFBD3E7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3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EEDD6-EFBC-486D-848B-62423507B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8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F9255-93B9-491A-B6C1-5FB77B5C0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3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5C029-953B-4A07-BDEC-50C8A1D5B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0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8246D-0B0C-414E-8CBA-B5685EE31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5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CFEAB-5282-4141-B69E-5FEE7B6C3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3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226B6-4764-4930-B1EF-286D0283B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2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62397-4134-4871-AD8A-E78713546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91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1938-C6CE-4E28-ABAC-65D7E7D4C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3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D8396F81-0ECA-4A4F-8762-660C5DEBCE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4-6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Similarity and Transformations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563"/>
            <a:ext cx="8229600" cy="85248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620838"/>
            <a:ext cx="8521700" cy="4505325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Perform </a:t>
            </a:r>
            <a:r>
              <a:rPr lang="en-US" sz="2800" b="1" dirty="0"/>
              <a:t>similarity transformations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Describe </a:t>
            </a:r>
            <a:r>
              <a:rPr lang="en-US" sz="2800" b="1" dirty="0"/>
              <a:t>similarity transformations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Prove </a:t>
            </a:r>
            <a:r>
              <a:rPr lang="en-US" sz="2800" b="1" dirty="0"/>
              <a:t>that figures are similar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73138"/>
            <a:ext cx="8229600" cy="56769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Similar figures </a:t>
            </a:r>
            <a:r>
              <a:rPr lang="en-US" sz="2400" b="1" i="1" dirty="0"/>
              <a:t>– a similarity transformation maps one of the figures onto the </a:t>
            </a:r>
            <a:r>
              <a:rPr lang="en-US" sz="2400" b="1" i="1" dirty="0" smtClean="0"/>
              <a:t>other</a:t>
            </a:r>
            <a:br>
              <a:rPr lang="en-US" sz="2400" b="1" i="1" dirty="0" smtClean="0"/>
            </a:br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dirty="0" smtClean="0">
                <a:solidFill>
                  <a:srgbClr val="FFC000"/>
                </a:solidFill>
              </a:rPr>
              <a:t>Similar figures have all corresponding sides with the same ratio, called the scaling factor, k, and have all corresponding angles congruent.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2400" b="1" dirty="0" smtClean="0">
              <a:solidFill>
                <a:srgbClr val="FFC00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 smtClean="0">
                <a:solidFill>
                  <a:srgbClr val="FFFF00"/>
                </a:solidFill>
              </a:rPr>
              <a:t>Similarity </a:t>
            </a:r>
            <a:r>
              <a:rPr lang="en-US" sz="2400" b="1" i="1" dirty="0">
                <a:solidFill>
                  <a:srgbClr val="FFFF00"/>
                </a:solidFill>
              </a:rPr>
              <a:t>transformation </a:t>
            </a:r>
            <a:r>
              <a:rPr lang="en-US" sz="2400" b="1" i="1" dirty="0"/>
              <a:t>– dilation or a composition of rigid motions and dilations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Core Concept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973138"/>
                <a:ext cx="8229600" cy="5676900"/>
              </a:xfrm>
            </p:spPr>
            <p:txBody>
              <a:bodyPr/>
              <a:lstStyle/>
              <a:p>
                <a:endParaRPr lang="en-US" sz="2000" b="1" dirty="0"/>
              </a:p>
              <a:p>
                <a:endParaRPr lang="en-US" sz="2000" b="1" dirty="0" smtClean="0"/>
              </a:p>
              <a:p>
                <a:endParaRPr lang="en-US" sz="2000" b="1" dirty="0"/>
              </a:p>
              <a:p>
                <a:endParaRPr lang="en-US" sz="2000" b="1" dirty="0" smtClean="0"/>
              </a:p>
              <a:p>
                <a:endParaRPr lang="en-US" sz="2000" b="1" dirty="0"/>
              </a:p>
              <a:p>
                <a:endParaRPr lang="en-US" sz="2000" b="1" dirty="0" smtClean="0"/>
              </a:p>
              <a:p>
                <a:endParaRPr lang="en-US" sz="2000" b="1" dirty="0" smtClean="0"/>
              </a:p>
              <a:p>
                <a:endParaRPr lang="en-US" sz="2000" b="1" dirty="0"/>
              </a:p>
              <a:p>
                <a:r>
                  <a:rPr lang="en-US" sz="2400" b="1" dirty="0"/>
                  <a:t>In the picture above, corresponding angles A and E are congruent; corresponding angles C and G are congruent; corresponding angles B and F are congruent.  The sides have the same ratio:</a:t>
                </a:r>
                <a:r>
                  <a:rPr lang="en-US" sz="2400" b="1" dirty="0" smtClean="0"/>
                  <a:t>     </a:t>
                </a:r>
                <a:br>
                  <a:rPr lang="en-US" sz="2400" b="1" dirty="0" smtClean="0"/>
                </a:br>
                <a:r>
                  <a:rPr lang="en-US" sz="2400" b="1" dirty="0" smtClean="0"/>
                  <a:t>   </a:t>
                </a:r>
                <a14:m>
                  <m:oMath xmlns:m="http://schemas.openxmlformats.org/officeDocument/2006/math">
                    <m:r>
                      <a:rPr lang="en-US" sz="2400" b="1" dirty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𝑨𝑩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𝑬𝑭</m:t>
                        </m:r>
                      </m:den>
                    </m:f>
                    <m:r>
                      <a:rPr lang="en-US" sz="2400" b="1" i="1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𝑩𝑪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𝑭𝑮</m:t>
                        </m:r>
                      </m:den>
                    </m:f>
                    <m:r>
                      <a:rPr lang="en-US" sz="2400" b="1" i="1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𝑨𝑪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𝑬𝑮</m:t>
                        </m:r>
                      </m:den>
                    </m:f>
                    <m:r>
                      <a:rPr lang="en-US" sz="2400" b="1" i="1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>
                        <a:solidFill>
                          <a:srgbClr val="FFFF00"/>
                        </a:solidFill>
                        <a:latin typeface="Cambria Math"/>
                      </a:rPr>
                      <m:t>𝒌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𝒕𝒉𝒆</m:t>
                    </m:r>
                    <m:r>
                      <a:rPr lang="en-US" sz="2400" b="1" i="1">
                        <a:latin typeface="Cambria Math"/>
                      </a:rPr>
                      <m:t> </m:t>
                    </m:r>
                    <m:r>
                      <a:rPr lang="en-US" sz="2400" b="1" i="1">
                        <a:latin typeface="Cambria Math"/>
                      </a:rPr>
                      <m:t>𝒔𝒄𝒂𝒍𝒊𝒏𝒈</m:t>
                    </m:r>
                    <m:r>
                      <a:rPr lang="en-US" sz="2400" b="1" i="1">
                        <a:latin typeface="Cambria Math"/>
                      </a:rPr>
                      <m:t> </m:t>
                    </m:r>
                    <m:r>
                      <a:rPr lang="en-US" sz="2400" b="1" i="1">
                        <a:latin typeface="Cambria Math"/>
                      </a:rPr>
                      <m:t>𝒇𝒂𝒄𝒕𝒐𝒓</m:t>
                    </m:r>
                  </m:oMath>
                </a14:m>
                <a:endParaRPr lang="en-US" sz="2400" b="1" dirty="0"/>
              </a:p>
              <a:p>
                <a:endParaRPr lang="en-US" sz="2000" b="1" dirty="0"/>
              </a:p>
            </p:txBody>
          </p:sp>
        </mc:Choice>
        <mc:Fallback xmlns="">
          <p:sp>
            <p:nvSpPr>
              <p:cNvPr id="614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973138"/>
                <a:ext cx="8229600" cy="5676900"/>
              </a:xfrm>
              <a:blipFill rotWithShape="1">
                <a:blip r:embed="rId2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808" y="1078990"/>
            <a:ext cx="7001852" cy="25149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833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2563"/>
            <a:ext cx="8229600" cy="62547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80906"/>
                <a:ext cx="8229600" cy="211384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/>
                  <a:t>Graph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sz="2400" b="1" dirty="0"/>
                  <a:t> with endpoints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𝟏𝟐</m:t>
                    </m:r>
                    <m:r>
                      <a:rPr lang="en-US" sz="2400" b="1" i="1">
                        <a:latin typeface="Cambria Math"/>
                      </a:rPr>
                      <m:t>, −</m:t>
                    </m:r>
                    <m:r>
                      <a:rPr lang="en-US" sz="2400" b="1" i="1">
                        <a:latin typeface="Cambria Math"/>
                      </a:rPr>
                      <m:t>𝟔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𝑩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𝟎</m:t>
                    </m:r>
                    <m:r>
                      <a:rPr lang="en-US" sz="2400" b="1" i="1">
                        <a:latin typeface="Cambria Math"/>
                      </a:rPr>
                      <m:t>, −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its image after the similarity transformation.</a:t>
                </a:r>
              </a:p>
              <a:p>
                <a:pPr marL="0" indent="0">
                  <a:buNone/>
                </a:pPr>
                <a:r>
                  <a:rPr lang="en-US" sz="2400" b="1" dirty="0"/>
                  <a:t>	Reflection:  in the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𝒚</m:t>
                    </m:r>
                    <m:r>
                      <a:rPr lang="en-US" sz="2400" b="1" i="1">
                        <a:latin typeface="Cambria Math"/>
                      </a:rPr>
                      <m:t>−</m:t>
                    </m:r>
                  </m:oMath>
                </a14:m>
                <a:r>
                  <a:rPr lang="en-US" sz="2400" b="1" dirty="0"/>
                  <a:t>axis</a:t>
                </a:r>
              </a:p>
              <a:p>
                <a:pPr marL="0" indent="0">
                  <a:buNone/>
                </a:pPr>
                <a:r>
                  <a:rPr lang="en-US" sz="2400" b="1" dirty="0"/>
                  <a:t>	Dilation: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𝒙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𝒚</m:t>
                    </m:r>
                    <m:r>
                      <a:rPr lang="en-US" sz="2400" b="1" i="1">
                        <a:latin typeface="Cambria Math"/>
                      </a:rPr>
                      <m:t>)→</m:t>
                    </m:r>
                    <m:d>
                      <m:dPr>
                        <m:ctrlPr>
                          <a:rPr lang="en-US" sz="2400" b="1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400" b="1" i="1">
                                <a:latin typeface="Cambria Math"/>
                              </a:rPr>
                              <m:t>𝟑</m:t>
                            </m:r>
                          </m:den>
                        </m:f>
                        <m:r>
                          <a:rPr lang="en-US" sz="2400" b="1" i="1">
                            <a:latin typeface="Cambria Math"/>
                          </a:rPr>
                          <m:t>𝒙</m:t>
                        </m:r>
                        <m:r>
                          <a:rPr lang="en-US" sz="2400" b="1" i="1">
                            <a:latin typeface="Cambria Math"/>
                          </a:rPr>
                          <m:t>,</m:t>
                        </m:r>
                        <m:f>
                          <m:fPr>
                            <m:ctrlPr>
                              <a:rPr lang="en-US" sz="24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400" b="1" i="1">
                                <a:latin typeface="Cambria Math"/>
                              </a:rPr>
                              <m:t>𝟑</m:t>
                            </m:r>
                          </m:den>
                        </m:f>
                        <m:r>
                          <a:rPr lang="en-US" sz="2400" b="1" i="1">
                            <a:latin typeface="Cambria Math"/>
                          </a:rPr>
                          <m:t>𝒚</m:t>
                        </m:r>
                      </m:e>
                    </m:d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0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80906"/>
                <a:ext cx="8229600" cy="2113844"/>
              </a:xfrm>
              <a:blipFill rotWithShape="1">
                <a:blip r:embed="rId3"/>
                <a:stretch>
                  <a:fillRect l="-1111" t="-2017" r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4" imgW="914400" imgH="596880" progId="Equation.DSMT4">
                  <p:embed/>
                </p:oleObj>
              </mc:Choice>
              <mc:Fallback>
                <p:oleObj name="Equation" r:id="rId4" imgW="914400" imgH="5968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Rectangle 14"/>
          <p:cNvSpPr>
            <a:spLocks noChangeArrowheads="1"/>
          </p:cNvSpPr>
          <p:nvPr/>
        </p:nvSpPr>
        <p:spPr bwMode="invGray">
          <a:xfrm>
            <a:off x="6540955" y="3218666"/>
            <a:ext cx="2603046" cy="293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Reflection is a congruence transformation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Dilation is a similar transformation</a:t>
            </a:r>
            <a:endParaRPr lang="en-US" altLang="en-US" sz="24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56" y="3218666"/>
            <a:ext cx="5344954" cy="3466624"/>
          </a:xfrm>
          <a:prstGeom prst="rect">
            <a:avLst/>
          </a:prstGeom>
        </p:spPr>
      </p:pic>
      <p:sp>
        <p:nvSpPr>
          <p:cNvPr id="12" name="Oval 11"/>
          <p:cNvSpPr>
            <a:spLocks noChangeAspect="1"/>
          </p:cNvSpPr>
          <p:nvPr/>
        </p:nvSpPr>
        <p:spPr bwMode="auto">
          <a:xfrm>
            <a:off x="5600431" y="5448552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7830" y="548474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</a:rPr>
              <a:t>A</a:t>
            </a:r>
            <a:endParaRPr lang="en-US" sz="1200" b="1" dirty="0">
              <a:solidFill>
                <a:schemeClr val="bg2"/>
              </a:solidFill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 bwMode="auto">
          <a:xfrm>
            <a:off x="3345625" y="4891302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94033" y="4752802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2"/>
                </a:solidFill>
              </a:rPr>
              <a:t>B</a:t>
            </a:r>
            <a:endParaRPr lang="en-US" sz="1200" b="1" dirty="0">
              <a:solidFill>
                <a:schemeClr val="bg2"/>
              </a:solidFill>
            </a:endParaRPr>
          </a:p>
        </p:txBody>
      </p:sp>
      <p:cxnSp>
        <p:nvCxnSpPr>
          <p:cNvPr id="4" name="Straight Connector 3"/>
          <p:cNvCxnSpPr>
            <a:stCxn id="14" idx="5"/>
            <a:endCxn id="12" idx="2"/>
          </p:cNvCxnSpPr>
          <p:nvPr/>
        </p:nvCxnSpPr>
        <p:spPr bwMode="auto">
          <a:xfrm>
            <a:off x="3423674" y="4969351"/>
            <a:ext cx="2176757" cy="5249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2239523" y="4409761"/>
            <a:ext cx="1589158" cy="587492"/>
            <a:chOff x="2239523" y="4409761"/>
            <a:chExt cx="1589158" cy="587492"/>
          </a:xfrm>
        </p:grpSpPr>
        <p:sp>
          <p:nvSpPr>
            <p:cNvPr id="24" name="TextBox 23"/>
            <p:cNvSpPr txBox="1"/>
            <p:nvPr/>
          </p:nvSpPr>
          <p:spPr>
            <a:xfrm>
              <a:off x="3453257" y="4409761"/>
              <a:ext cx="375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B’’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25" name="Oval 24"/>
            <p:cNvSpPr>
              <a:spLocks noChangeAspect="1"/>
            </p:cNvSpPr>
            <p:nvPr/>
          </p:nvSpPr>
          <p:spPr bwMode="auto">
            <a:xfrm>
              <a:off x="2606483" y="4712002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C00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Oval 25"/>
            <p:cNvSpPr>
              <a:spLocks noChangeAspect="1"/>
            </p:cNvSpPr>
            <p:nvPr/>
          </p:nvSpPr>
          <p:spPr bwMode="auto">
            <a:xfrm>
              <a:off x="3349208" y="4540302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C00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39523" y="4720254"/>
              <a:ext cx="3669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A’’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8" name="Straight Connector 7"/>
            <p:cNvCxnSpPr>
              <a:stCxn id="25" idx="6"/>
              <a:endCxn id="26" idx="2"/>
            </p:cNvCxnSpPr>
            <p:nvPr/>
          </p:nvCxnSpPr>
          <p:spPr bwMode="auto">
            <a:xfrm flipV="1">
              <a:off x="2697923" y="4586022"/>
              <a:ext cx="651285" cy="1717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804534" y="4766702"/>
            <a:ext cx="2628213" cy="1064464"/>
            <a:chOff x="804534" y="4766702"/>
            <a:chExt cx="2628213" cy="1064464"/>
          </a:xfrm>
        </p:grpSpPr>
        <p:sp>
          <p:nvSpPr>
            <p:cNvPr id="21" name="Oval 20"/>
            <p:cNvSpPr>
              <a:spLocks noChangeAspect="1"/>
            </p:cNvSpPr>
            <p:nvPr/>
          </p:nvSpPr>
          <p:spPr bwMode="auto">
            <a:xfrm>
              <a:off x="1099808" y="5462452"/>
              <a:ext cx="91440" cy="91440"/>
            </a:xfrm>
            <a:prstGeom prst="ellipse">
              <a:avLst/>
            </a:prstGeom>
            <a:solidFill>
              <a:srgbClr val="CC00CC"/>
            </a:solidFill>
            <a:ln w="952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C00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4534" y="5554167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C00CC"/>
                  </a:solidFill>
                </a:rPr>
                <a:t>A’</a:t>
              </a:r>
              <a:endParaRPr lang="en-US" sz="1200" b="1" dirty="0">
                <a:solidFill>
                  <a:srgbClr val="CC00CC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07071" y="4766702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C00CC"/>
                  </a:solidFill>
                </a:rPr>
                <a:t>B’</a:t>
              </a:r>
              <a:endParaRPr lang="en-US" sz="1200" b="1" dirty="0">
                <a:solidFill>
                  <a:srgbClr val="CC00CC"/>
                </a:solidFill>
              </a:endParaRPr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 bwMode="auto">
            <a:xfrm>
              <a:off x="3341307" y="4891302"/>
              <a:ext cx="91440" cy="91440"/>
            </a:xfrm>
            <a:prstGeom prst="ellipse">
              <a:avLst/>
            </a:prstGeom>
            <a:solidFill>
              <a:srgbClr val="CC00CC"/>
            </a:solidFill>
            <a:ln w="952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9" name="Straight Connector 18"/>
            <p:cNvCxnSpPr>
              <a:endCxn id="21" idx="6"/>
            </p:cNvCxnSpPr>
            <p:nvPr/>
          </p:nvCxnSpPr>
          <p:spPr bwMode="auto">
            <a:xfrm flipH="1">
              <a:off x="1191248" y="4969351"/>
              <a:ext cx="2157960" cy="53882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152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idx="1"/>
              </p:nvPr>
            </p:nvSpPr>
            <p:spPr>
              <a:xfrm>
                <a:off x="484188" y="977900"/>
                <a:ext cx="8229600" cy="1087967"/>
              </a:xfrm>
            </p:spPr>
            <p:txBody>
              <a:bodyPr/>
              <a:lstStyle/>
              <a:p>
                <a:pPr marL="0" indent="0">
                  <a:buFontTx/>
                  <a:buNone/>
                  <a:defRPr/>
                </a:pPr>
                <a:r>
                  <a:rPr lang="en-US" sz="2400" b="1" dirty="0"/>
                  <a:t>Describe the similarity transformation that maps trapezoid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𝑾𝑿𝒀𝒁</m:t>
                    </m:r>
                  </m:oMath>
                </a14:m>
                <a:r>
                  <a:rPr lang="en-US" sz="2400" b="1" dirty="0"/>
                  <a:t> to trapezoid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𝑷𝑸𝑹𝑺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4188" y="977900"/>
                <a:ext cx="8229600" cy="1087967"/>
              </a:xfrm>
              <a:blipFill rotWithShape="1">
                <a:blip r:embed="rId2"/>
                <a:stretch>
                  <a:fillRect l="-1111" t="-3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23918" name="Rectangle 14"/>
          <p:cNvSpPr>
            <a:spLocks noChangeArrowheads="1"/>
          </p:cNvSpPr>
          <p:nvPr/>
        </p:nvSpPr>
        <p:spPr bwMode="auto">
          <a:xfrm>
            <a:off x="5062538" y="2113255"/>
            <a:ext cx="38735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AutoNum type="arabicParenR"/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Flip over the x-axis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AutoNum type="arabicParenR"/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Dilation from the origin with a scaling factor of 2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AutoNum type="arabicParenR"/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EB55"/>
                </a:solidFill>
              </a:rPr>
              <a:t>Order of these steps is not important</a:t>
            </a:r>
            <a:endParaRPr lang="en-US" altLang="en-US" sz="2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00" y="2113255"/>
            <a:ext cx="4147185" cy="4600575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152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idx="1"/>
              </p:nvPr>
            </p:nvSpPr>
            <p:spPr>
              <a:xfrm>
                <a:off x="469900" y="963613"/>
                <a:ext cx="8229600" cy="452596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 smtClean="0"/>
                  <a:t>Prove </a:t>
                </a:r>
                <a:r>
                  <a:rPr lang="en-US" sz="2400" b="1" dirty="0"/>
                  <a:t>that square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𝑨𝑩𝑪𝑫</m:t>
                    </m:r>
                  </m:oMath>
                </a14:m>
                <a:r>
                  <a:rPr lang="en-US" sz="2400" b="1" dirty="0"/>
                  <a:t> is similar to square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𝑬𝑭𝑮𝑯</m:t>
                    </m:r>
                  </m:oMath>
                </a14:m>
                <a:r>
                  <a:rPr lang="en-US" sz="2400" b="1" dirty="0"/>
                  <a:t>.</a:t>
                </a:r>
              </a:p>
              <a:p>
                <a:pPr marL="338138" indent="0">
                  <a:buNone/>
                </a:pPr>
                <a:r>
                  <a:rPr lang="en-US" sz="2400" b="1" dirty="0" smtClean="0">
                    <a:solidFill>
                      <a:srgbClr val="FFFF00"/>
                    </a:solidFill>
                  </a:rPr>
                  <a:t>Given</a:t>
                </a:r>
                <a:r>
                  <a:rPr lang="en-US" sz="2400" b="1" dirty="0"/>
                  <a:t>	Square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𝑨𝑩𝑪𝑫</m:t>
                    </m:r>
                  </m:oMath>
                </a14:m>
                <a:r>
                  <a:rPr lang="en-US" sz="2400" b="1" dirty="0"/>
                  <a:t> with side length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𝒔</m:t>
                    </m:r>
                  </m:oMath>
                </a14:m>
                <a:r>
                  <a:rPr lang="en-US" sz="2400" b="1" dirty="0"/>
                  <a:t>, square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𝑬𝑭𝑮𝑯</m:t>
                    </m:r>
                  </m:oMath>
                </a14:m>
                <a:r>
                  <a:rPr lang="en-US" sz="2400" b="1" dirty="0"/>
                  <a:t> with side length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𝒔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𝑨𝑫</m:t>
                        </m:r>
                      </m:e>
                    </m:acc>
                    <m:r>
                      <a:rPr lang="en-US" sz="2400" b="1" i="1">
                        <a:latin typeface="Cambria Math"/>
                      </a:rPr>
                      <m:t>∥</m:t>
                    </m:r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𝑬𝑯</m:t>
                        </m:r>
                      </m:e>
                    </m:acc>
                  </m:oMath>
                </a14:m>
                <a:endParaRPr lang="en-US" sz="2400" b="1" dirty="0"/>
              </a:p>
              <a:p>
                <a:pPr marL="338138" indent="0">
                  <a:buNone/>
                </a:pPr>
                <a:r>
                  <a:rPr lang="en-US" sz="2400" b="1" dirty="0" smtClean="0">
                    <a:solidFill>
                      <a:srgbClr val="FFFF00"/>
                    </a:solidFill>
                  </a:rPr>
                  <a:t>Prove</a:t>
                </a:r>
                <a:r>
                  <a:rPr lang="en-US" sz="2400" b="1" dirty="0"/>
                  <a:t>	Square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𝑨𝑩𝑪𝑫</m:t>
                    </m:r>
                  </m:oMath>
                </a14:m>
                <a:r>
                  <a:rPr lang="en-US" sz="2400" b="1" dirty="0"/>
                  <a:t> is similar to square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𝑬𝑭𝑮𝑯</m:t>
                    </m:r>
                  </m:oMath>
                </a14:m>
                <a:r>
                  <a:rPr lang="en-US" sz="2400" b="1" dirty="0"/>
                  <a:t>.</a:t>
                </a:r>
              </a:p>
              <a:p>
                <a:pPr marL="0" indent="0">
                  <a:buNone/>
                  <a:defRPr/>
                </a:pPr>
                <a:endParaRPr lang="en-US" sz="2400" b="1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9900" y="963613"/>
                <a:ext cx="8229600" cy="4525962"/>
              </a:xfrm>
              <a:blipFill rotWithShape="1">
                <a:blip r:embed="rId2"/>
                <a:stretch>
                  <a:fillRect l="-1111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5964" name="Rectangle 12"/>
              <p:cNvSpPr>
                <a:spLocks noChangeArrowheads="1"/>
              </p:cNvSpPr>
              <p:nvPr/>
            </p:nvSpPr>
            <p:spPr bwMode="auto">
              <a:xfrm>
                <a:off x="4318882" y="3283479"/>
                <a:ext cx="4407429" cy="27843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</a:t>
                </a:r>
                <a:r>
                  <a:rPr lang="en-US" altLang="en-US" sz="2400" b="1" dirty="0"/>
                  <a:t> </a:t>
                </a:r>
                <a:endParaRPr lang="en-US" altLang="en-US" sz="2400" b="1" dirty="0" smtClean="0"/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000" b="1" dirty="0" smtClean="0"/>
                  <a:t>All squares have 90° angles (so angles congruent)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000" b="1" dirty="0" smtClean="0"/>
                  <a:t>All squares have their sides equal to each other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latin typeface="Cambria Math"/>
                          </a:rPr>
                          <m:t>𝟐</m:t>
                        </m:r>
                        <m:r>
                          <a:rPr lang="en-US" altLang="en-US" sz="2400" b="1" i="1" smtClean="0">
                            <a:latin typeface="Cambria Math"/>
                          </a:rPr>
                          <m:t>𝒔</m:t>
                        </m:r>
                      </m:num>
                      <m:den>
                        <m:r>
                          <a:rPr lang="en-US" altLang="en-US" sz="2400" b="1" i="1" smtClean="0">
                            <a:latin typeface="Cambria Math"/>
                          </a:rPr>
                          <m:t>𝒔</m:t>
                        </m:r>
                      </m:den>
                    </m:f>
                    <m:r>
                      <a:rPr lang="en-US" altLang="en-US" sz="2400" b="1" i="1" smtClean="0"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latin typeface="Cambria Math"/>
                      </a:rPr>
                      <m:t>𝟐</m:t>
                    </m:r>
                  </m:oMath>
                </a14:m>
                <a:r>
                  <a:rPr lang="en-US" altLang="en-US" sz="2400" b="1" dirty="0" smtClean="0"/>
                  <a:t> </a:t>
                </a:r>
                <a:r>
                  <a:rPr lang="en-US" altLang="en-US" sz="2000" b="1" dirty="0" smtClean="0"/>
                  <a:t>is</a:t>
                </a:r>
                <a:r>
                  <a:rPr lang="en-US" altLang="en-US" sz="2400" b="1" dirty="0" smtClean="0"/>
                  <a:t> </a:t>
                </a:r>
                <a:r>
                  <a:rPr lang="en-US" altLang="en-US" sz="2000" b="1" dirty="0" smtClean="0"/>
                  <a:t>scaling factor</a:t>
                </a:r>
              </a:p>
            </p:txBody>
          </p:sp>
        </mc:Choice>
        <mc:Fallback xmlns="">
          <p:sp>
            <p:nvSpPr>
              <p:cNvPr id="125964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18882" y="3283479"/>
                <a:ext cx="4407429" cy="2784352"/>
              </a:xfrm>
              <a:prstGeom prst="rect">
                <a:avLst/>
              </a:prstGeom>
              <a:blipFill rotWithShape="1">
                <a:blip r:embed="rId3"/>
                <a:stretch>
                  <a:fillRect l="-2075" t="-2851" b="-2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838" y="3704166"/>
            <a:ext cx="2900363" cy="17145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5025"/>
            <a:ext cx="8547100" cy="5814131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 smtClean="0"/>
              <a:t>In </a:t>
            </a:r>
            <a:r>
              <a:rPr lang="en-US" sz="2400" b="1" dirty="0"/>
              <a:t>a congruence transformation, the position of the image may differ from the preimage, but the two figures remain congruent.</a:t>
            </a:r>
          </a:p>
          <a:p>
            <a:pPr lvl="1"/>
            <a:r>
              <a:rPr lang="en-US" sz="2400" b="1" dirty="0" smtClean="0"/>
              <a:t>In </a:t>
            </a:r>
            <a:r>
              <a:rPr lang="en-US" sz="2400" b="1" dirty="0"/>
              <a:t>a similar transformation, the position and size of the image may differ from the preimage, but the two figures keep the shape (angles congruent and sides scaled).</a:t>
            </a:r>
          </a:p>
          <a:p>
            <a:pPr lvl="1"/>
            <a:r>
              <a:rPr lang="en-US" sz="2400" b="1" dirty="0" smtClean="0"/>
              <a:t>Flips</a:t>
            </a:r>
            <a:r>
              <a:rPr lang="en-US" sz="2400" b="1" dirty="0"/>
              <a:t>, turns, and slides are congruence transformations</a:t>
            </a:r>
          </a:p>
          <a:p>
            <a:pPr lvl="1"/>
            <a:r>
              <a:rPr lang="en-US" sz="2400" b="1" dirty="0" smtClean="0"/>
              <a:t>Dilations </a:t>
            </a:r>
            <a:r>
              <a:rPr lang="en-US" sz="2400" b="1" dirty="0"/>
              <a:t>are similar transformations</a:t>
            </a:r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None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2430</TotalTime>
  <Words>280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Equation</vt:lpstr>
      <vt:lpstr>Lesson 4-6</vt:lpstr>
      <vt:lpstr>Objectives</vt:lpstr>
      <vt:lpstr>Vocabulary</vt:lpstr>
      <vt:lpstr>Core Concept</vt:lpstr>
      <vt:lpstr>Example 1</vt:lpstr>
      <vt:lpstr>Example 2</vt:lpstr>
      <vt:lpstr>Example 3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41</cp:revision>
  <cp:lastPrinted>1601-01-01T00:00:00Z</cp:lastPrinted>
  <dcterms:created xsi:type="dcterms:W3CDTF">1601-01-01T00:00:00Z</dcterms:created>
  <dcterms:modified xsi:type="dcterms:W3CDTF">2019-02-03T16:08:45Z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