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300" r:id="rId3"/>
    <p:sldId id="301" r:id="rId4"/>
    <p:sldId id="303" r:id="rId5"/>
    <p:sldId id="306" r:id="rId6"/>
    <p:sldId id="304" r:id="rId7"/>
    <p:sldId id="305" r:id="rId8"/>
    <p:sldId id="308" r:id="rId9"/>
    <p:sldId id="307" r:id="rId10"/>
    <p:sldId id="309" r:id="rId11"/>
    <p:sldId id="302" r:id="rId12"/>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66FFFF"/>
    <a:srgbClr val="FF3300"/>
    <a:srgbClr val="CC00CC"/>
    <a:srgbClr val="CC6600"/>
    <a:srgbClr val="FFFF00"/>
    <a:srgbClr val="FFFF66"/>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6" autoAdjust="0"/>
    <p:restoredTop sz="96086" autoAdjust="0"/>
  </p:normalViewPr>
  <p:slideViewPr>
    <p:cSldViewPr snapToGrid="0">
      <p:cViewPr varScale="1">
        <p:scale>
          <a:sx n="84" d="100"/>
          <a:sy n="84" d="100"/>
        </p:scale>
        <p:origin x="-147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65608DA-427E-4E1E-917C-EB81D6A212F4}" type="slidenum">
              <a:rPr lang="en-US"/>
              <a:pPr>
                <a:defRPr/>
              </a:pPr>
              <a:t>‹#›</a:t>
            </a:fld>
            <a:endParaRPr lang="en-US"/>
          </a:p>
        </p:txBody>
      </p:sp>
    </p:spTree>
    <p:extLst>
      <p:ext uri="{BB962C8B-B14F-4D97-AF65-F5344CB8AC3E}">
        <p14:creationId xmlns:p14="http://schemas.microsoft.com/office/powerpoint/2010/main" val="2153412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4CC8F2-F236-46E6-B182-6CADC5FF3A85}" type="slidenum">
              <a:rPr lang="en-US"/>
              <a:pPr>
                <a:defRPr/>
              </a:pPr>
              <a:t>‹#›</a:t>
            </a:fld>
            <a:endParaRPr lang="en-US"/>
          </a:p>
        </p:txBody>
      </p:sp>
    </p:spTree>
    <p:extLst>
      <p:ext uri="{BB962C8B-B14F-4D97-AF65-F5344CB8AC3E}">
        <p14:creationId xmlns:p14="http://schemas.microsoft.com/office/powerpoint/2010/main" val="486685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FFFF91E-8B99-4727-91E0-A2600CAF2491}" type="slidenum">
              <a:rPr lang="en-US"/>
              <a:pPr>
                <a:defRPr/>
              </a:pPr>
              <a:t>‹#›</a:t>
            </a:fld>
            <a:endParaRPr lang="en-US"/>
          </a:p>
        </p:txBody>
      </p:sp>
    </p:spTree>
    <p:extLst>
      <p:ext uri="{BB962C8B-B14F-4D97-AF65-F5344CB8AC3E}">
        <p14:creationId xmlns:p14="http://schemas.microsoft.com/office/powerpoint/2010/main" val="3180108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D18333-C2E0-4F59-9C86-7B166AF38DCC}" type="slidenum">
              <a:rPr lang="en-US"/>
              <a:pPr>
                <a:defRPr/>
              </a:pPr>
              <a:t>‹#›</a:t>
            </a:fld>
            <a:endParaRPr lang="en-US"/>
          </a:p>
        </p:txBody>
      </p:sp>
    </p:spTree>
    <p:extLst>
      <p:ext uri="{BB962C8B-B14F-4D97-AF65-F5344CB8AC3E}">
        <p14:creationId xmlns:p14="http://schemas.microsoft.com/office/powerpoint/2010/main" val="2709336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B9A1D5F-90BC-4B22-B281-F9878CDC04D3}" type="slidenum">
              <a:rPr lang="en-US"/>
              <a:pPr>
                <a:defRPr/>
              </a:pPr>
              <a:t>‹#›</a:t>
            </a:fld>
            <a:endParaRPr lang="en-US"/>
          </a:p>
        </p:txBody>
      </p:sp>
    </p:spTree>
    <p:extLst>
      <p:ext uri="{BB962C8B-B14F-4D97-AF65-F5344CB8AC3E}">
        <p14:creationId xmlns:p14="http://schemas.microsoft.com/office/powerpoint/2010/main" val="3530288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C8A8004-3DF4-4366-B268-7B186D1AE6C9}" type="slidenum">
              <a:rPr lang="en-US"/>
              <a:pPr>
                <a:defRPr/>
              </a:pPr>
              <a:t>‹#›</a:t>
            </a:fld>
            <a:endParaRPr lang="en-US"/>
          </a:p>
        </p:txBody>
      </p:sp>
    </p:spTree>
    <p:extLst>
      <p:ext uri="{BB962C8B-B14F-4D97-AF65-F5344CB8AC3E}">
        <p14:creationId xmlns:p14="http://schemas.microsoft.com/office/powerpoint/2010/main" val="2292689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533BCA9-C1F1-4F62-A135-719BD2977775}" type="slidenum">
              <a:rPr lang="en-US"/>
              <a:pPr>
                <a:defRPr/>
              </a:pPr>
              <a:t>‹#›</a:t>
            </a:fld>
            <a:endParaRPr lang="en-US"/>
          </a:p>
        </p:txBody>
      </p:sp>
    </p:spTree>
    <p:extLst>
      <p:ext uri="{BB962C8B-B14F-4D97-AF65-F5344CB8AC3E}">
        <p14:creationId xmlns:p14="http://schemas.microsoft.com/office/powerpoint/2010/main" val="1198153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B2FAB6C-7975-4E80-A38D-5B4CC1A645E2}" type="slidenum">
              <a:rPr lang="en-US"/>
              <a:pPr>
                <a:defRPr/>
              </a:pPr>
              <a:t>‹#›</a:t>
            </a:fld>
            <a:endParaRPr lang="en-US"/>
          </a:p>
        </p:txBody>
      </p:sp>
    </p:spTree>
    <p:extLst>
      <p:ext uri="{BB962C8B-B14F-4D97-AF65-F5344CB8AC3E}">
        <p14:creationId xmlns:p14="http://schemas.microsoft.com/office/powerpoint/2010/main" val="2568313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A7B211D-A042-4DFA-8672-4353AA0FAAD8}" type="slidenum">
              <a:rPr lang="en-US"/>
              <a:pPr>
                <a:defRPr/>
              </a:pPr>
              <a:t>‹#›</a:t>
            </a:fld>
            <a:endParaRPr lang="en-US"/>
          </a:p>
        </p:txBody>
      </p:sp>
    </p:spTree>
    <p:extLst>
      <p:ext uri="{BB962C8B-B14F-4D97-AF65-F5344CB8AC3E}">
        <p14:creationId xmlns:p14="http://schemas.microsoft.com/office/powerpoint/2010/main" val="563292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8342691-2925-4E90-B41E-0D6720275F08}" type="slidenum">
              <a:rPr lang="en-US"/>
              <a:pPr>
                <a:defRPr/>
              </a:pPr>
              <a:t>‹#›</a:t>
            </a:fld>
            <a:endParaRPr lang="en-US"/>
          </a:p>
        </p:txBody>
      </p:sp>
    </p:spTree>
    <p:extLst>
      <p:ext uri="{BB962C8B-B14F-4D97-AF65-F5344CB8AC3E}">
        <p14:creationId xmlns:p14="http://schemas.microsoft.com/office/powerpoint/2010/main" val="4184519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4763E79-C48C-4F66-ADD7-AA307A3FE723}" type="slidenum">
              <a:rPr lang="en-US"/>
              <a:pPr>
                <a:defRPr/>
              </a:pPr>
              <a:t>‹#›</a:t>
            </a:fld>
            <a:endParaRPr lang="en-US"/>
          </a:p>
        </p:txBody>
      </p:sp>
    </p:spTree>
    <p:extLst>
      <p:ext uri="{BB962C8B-B14F-4D97-AF65-F5344CB8AC3E}">
        <p14:creationId xmlns:p14="http://schemas.microsoft.com/office/powerpoint/2010/main" val="3938440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pitchFamily="34" charset="0"/>
              </a:defRPr>
            </a:lvl1pPr>
          </a:lstStyle>
          <a:p>
            <a:pPr>
              <a:defRPr/>
            </a:pPr>
            <a:fld id="{3B454767-9E55-451E-AC0C-DB62F4464C97}"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altLang="en-US" b="1" smtClean="0"/>
              <a:t>Lesson 9-R</a:t>
            </a:r>
          </a:p>
        </p:txBody>
      </p:sp>
      <p:sp>
        <p:nvSpPr>
          <p:cNvPr id="2051" name="Rectangle 3"/>
          <p:cNvSpPr>
            <a:spLocks noGrp="1" noChangeArrowheads="1"/>
          </p:cNvSpPr>
          <p:nvPr>
            <p:ph type="subTitle" idx="1"/>
          </p:nvPr>
        </p:nvSpPr>
        <p:spPr/>
        <p:txBody>
          <a:bodyPr/>
          <a:lstStyle/>
          <a:p>
            <a:pPr eaLnBrk="1" hangingPunct="1"/>
            <a:r>
              <a:rPr lang="en-US" altLang="en-US" smtClean="0"/>
              <a:t> </a:t>
            </a:r>
            <a:r>
              <a:rPr lang="en-US" altLang="en-US" b="1" smtClean="0"/>
              <a:t>Chapter 9 Review</a:t>
            </a:r>
            <a:endParaRPr lang="en-US" alt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77788"/>
            <a:ext cx="8229600" cy="847725"/>
          </a:xfrm>
        </p:spPr>
        <p:txBody>
          <a:bodyPr/>
          <a:lstStyle/>
          <a:p>
            <a:r>
              <a:rPr lang="en-US" altLang="en-US" sz="3600" b="1" smtClean="0"/>
              <a:t>Vectors</a:t>
            </a:r>
          </a:p>
        </p:txBody>
      </p:sp>
      <p:sp>
        <p:nvSpPr>
          <p:cNvPr id="11267" name="Content Placeholder 2"/>
          <p:cNvSpPr>
            <a:spLocks noGrp="1"/>
          </p:cNvSpPr>
          <p:nvPr>
            <p:ph idx="1"/>
          </p:nvPr>
        </p:nvSpPr>
        <p:spPr>
          <a:xfrm>
            <a:off x="457200" y="1030288"/>
            <a:ext cx="8229600" cy="5624512"/>
          </a:xfrm>
        </p:spPr>
        <p:txBody>
          <a:bodyPr/>
          <a:lstStyle/>
          <a:p>
            <a:r>
              <a:rPr lang="en-US" altLang="en-US" sz="2400" b="1" smtClean="0"/>
              <a:t>Vector notation &lt;x,y&gt; vs Point notation (x,y)</a:t>
            </a:r>
          </a:p>
          <a:p>
            <a:endParaRPr lang="en-US" altLang="en-US" sz="2400" b="1" smtClean="0"/>
          </a:p>
          <a:p>
            <a:endParaRPr lang="en-US" altLang="en-US" sz="2400" b="1" smtClean="0"/>
          </a:p>
          <a:p>
            <a:endParaRPr lang="en-US" altLang="en-US" sz="2400" b="1" smtClean="0"/>
          </a:p>
          <a:p>
            <a:endParaRPr lang="en-US" altLang="en-US" sz="2400" b="1" smtClean="0"/>
          </a:p>
          <a:p>
            <a:endParaRPr lang="en-US" altLang="en-US" sz="2400" b="1" smtClean="0"/>
          </a:p>
          <a:p>
            <a:endParaRPr lang="en-US" altLang="en-US" sz="2400" b="1" smtClean="0"/>
          </a:p>
          <a:p>
            <a:r>
              <a:rPr lang="en-US" altLang="en-US" sz="2400" b="1" smtClean="0"/>
              <a:t>Vector length – magnitude = </a:t>
            </a:r>
            <a:r>
              <a:rPr lang="en-US" altLang="en-US" sz="2400" b="1" smtClean="0">
                <a:cs typeface="Arial" charset="0"/>
              </a:rPr>
              <a:t>√x² + y²</a:t>
            </a:r>
          </a:p>
          <a:p>
            <a:r>
              <a:rPr lang="en-US" altLang="en-US" sz="2400" b="1" smtClean="0">
                <a:cs typeface="Arial" charset="0"/>
              </a:rPr>
              <a:t>Vector direction – angle = tan (y/x)</a:t>
            </a:r>
          </a:p>
          <a:p>
            <a:r>
              <a:rPr lang="en-US" altLang="en-US" sz="2400" b="1" smtClean="0">
                <a:cs typeface="Arial" charset="0"/>
              </a:rPr>
              <a:t>Scalar multiplication: distribute constant</a:t>
            </a:r>
            <a:br>
              <a:rPr lang="en-US" altLang="en-US" sz="2400" b="1" smtClean="0">
                <a:cs typeface="Arial" charset="0"/>
              </a:rPr>
            </a:br>
            <a:r>
              <a:rPr lang="en-US" altLang="en-US" sz="2400" b="1" smtClean="0">
                <a:cs typeface="Arial" charset="0"/>
              </a:rPr>
              <a:t>k&lt;x,y&gt; = &lt;kx,ky&gt;</a:t>
            </a:r>
          </a:p>
          <a:p>
            <a:r>
              <a:rPr lang="en-US" altLang="en-US" sz="2400" b="1" smtClean="0"/>
              <a:t>Vector addition: add </a:t>
            </a:r>
            <a:r>
              <a:rPr lang="en-US" altLang="en-US" sz="2400" b="1" smtClean="0">
                <a:solidFill>
                  <a:srgbClr val="FFFF00"/>
                </a:solidFill>
              </a:rPr>
              <a:t>components</a:t>
            </a:r>
            <a:r>
              <a:rPr lang="en-US" altLang="en-US" sz="2400" b="1" smtClean="0"/>
              <a:t/>
            </a:r>
            <a:br>
              <a:rPr lang="en-US" altLang="en-US" sz="2400" b="1" smtClean="0"/>
            </a:br>
            <a:r>
              <a:rPr lang="en-US" altLang="en-US" sz="2400" b="1" smtClean="0"/>
              <a:t>&lt;a,b&gt; + &lt;c,d&gt; = &lt;a+c,b+d&gt;</a:t>
            </a:r>
          </a:p>
        </p:txBody>
      </p:sp>
      <p:cxnSp>
        <p:nvCxnSpPr>
          <p:cNvPr id="11268" name="Straight Connector 4"/>
          <p:cNvCxnSpPr>
            <a:cxnSpLocks noChangeShapeType="1"/>
          </p:cNvCxnSpPr>
          <p:nvPr/>
        </p:nvCxnSpPr>
        <p:spPr bwMode="auto">
          <a:xfrm>
            <a:off x="5197475" y="4156075"/>
            <a:ext cx="1157288"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11269" name="Group 52"/>
          <p:cNvGrpSpPr>
            <a:grpSpLocks/>
          </p:cNvGrpSpPr>
          <p:nvPr/>
        </p:nvGrpSpPr>
        <p:grpSpPr bwMode="auto">
          <a:xfrm>
            <a:off x="890588" y="1490663"/>
            <a:ext cx="2459037" cy="2532062"/>
            <a:chOff x="173038" y="125413"/>
            <a:chExt cx="2459037" cy="2532062"/>
          </a:xfrm>
        </p:grpSpPr>
        <p:sp>
          <p:nvSpPr>
            <p:cNvPr id="11275" name="Line 649"/>
            <p:cNvSpPr>
              <a:spLocks noChangeShapeType="1"/>
            </p:cNvSpPr>
            <p:nvPr/>
          </p:nvSpPr>
          <p:spPr bwMode="auto">
            <a:xfrm rot="-5400000">
              <a:off x="1409759" y="-952499"/>
              <a:ext cx="0" cy="2357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6" name="Line 655"/>
            <p:cNvSpPr>
              <a:spLocks noChangeShapeType="1"/>
            </p:cNvSpPr>
            <p:nvPr/>
          </p:nvSpPr>
          <p:spPr bwMode="auto">
            <a:xfrm rot="-5400000">
              <a:off x="1409759" y="958850"/>
              <a:ext cx="0" cy="2357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7" name="Line 656"/>
            <p:cNvSpPr>
              <a:spLocks noChangeShapeType="1"/>
            </p:cNvSpPr>
            <p:nvPr/>
          </p:nvSpPr>
          <p:spPr bwMode="auto">
            <a:xfrm rot="-5400000">
              <a:off x="1409759" y="481013"/>
              <a:ext cx="0" cy="2357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8" name="Line 657"/>
            <p:cNvSpPr>
              <a:spLocks noChangeShapeType="1"/>
            </p:cNvSpPr>
            <p:nvPr/>
          </p:nvSpPr>
          <p:spPr bwMode="auto">
            <a:xfrm rot="-5400000">
              <a:off x="1409759" y="3175"/>
              <a:ext cx="0" cy="2357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9" name="Line 658"/>
            <p:cNvSpPr>
              <a:spLocks noChangeShapeType="1"/>
            </p:cNvSpPr>
            <p:nvPr/>
          </p:nvSpPr>
          <p:spPr bwMode="auto">
            <a:xfrm rot="-5400000">
              <a:off x="1409759" y="-474662"/>
              <a:ext cx="0" cy="2357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0" name="Line 659"/>
            <p:cNvSpPr>
              <a:spLocks noChangeShapeType="1"/>
            </p:cNvSpPr>
            <p:nvPr/>
          </p:nvSpPr>
          <p:spPr bwMode="auto">
            <a:xfrm rot="-5400000">
              <a:off x="1409759" y="1198562"/>
              <a:ext cx="0" cy="2357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1" name="Line 660"/>
            <p:cNvSpPr>
              <a:spLocks noChangeShapeType="1"/>
            </p:cNvSpPr>
            <p:nvPr/>
          </p:nvSpPr>
          <p:spPr bwMode="auto">
            <a:xfrm rot="-5400000">
              <a:off x="1409759" y="720725"/>
              <a:ext cx="0" cy="2357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2" name="Line 661"/>
            <p:cNvSpPr>
              <a:spLocks noChangeShapeType="1"/>
            </p:cNvSpPr>
            <p:nvPr/>
          </p:nvSpPr>
          <p:spPr bwMode="auto">
            <a:xfrm rot="-5400000">
              <a:off x="1409759" y="242888"/>
              <a:ext cx="0" cy="2357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3" name="Line 662"/>
            <p:cNvSpPr>
              <a:spLocks noChangeShapeType="1"/>
            </p:cNvSpPr>
            <p:nvPr/>
          </p:nvSpPr>
          <p:spPr bwMode="auto">
            <a:xfrm rot="-5400000">
              <a:off x="1409759" y="-236537"/>
              <a:ext cx="0" cy="2357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4" name="Line 663"/>
            <p:cNvSpPr>
              <a:spLocks noChangeShapeType="1"/>
            </p:cNvSpPr>
            <p:nvPr/>
          </p:nvSpPr>
          <p:spPr bwMode="auto">
            <a:xfrm rot="-5400000">
              <a:off x="1409759" y="-714374"/>
              <a:ext cx="0" cy="2357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5" name="Line 664"/>
            <p:cNvSpPr>
              <a:spLocks noChangeShapeType="1"/>
            </p:cNvSpPr>
            <p:nvPr/>
          </p:nvSpPr>
          <p:spPr bwMode="auto">
            <a:xfrm rot="-5400000">
              <a:off x="1409759" y="1438275"/>
              <a:ext cx="0" cy="2357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6" name="Line 665"/>
            <p:cNvSpPr>
              <a:spLocks noChangeShapeType="1"/>
            </p:cNvSpPr>
            <p:nvPr/>
          </p:nvSpPr>
          <p:spPr bwMode="auto">
            <a:xfrm flipV="1">
              <a:off x="471488" y="215901"/>
              <a:ext cx="1587" cy="2401887"/>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87" name="Text Box 666"/>
            <p:cNvSpPr txBox="1">
              <a:spLocks noChangeArrowheads="1"/>
            </p:cNvSpPr>
            <p:nvPr/>
          </p:nvSpPr>
          <p:spPr bwMode="auto">
            <a:xfrm>
              <a:off x="173038" y="125413"/>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t>y</a:t>
              </a:r>
            </a:p>
          </p:txBody>
        </p:sp>
        <p:sp>
          <p:nvSpPr>
            <p:cNvPr id="11288" name="Text Box 667"/>
            <p:cNvSpPr txBox="1">
              <a:spLocks noChangeArrowheads="1"/>
            </p:cNvSpPr>
            <p:nvPr/>
          </p:nvSpPr>
          <p:spPr bwMode="auto">
            <a:xfrm>
              <a:off x="2346325" y="2320925"/>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a:t>x</a:t>
              </a:r>
            </a:p>
          </p:txBody>
        </p:sp>
        <p:sp>
          <p:nvSpPr>
            <p:cNvPr id="11289" name="Line 668"/>
            <p:cNvSpPr>
              <a:spLocks noChangeShapeType="1"/>
            </p:cNvSpPr>
            <p:nvPr/>
          </p:nvSpPr>
          <p:spPr bwMode="auto">
            <a:xfrm>
              <a:off x="223838" y="2381250"/>
              <a:ext cx="23622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90" name="Line 670"/>
            <p:cNvSpPr>
              <a:spLocks noChangeShapeType="1"/>
            </p:cNvSpPr>
            <p:nvPr/>
          </p:nvSpPr>
          <p:spPr bwMode="auto">
            <a:xfrm>
              <a:off x="2592388" y="222251"/>
              <a:ext cx="0" cy="239394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91" name="Line 672"/>
            <p:cNvSpPr>
              <a:spLocks noChangeShapeType="1"/>
            </p:cNvSpPr>
            <p:nvPr/>
          </p:nvSpPr>
          <p:spPr bwMode="auto">
            <a:xfrm>
              <a:off x="1882776" y="222251"/>
              <a:ext cx="0" cy="239394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92" name="Line 673"/>
            <p:cNvSpPr>
              <a:spLocks noChangeShapeType="1"/>
            </p:cNvSpPr>
            <p:nvPr/>
          </p:nvSpPr>
          <p:spPr bwMode="auto">
            <a:xfrm>
              <a:off x="2355851" y="222251"/>
              <a:ext cx="0" cy="239394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93" name="Line 674"/>
            <p:cNvSpPr>
              <a:spLocks noChangeShapeType="1"/>
            </p:cNvSpPr>
            <p:nvPr/>
          </p:nvSpPr>
          <p:spPr bwMode="auto">
            <a:xfrm>
              <a:off x="1174751" y="222251"/>
              <a:ext cx="0" cy="239394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94" name="Line 675"/>
            <p:cNvSpPr>
              <a:spLocks noChangeShapeType="1"/>
            </p:cNvSpPr>
            <p:nvPr/>
          </p:nvSpPr>
          <p:spPr bwMode="auto">
            <a:xfrm>
              <a:off x="1646238" y="222251"/>
              <a:ext cx="0" cy="239394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95" name="Line 676"/>
            <p:cNvSpPr>
              <a:spLocks noChangeShapeType="1"/>
            </p:cNvSpPr>
            <p:nvPr/>
          </p:nvSpPr>
          <p:spPr bwMode="auto">
            <a:xfrm>
              <a:off x="2119313" y="222251"/>
              <a:ext cx="0" cy="239394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96" name="Line 677"/>
            <p:cNvSpPr>
              <a:spLocks noChangeShapeType="1"/>
            </p:cNvSpPr>
            <p:nvPr/>
          </p:nvSpPr>
          <p:spPr bwMode="auto">
            <a:xfrm>
              <a:off x="465138" y="222251"/>
              <a:ext cx="0" cy="239394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97" name="Line 678"/>
            <p:cNvSpPr>
              <a:spLocks noChangeShapeType="1"/>
            </p:cNvSpPr>
            <p:nvPr/>
          </p:nvSpPr>
          <p:spPr bwMode="auto">
            <a:xfrm>
              <a:off x="701676" y="222251"/>
              <a:ext cx="0" cy="239394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98" name="Line 679"/>
            <p:cNvSpPr>
              <a:spLocks noChangeShapeType="1"/>
            </p:cNvSpPr>
            <p:nvPr/>
          </p:nvSpPr>
          <p:spPr bwMode="auto">
            <a:xfrm>
              <a:off x="938213" y="222251"/>
              <a:ext cx="0" cy="239394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99" name="Line 680"/>
            <p:cNvSpPr>
              <a:spLocks noChangeShapeType="1"/>
            </p:cNvSpPr>
            <p:nvPr/>
          </p:nvSpPr>
          <p:spPr bwMode="auto">
            <a:xfrm>
              <a:off x="1398588" y="222251"/>
              <a:ext cx="0" cy="239394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00" name="Line 690"/>
            <p:cNvSpPr>
              <a:spLocks noChangeShapeType="1"/>
            </p:cNvSpPr>
            <p:nvPr/>
          </p:nvSpPr>
          <p:spPr bwMode="auto">
            <a:xfrm>
              <a:off x="230188" y="222251"/>
              <a:ext cx="0" cy="239394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cxnSp>
        <p:nvCxnSpPr>
          <p:cNvPr id="11270" name="Straight Arrow Connector 80"/>
          <p:cNvCxnSpPr>
            <a:cxnSpLocks noChangeShapeType="1"/>
          </p:cNvCxnSpPr>
          <p:nvPr/>
        </p:nvCxnSpPr>
        <p:spPr bwMode="auto">
          <a:xfrm flipV="1">
            <a:off x="1181100" y="3021013"/>
            <a:ext cx="960438" cy="717550"/>
          </a:xfrm>
          <a:prstGeom prst="straightConnector1">
            <a:avLst/>
          </a:prstGeom>
          <a:noFill/>
          <a:ln w="38100" algn="ctr">
            <a:solidFill>
              <a:srgbClr val="FF5050"/>
            </a:solidFill>
            <a:round/>
            <a:headEnd/>
            <a:tailEnd type="arrow" w="med" len="med"/>
          </a:ln>
          <a:extLst>
            <a:ext uri="{909E8E84-426E-40DD-AFC4-6F175D3DCCD1}">
              <a14:hiddenFill xmlns:a14="http://schemas.microsoft.com/office/drawing/2010/main">
                <a:noFill/>
              </a14:hiddenFill>
            </a:ext>
          </a:extLst>
        </p:spPr>
      </p:cxnSp>
      <p:cxnSp>
        <p:nvCxnSpPr>
          <p:cNvPr id="11271" name="Straight Arrow Connector 82"/>
          <p:cNvCxnSpPr>
            <a:cxnSpLocks noChangeShapeType="1"/>
          </p:cNvCxnSpPr>
          <p:nvPr/>
        </p:nvCxnSpPr>
        <p:spPr bwMode="auto">
          <a:xfrm flipV="1">
            <a:off x="1204913" y="3738563"/>
            <a:ext cx="936625" cy="1587"/>
          </a:xfrm>
          <a:prstGeom prst="straightConnector1">
            <a:avLst/>
          </a:prstGeom>
          <a:noFill/>
          <a:ln w="38100" algn="ctr">
            <a:solidFill>
              <a:srgbClr val="FFFF00"/>
            </a:solidFill>
            <a:round/>
            <a:headEnd/>
            <a:tailEnd type="arrow" w="med" len="med"/>
          </a:ln>
          <a:extLst>
            <a:ext uri="{909E8E84-426E-40DD-AFC4-6F175D3DCCD1}">
              <a14:hiddenFill xmlns:a14="http://schemas.microsoft.com/office/drawing/2010/main">
                <a:noFill/>
              </a14:hiddenFill>
            </a:ext>
          </a:extLst>
        </p:spPr>
      </p:cxnSp>
      <p:cxnSp>
        <p:nvCxnSpPr>
          <p:cNvPr id="11272" name="Straight Arrow Connector 85"/>
          <p:cNvCxnSpPr>
            <a:cxnSpLocks noChangeShapeType="1"/>
          </p:cNvCxnSpPr>
          <p:nvPr/>
        </p:nvCxnSpPr>
        <p:spPr bwMode="auto">
          <a:xfrm rot="16200000" flipV="1">
            <a:off x="1765300" y="3384550"/>
            <a:ext cx="709613" cy="4763"/>
          </a:xfrm>
          <a:prstGeom prst="straightConnector1">
            <a:avLst/>
          </a:prstGeom>
          <a:noFill/>
          <a:ln w="38100" algn="ctr">
            <a:solidFill>
              <a:srgbClr val="FFC000"/>
            </a:solidFill>
            <a:round/>
            <a:headEnd/>
            <a:tailEnd type="arrow" w="med" len="med"/>
          </a:ln>
          <a:extLst>
            <a:ext uri="{909E8E84-426E-40DD-AFC4-6F175D3DCCD1}">
              <a14:hiddenFill xmlns:a14="http://schemas.microsoft.com/office/drawing/2010/main">
                <a:noFill/>
              </a14:hiddenFill>
            </a:ext>
          </a:extLst>
        </p:spPr>
      </p:cxnSp>
      <p:sp>
        <p:nvSpPr>
          <p:cNvPr id="11273" name="TextBox 88"/>
          <p:cNvSpPr txBox="1">
            <a:spLocks noChangeArrowheads="1"/>
          </p:cNvSpPr>
          <p:nvPr/>
        </p:nvSpPr>
        <p:spPr bwMode="auto">
          <a:xfrm>
            <a:off x="3830638" y="1736725"/>
            <a:ext cx="5070475"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t>Example:  point (4,3) is the dot (white)</a:t>
            </a:r>
          </a:p>
          <a:p>
            <a:r>
              <a:rPr lang="en-US" altLang="en-US" b="1"/>
              <a:t>vector &lt;4,3&gt; is the diagonal line (</a:t>
            </a:r>
            <a:r>
              <a:rPr lang="en-US" altLang="en-US" b="1">
                <a:solidFill>
                  <a:srgbClr val="FF5050"/>
                </a:solidFill>
              </a:rPr>
              <a:t>red</a:t>
            </a:r>
            <a:r>
              <a:rPr lang="en-US" altLang="en-US" b="1"/>
              <a:t>)</a:t>
            </a:r>
          </a:p>
          <a:p>
            <a:r>
              <a:rPr lang="en-US" altLang="en-US" b="1"/>
              <a:t>its x-component vector is the 4 part (</a:t>
            </a:r>
            <a:r>
              <a:rPr lang="en-US" altLang="en-US" b="1">
                <a:solidFill>
                  <a:srgbClr val="FFFF00"/>
                </a:solidFill>
              </a:rPr>
              <a:t>yellow</a:t>
            </a:r>
            <a:r>
              <a:rPr lang="en-US" altLang="en-US" b="1"/>
              <a:t>)</a:t>
            </a:r>
          </a:p>
          <a:p>
            <a:r>
              <a:rPr lang="en-US" altLang="en-US" b="1"/>
              <a:t>its y-component vector is the 3 part (</a:t>
            </a:r>
            <a:r>
              <a:rPr lang="en-US" altLang="en-US" b="1">
                <a:solidFill>
                  <a:srgbClr val="FFC000"/>
                </a:solidFill>
              </a:rPr>
              <a:t>orange</a:t>
            </a:r>
            <a:r>
              <a:rPr lang="en-US" altLang="en-US" b="1"/>
              <a:t>)</a:t>
            </a:r>
          </a:p>
          <a:p>
            <a:endParaRPr lang="en-US" altLang="en-US" b="1"/>
          </a:p>
          <a:p>
            <a:r>
              <a:rPr lang="en-US" altLang="en-US" b="1"/>
              <a:t>Magnitude = </a:t>
            </a:r>
            <a:r>
              <a:rPr lang="en-US" altLang="en-US" b="1">
                <a:cs typeface="Arial" charset="0"/>
              </a:rPr>
              <a:t>√4² + 3² = 5</a:t>
            </a:r>
          </a:p>
          <a:p>
            <a:r>
              <a:rPr lang="en-US" altLang="en-US" b="1">
                <a:cs typeface="Arial" charset="0"/>
              </a:rPr>
              <a:t>Direction:  angle = tan (3/4) ≈ 37° </a:t>
            </a:r>
            <a:endParaRPr lang="en-US" altLang="en-US" b="1"/>
          </a:p>
        </p:txBody>
      </p:sp>
      <p:sp>
        <p:nvSpPr>
          <p:cNvPr id="11274" name="Oval 89"/>
          <p:cNvSpPr>
            <a:spLocks noChangeAspect="1"/>
          </p:cNvSpPr>
          <p:nvPr/>
        </p:nvSpPr>
        <p:spPr bwMode="auto">
          <a:xfrm>
            <a:off x="2065338" y="2981325"/>
            <a:ext cx="90487" cy="92075"/>
          </a:xfrm>
          <a:prstGeom prst="ellipse">
            <a:avLst/>
          </a:prstGeom>
          <a:solidFill>
            <a:schemeClr val="tx1"/>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46038"/>
            <a:ext cx="8229600" cy="906462"/>
          </a:xfrm>
        </p:spPr>
        <p:txBody>
          <a:bodyPr/>
          <a:lstStyle/>
          <a:p>
            <a:pPr eaLnBrk="1" hangingPunct="1"/>
            <a:r>
              <a:rPr lang="en-US" altLang="en-US" sz="3600" b="1" smtClean="0"/>
              <a:t>Summary &amp; Homework</a:t>
            </a:r>
          </a:p>
        </p:txBody>
      </p:sp>
      <p:sp>
        <p:nvSpPr>
          <p:cNvPr id="12291" name="Rectangle 3"/>
          <p:cNvSpPr>
            <a:spLocks noGrp="1" noChangeArrowheads="1"/>
          </p:cNvSpPr>
          <p:nvPr>
            <p:ph type="body" idx="1"/>
          </p:nvPr>
        </p:nvSpPr>
        <p:spPr>
          <a:xfrm>
            <a:off x="457200" y="1022350"/>
            <a:ext cx="8229600" cy="5472113"/>
          </a:xfrm>
        </p:spPr>
        <p:txBody>
          <a:bodyPr/>
          <a:lstStyle/>
          <a:p>
            <a:pPr eaLnBrk="1" hangingPunct="1"/>
            <a:r>
              <a:rPr lang="en-US" altLang="en-US" b="1" dirty="0" smtClean="0">
                <a:solidFill>
                  <a:srgbClr val="FFFF00"/>
                </a:solidFill>
              </a:rPr>
              <a:t>Summary:</a:t>
            </a:r>
            <a:endParaRPr lang="en-US" altLang="en-US" b="1" dirty="0" smtClean="0"/>
          </a:p>
          <a:p>
            <a:pPr lvl="1" eaLnBrk="1" hangingPunct="1"/>
            <a:r>
              <a:rPr lang="en-US" altLang="en-US" sz="2400" b="1" dirty="0" smtClean="0"/>
              <a:t>Translations, rotations and reflections are congruence transformations</a:t>
            </a:r>
          </a:p>
          <a:p>
            <a:pPr lvl="1" eaLnBrk="1" hangingPunct="1"/>
            <a:r>
              <a:rPr lang="en-US" altLang="en-US" sz="2400" b="1" dirty="0" smtClean="0"/>
              <a:t>Dilations </a:t>
            </a:r>
            <a:endParaRPr lang="en-US" altLang="en-US" sz="2400" b="1" dirty="0" smtClean="0"/>
          </a:p>
          <a:p>
            <a:pPr lvl="2" eaLnBrk="1" hangingPunct="1"/>
            <a:r>
              <a:rPr lang="en-US" altLang="en-US" sz="2000" b="1" dirty="0" smtClean="0"/>
              <a:t>Are similar transformations</a:t>
            </a:r>
          </a:p>
          <a:p>
            <a:pPr lvl="2" eaLnBrk="1" hangingPunct="1"/>
            <a:r>
              <a:rPr lang="en-US" altLang="en-US" sz="2000" b="1" dirty="0" smtClean="0"/>
              <a:t>Are congruence transformations only </a:t>
            </a:r>
            <a:r>
              <a:rPr lang="en-US" altLang="en-US" sz="2000" b="1" dirty="0" smtClean="0"/>
              <a:t>for |r| = 1</a:t>
            </a:r>
          </a:p>
          <a:p>
            <a:pPr lvl="1" eaLnBrk="1" hangingPunct="1"/>
            <a:r>
              <a:rPr lang="en-US" altLang="en-US" sz="2400" b="1" dirty="0" smtClean="0"/>
              <a:t>Lines of symmetry divided a figure in half</a:t>
            </a:r>
          </a:p>
          <a:p>
            <a:pPr lvl="1" eaLnBrk="1" hangingPunct="1"/>
            <a:r>
              <a:rPr lang="en-US" altLang="en-US" sz="2400" b="1" dirty="0" smtClean="0"/>
              <a:t>Tessellations are like tiles on the floor</a:t>
            </a:r>
            <a:endParaRPr lang="en-US" altLang="en-US" sz="1400" b="1" dirty="0" smtClean="0"/>
          </a:p>
          <a:p>
            <a:pPr lvl="1" eaLnBrk="1" hangingPunct="1"/>
            <a:endParaRPr lang="en-US" altLang="en-US" sz="1400" b="1" dirty="0" smtClean="0"/>
          </a:p>
          <a:p>
            <a:pPr eaLnBrk="1" hangingPunct="1"/>
            <a:r>
              <a:rPr lang="en-US" altLang="en-US" b="1" dirty="0" smtClean="0">
                <a:solidFill>
                  <a:srgbClr val="FFFF00"/>
                </a:solidFill>
              </a:rPr>
              <a:t>Homework:</a:t>
            </a:r>
            <a:r>
              <a:rPr lang="en-US" altLang="en-US" b="1" dirty="0" smtClean="0"/>
              <a:t>  </a:t>
            </a:r>
          </a:p>
          <a:p>
            <a:pPr lvl="1" eaLnBrk="1" hangingPunct="1"/>
            <a:r>
              <a:rPr lang="en-US" altLang="en-US" sz="2400" b="1" dirty="0" smtClean="0"/>
              <a:t>study for the test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0"/>
            <a:ext cx="8229600" cy="914400"/>
          </a:xfrm>
        </p:spPr>
        <p:txBody>
          <a:bodyPr/>
          <a:lstStyle/>
          <a:p>
            <a:pPr eaLnBrk="1" hangingPunct="1"/>
            <a:r>
              <a:rPr lang="en-US" altLang="en-US" sz="3600" b="1" smtClean="0"/>
              <a:t>Objectives</a:t>
            </a:r>
          </a:p>
        </p:txBody>
      </p:sp>
      <p:sp>
        <p:nvSpPr>
          <p:cNvPr id="3075" name="Rectangle 3"/>
          <p:cNvSpPr>
            <a:spLocks noGrp="1" noChangeArrowheads="1"/>
          </p:cNvSpPr>
          <p:nvPr>
            <p:ph type="body" idx="1"/>
          </p:nvPr>
        </p:nvSpPr>
        <p:spPr>
          <a:xfrm>
            <a:off x="311150" y="1524000"/>
            <a:ext cx="8521700" cy="4602163"/>
          </a:xfrm>
        </p:spPr>
        <p:txBody>
          <a:bodyPr/>
          <a:lstStyle/>
          <a:p>
            <a:pPr eaLnBrk="1" hangingPunct="1"/>
            <a:r>
              <a:rPr lang="en-US" altLang="en-US" sz="2800" b="1" dirty="0" smtClean="0"/>
              <a:t>Review </a:t>
            </a:r>
            <a:r>
              <a:rPr lang="en-US" altLang="en-US" sz="2800" b="1" smtClean="0"/>
              <a:t>chapter </a:t>
            </a:r>
            <a:r>
              <a:rPr lang="en-US" altLang="en-US" sz="2800" b="1" smtClean="0"/>
              <a:t>4 </a:t>
            </a:r>
            <a:r>
              <a:rPr lang="en-US" altLang="en-US" sz="2800" b="1" dirty="0" smtClean="0"/>
              <a:t>material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430213" y="82550"/>
            <a:ext cx="8229600" cy="806450"/>
          </a:xfrm>
        </p:spPr>
        <p:txBody>
          <a:bodyPr/>
          <a:lstStyle/>
          <a:p>
            <a:pPr eaLnBrk="1" hangingPunct="1"/>
            <a:r>
              <a:rPr lang="en-US" altLang="en-US" sz="3600" b="1" smtClean="0"/>
              <a:t>Vocabulary</a:t>
            </a:r>
          </a:p>
        </p:txBody>
      </p:sp>
      <p:sp>
        <p:nvSpPr>
          <p:cNvPr id="4099" name="Content Placeholder 2"/>
          <p:cNvSpPr>
            <a:spLocks noGrp="1"/>
          </p:cNvSpPr>
          <p:nvPr>
            <p:ph idx="4294967295"/>
          </p:nvPr>
        </p:nvSpPr>
        <p:spPr>
          <a:xfrm>
            <a:off x="457200" y="877888"/>
            <a:ext cx="8229600" cy="5467350"/>
          </a:xfrm>
        </p:spPr>
        <p:txBody>
          <a:bodyPr/>
          <a:lstStyle/>
          <a:p>
            <a:pPr eaLnBrk="1" hangingPunct="1"/>
            <a:r>
              <a:rPr lang="en-US" altLang="en-US" sz="2400" b="1" smtClean="0">
                <a:solidFill>
                  <a:srgbClr val="FFFF00"/>
                </a:solidFill>
                <a:cs typeface="Times New Roman" pitchFamily="18" charset="0"/>
              </a:rPr>
              <a:t>None new</a:t>
            </a:r>
            <a:endParaRPr lang="en-US" altLang="en-US" sz="2400" b="1" smtClean="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3825"/>
            <a:ext cx="8229600" cy="766763"/>
          </a:xfrm>
        </p:spPr>
        <p:txBody>
          <a:bodyPr/>
          <a:lstStyle/>
          <a:p>
            <a:r>
              <a:rPr lang="en-US" altLang="en-US" sz="3600" b="1" smtClean="0"/>
              <a:t>Reflections - Flips</a:t>
            </a:r>
          </a:p>
        </p:txBody>
      </p:sp>
      <p:sp>
        <p:nvSpPr>
          <p:cNvPr id="3" name="Content Placeholder 2"/>
          <p:cNvSpPr>
            <a:spLocks noGrp="1"/>
          </p:cNvSpPr>
          <p:nvPr>
            <p:ph idx="1"/>
          </p:nvPr>
        </p:nvSpPr>
        <p:spPr>
          <a:xfrm>
            <a:off x="207963" y="1320800"/>
            <a:ext cx="8739187" cy="5381625"/>
          </a:xfrm>
        </p:spPr>
        <p:txBody>
          <a:bodyPr/>
          <a:lstStyle/>
          <a:p>
            <a:pPr>
              <a:tabLst>
                <a:tab pos="457200" algn="l"/>
              </a:tabLst>
              <a:defRPr/>
            </a:pPr>
            <a:r>
              <a:rPr lang="en-US" sz="2400" b="1" dirty="0" smtClean="0"/>
              <a:t>Origin		</a:t>
            </a:r>
            <a:r>
              <a:rPr lang="en-US" sz="2400" b="1" dirty="0" smtClean="0">
                <a:solidFill>
                  <a:srgbClr val="FFFF00"/>
                </a:solidFill>
              </a:rPr>
              <a:t>(</a:t>
            </a:r>
            <a:r>
              <a:rPr lang="en-US" sz="2400" b="1" dirty="0" err="1" smtClean="0">
                <a:solidFill>
                  <a:srgbClr val="FFFF00"/>
                </a:solidFill>
              </a:rPr>
              <a:t>x,y</a:t>
            </a:r>
            <a:r>
              <a:rPr lang="en-US" sz="2400" b="1" dirty="0" smtClean="0">
                <a:solidFill>
                  <a:srgbClr val="FFFF00"/>
                </a:solidFill>
              </a:rPr>
              <a:t>) </a:t>
            </a:r>
            <a:r>
              <a:rPr lang="en-US" sz="2400" b="1" dirty="0" smtClean="0">
                <a:solidFill>
                  <a:srgbClr val="FFFF00"/>
                </a:solidFill>
                <a:sym typeface="Wingdings" pitchFamily="2" charset="2"/>
              </a:rPr>
              <a:t> (-x, -y)     Multiply both by -1</a:t>
            </a:r>
            <a:r>
              <a:rPr lang="en-US" sz="2400" b="1" dirty="0" smtClean="0">
                <a:sym typeface="Wingdings" pitchFamily="2" charset="2"/>
              </a:rPr>
              <a:t/>
            </a:r>
            <a:br>
              <a:rPr lang="en-US" sz="2400" b="1" dirty="0" smtClean="0">
                <a:sym typeface="Wingdings" pitchFamily="2" charset="2"/>
              </a:rPr>
            </a:br>
            <a:r>
              <a:rPr lang="en-US" sz="2400" b="1" dirty="0" smtClean="0">
                <a:sym typeface="Wingdings" pitchFamily="2" charset="2"/>
              </a:rPr>
              <a:t>   (origin is midpoint of all points and their primes)</a:t>
            </a:r>
          </a:p>
          <a:p>
            <a:pPr>
              <a:tabLst>
                <a:tab pos="457200" algn="l"/>
              </a:tabLst>
              <a:defRPr/>
            </a:pPr>
            <a:r>
              <a:rPr lang="en-US" sz="2400" b="1" dirty="0" smtClean="0"/>
              <a:t>Lines</a:t>
            </a:r>
          </a:p>
          <a:p>
            <a:pPr marL="566738" indent="-334963">
              <a:buFontTx/>
              <a:buNone/>
              <a:defRPr/>
            </a:pPr>
            <a:r>
              <a:rPr lang="en-US" sz="2400" b="1" dirty="0" smtClean="0"/>
              <a:t>1) x-axis		</a:t>
            </a:r>
            <a:r>
              <a:rPr lang="en-US" sz="2400" b="1" dirty="0" smtClean="0">
                <a:solidFill>
                  <a:srgbClr val="FFFF00"/>
                </a:solidFill>
              </a:rPr>
              <a:t>(</a:t>
            </a:r>
            <a:r>
              <a:rPr lang="en-US" sz="2400" b="1" dirty="0" err="1" smtClean="0">
                <a:solidFill>
                  <a:srgbClr val="FFFF00"/>
                </a:solidFill>
              </a:rPr>
              <a:t>x,y</a:t>
            </a:r>
            <a:r>
              <a:rPr lang="en-US" sz="2400" b="1" dirty="0" smtClean="0">
                <a:solidFill>
                  <a:srgbClr val="FFFF00"/>
                </a:solidFill>
              </a:rPr>
              <a:t>) </a:t>
            </a:r>
            <a:r>
              <a:rPr lang="en-US" sz="2400" b="1" dirty="0" smtClean="0">
                <a:solidFill>
                  <a:srgbClr val="FFFF00"/>
                </a:solidFill>
                <a:sym typeface="Wingdings" pitchFamily="2" charset="2"/>
              </a:rPr>
              <a:t> (x, -y)      Multiply y by -1</a:t>
            </a:r>
            <a:r>
              <a:rPr lang="en-US" sz="2400" b="1" dirty="0" smtClean="0">
                <a:sym typeface="Wingdings" pitchFamily="2" charset="2"/>
              </a:rPr>
              <a:t/>
            </a:r>
            <a:br>
              <a:rPr lang="en-US" sz="2400" b="1" dirty="0" smtClean="0">
                <a:sym typeface="Wingdings" pitchFamily="2" charset="2"/>
              </a:rPr>
            </a:br>
            <a:r>
              <a:rPr lang="en-US" sz="2400" b="1" dirty="0" smtClean="0">
                <a:sym typeface="Wingdings" pitchFamily="2" charset="2"/>
              </a:rPr>
              <a:t>(line y=0 acts as midpoint of all points and primes)</a:t>
            </a:r>
          </a:p>
          <a:p>
            <a:pPr marL="566738" indent="-334963">
              <a:buFontTx/>
              <a:buNone/>
              <a:defRPr/>
            </a:pPr>
            <a:r>
              <a:rPr lang="en-US" sz="2400" b="1" dirty="0" smtClean="0">
                <a:sym typeface="Wingdings" pitchFamily="2" charset="2"/>
              </a:rPr>
              <a:t>2) y-axis		</a:t>
            </a:r>
            <a:r>
              <a:rPr lang="en-US" sz="2400" b="1" dirty="0" smtClean="0">
                <a:solidFill>
                  <a:srgbClr val="FFFF00"/>
                </a:solidFill>
                <a:sym typeface="Wingdings" pitchFamily="2" charset="2"/>
              </a:rPr>
              <a:t>(</a:t>
            </a:r>
            <a:r>
              <a:rPr lang="en-US" sz="2400" b="1" dirty="0" err="1" smtClean="0">
                <a:solidFill>
                  <a:srgbClr val="FFFF00"/>
                </a:solidFill>
                <a:sym typeface="Wingdings" pitchFamily="2" charset="2"/>
              </a:rPr>
              <a:t>x,y</a:t>
            </a:r>
            <a:r>
              <a:rPr lang="en-US" sz="2400" b="1" dirty="0" smtClean="0">
                <a:solidFill>
                  <a:srgbClr val="FFFF00"/>
                </a:solidFill>
                <a:sym typeface="Wingdings" pitchFamily="2" charset="2"/>
              </a:rPr>
              <a:t>)  (-x, y)      Multiply x by -1</a:t>
            </a:r>
            <a:r>
              <a:rPr lang="en-US" sz="2400" b="1" dirty="0" smtClean="0">
                <a:sym typeface="Wingdings" pitchFamily="2" charset="2"/>
              </a:rPr>
              <a:t/>
            </a:r>
            <a:br>
              <a:rPr lang="en-US" sz="2400" b="1" dirty="0" smtClean="0">
                <a:sym typeface="Wingdings" pitchFamily="2" charset="2"/>
              </a:rPr>
            </a:br>
            <a:r>
              <a:rPr lang="en-US" sz="2400" b="1" dirty="0" smtClean="0">
                <a:sym typeface="Wingdings" pitchFamily="2" charset="2"/>
              </a:rPr>
              <a:t>(line x=0 acts as midpoint of all points and primes)</a:t>
            </a:r>
          </a:p>
          <a:p>
            <a:pPr marL="566738" indent="-334963">
              <a:buFontTx/>
              <a:buNone/>
              <a:defRPr/>
            </a:pPr>
            <a:r>
              <a:rPr lang="en-US" sz="2400" b="1" dirty="0" smtClean="0">
                <a:sym typeface="Wingdings" pitchFamily="2" charset="2"/>
              </a:rPr>
              <a:t>3) line y = x	</a:t>
            </a:r>
            <a:r>
              <a:rPr lang="en-US" sz="2400" b="1" dirty="0" smtClean="0">
                <a:solidFill>
                  <a:srgbClr val="FFFF00"/>
                </a:solidFill>
              </a:rPr>
              <a:t>(</a:t>
            </a:r>
            <a:r>
              <a:rPr lang="en-US" sz="2400" b="1" dirty="0" err="1" smtClean="0">
                <a:solidFill>
                  <a:srgbClr val="FFFF00"/>
                </a:solidFill>
              </a:rPr>
              <a:t>x,y</a:t>
            </a:r>
            <a:r>
              <a:rPr lang="en-US" sz="2400" b="1" dirty="0" smtClean="0">
                <a:solidFill>
                  <a:srgbClr val="FFFF00"/>
                </a:solidFill>
              </a:rPr>
              <a:t>) </a:t>
            </a:r>
            <a:r>
              <a:rPr lang="en-US" sz="2400" b="1" dirty="0" smtClean="0">
                <a:solidFill>
                  <a:srgbClr val="FFFF00"/>
                </a:solidFill>
                <a:sym typeface="Wingdings" pitchFamily="2" charset="2"/>
              </a:rPr>
              <a:t> (y, x)       Switch x and y values</a:t>
            </a:r>
            <a:r>
              <a:rPr lang="en-US" sz="2400" b="1" dirty="0" smtClean="0">
                <a:sym typeface="Wingdings" pitchFamily="2" charset="2"/>
              </a:rPr>
              <a:t/>
            </a:r>
            <a:br>
              <a:rPr lang="en-US" sz="2400" b="1" dirty="0" smtClean="0">
                <a:sym typeface="Wingdings" pitchFamily="2" charset="2"/>
              </a:rPr>
            </a:br>
            <a:r>
              <a:rPr lang="en-US" sz="2400" b="1" dirty="0" smtClean="0">
                <a:sym typeface="Wingdings" pitchFamily="2" charset="2"/>
              </a:rPr>
              <a:t>(line y=x acts as midpoint of all points and primes)</a:t>
            </a:r>
          </a:p>
          <a:p>
            <a:pPr marL="566738" indent="-334963">
              <a:buFontTx/>
              <a:buNone/>
              <a:defRPr/>
            </a:pPr>
            <a:r>
              <a:rPr lang="en-US" sz="2400" b="1" dirty="0" smtClean="0">
                <a:sym typeface="Wingdings" pitchFamily="2" charset="2"/>
              </a:rPr>
              <a:t>4) horizontal line (y=k) similar in concept to x-axis, but no formula</a:t>
            </a:r>
          </a:p>
          <a:p>
            <a:pPr marL="566738" indent="-334963">
              <a:buFontTx/>
              <a:buNone/>
              <a:defRPr/>
            </a:pPr>
            <a:r>
              <a:rPr lang="en-US" sz="2400" b="1" dirty="0" smtClean="0">
                <a:sym typeface="Wingdings" pitchFamily="2" charset="2"/>
              </a:rPr>
              <a:t>5) vertical line (x=k) similar in concept to y-axis, but no formula</a:t>
            </a:r>
          </a:p>
          <a:p>
            <a:pPr marL="566738" indent="-334963">
              <a:buFontTx/>
              <a:buNone/>
              <a:defRPr/>
            </a:pPr>
            <a:endParaRPr lang="en-US" sz="2400" b="1" dirty="0" smtClean="0">
              <a:sym typeface="Wingdings" pitchFamily="2" charset="2"/>
            </a:endParaRPr>
          </a:p>
        </p:txBody>
      </p:sp>
      <p:sp>
        <p:nvSpPr>
          <p:cNvPr id="4" name="TextBox 3"/>
          <p:cNvSpPr txBox="1"/>
          <p:nvPr/>
        </p:nvSpPr>
        <p:spPr>
          <a:xfrm>
            <a:off x="1773238" y="903288"/>
            <a:ext cx="5583237" cy="461962"/>
          </a:xfrm>
          <a:prstGeom prst="rect">
            <a:avLst/>
          </a:prstGeom>
          <a:noFill/>
        </p:spPr>
        <p:txBody>
          <a:bodyPr wrap="none">
            <a:spAutoFit/>
          </a:bodyPr>
          <a:lstStyle/>
          <a:p>
            <a:pPr>
              <a:defRPr/>
            </a:pPr>
            <a:r>
              <a:rPr lang="en-US" sz="2400" b="1" dirty="0">
                <a:solidFill>
                  <a:schemeClr val="accent6">
                    <a:lumMod val="40000"/>
                    <a:lumOff val="60000"/>
                  </a:schemeClr>
                </a:solidFill>
              </a:rPr>
              <a:t>Equal distance from line of reflection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123825"/>
            <a:ext cx="8229600" cy="766763"/>
          </a:xfrm>
        </p:spPr>
        <p:txBody>
          <a:bodyPr/>
          <a:lstStyle/>
          <a:p>
            <a:r>
              <a:rPr lang="en-US" altLang="en-US" sz="3600" b="1" smtClean="0"/>
              <a:t>Translations - Slides</a:t>
            </a:r>
          </a:p>
        </p:txBody>
      </p:sp>
      <p:sp>
        <p:nvSpPr>
          <p:cNvPr id="6147" name="Content Placeholder 2"/>
          <p:cNvSpPr>
            <a:spLocks noGrp="1"/>
          </p:cNvSpPr>
          <p:nvPr>
            <p:ph idx="1"/>
          </p:nvPr>
        </p:nvSpPr>
        <p:spPr>
          <a:xfrm>
            <a:off x="457200" y="1030288"/>
            <a:ext cx="8229600" cy="4710112"/>
          </a:xfrm>
        </p:spPr>
        <p:txBody>
          <a:bodyPr/>
          <a:lstStyle/>
          <a:p>
            <a:r>
              <a:rPr lang="en-US" altLang="en-US" sz="2800" b="1" smtClean="0"/>
              <a:t>Transformation that moves all points of a figure, the same distance and direction</a:t>
            </a:r>
          </a:p>
          <a:p>
            <a:endParaRPr lang="en-US" altLang="en-US" sz="2800" b="1" smtClean="0"/>
          </a:p>
          <a:p>
            <a:endParaRPr lang="en-US" altLang="en-US" sz="2800" b="1" smtClean="0"/>
          </a:p>
          <a:p>
            <a:endParaRPr lang="en-US" altLang="en-US" sz="2800" b="1" smtClean="0"/>
          </a:p>
          <a:p>
            <a:endParaRPr lang="en-US" altLang="en-US" sz="2800" b="1" smtClean="0"/>
          </a:p>
          <a:p>
            <a:endParaRPr lang="en-US" altLang="en-US" sz="2800" b="1" smtClean="0"/>
          </a:p>
          <a:p>
            <a:r>
              <a:rPr lang="en-US" altLang="en-US" sz="2800" b="1" smtClean="0"/>
              <a:t>Translation function is the math effects or an equation relating old and new</a:t>
            </a:r>
            <a:endParaRPr lang="en-US" altLang="en-US" sz="2800" smtClean="0"/>
          </a:p>
        </p:txBody>
      </p:sp>
      <p:graphicFrame>
        <p:nvGraphicFramePr>
          <p:cNvPr id="4" name="Table 3"/>
          <p:cNvGraphicFramePr>
            <a:graphicFrameLocks noGrp="1"/>
          </p:cNvGraphicFramePr>
          <p:nvPr/>
        </p:nvGraphicFramePr>
        <p:xfrm>
          <a:off x="1535113" y="2184400"/>
          <a:ext cx="3529013" cy="1981200"/>
        </p:xfrm>
        <a:graphic>
          <a:graphicData uri="http://schemas.openxmlformats.org/drawingml/2006/table">
            <a:tbl>
              <a:tblPr firstRow="1" bandRow="1">
                <a:tableStyleId>{5C22544A-7EE6-4342-B048-85BDC9FD1C3A}</a:tableStyleId>
              </a:tblPr>
              <a:tblGrid>
                <a:gridCol w="729072"/>
                <a:gridCol w="1038864"/>
                <a:gridCol w="1761077"/>
              </a:tblGrid>
              <a:tr h="370840">
                <a:tc>
                  <a:txBody>
                    <a:bodyPr/>
                    <a:lstStyle/>
                    <a:p>
                      <a:r>
                        <a:rPr lang="en-US" sz="2000" b="1" dirty="0" smtClean="0"/>
                        <a:t>Axis</a:t>
                      </a:r>
                      <a:endParaRPr lang="en-US" sz="2000" b="1" dirty="0"/>
                    </a:p>
                  </a:txBody>
                  <a:tcPr marL="91452" marR="91452"/>
                </a:tc>
                <a:tc>
                  <a:txBody>
                    <a:bodyPr/>
                    <a:lstStyle/>
                    <a:p>
                      <a:r>
                        <a:rPr lang="en-US" sz="2000" b="1" dirty="0" smtClean="0"/>
                        <a:t>Words</a:t>
                      </a:r>
                      <a:endParaRPr lang="en-US" sz="2000" b="1" dirty="0"/>
                    </a:p>
                  </a:txBody>
                  <a:tcPr marL="91452" marR="91452"/>
                </a:tc>
                <a:tc>
                  <a:txBody>
                    <a:bodyPr/>
                    <a:lstStyle/>
                    <a:p>
                      <a:r>
                        <a:rPr lang="en-US" sz="2000" b="1" dirty="0" smtClean="0"/>
                        <a:t>Math Effects</a:t>
                      </a:r>
                      <a:endParaRPr lang="en-US" sz="2000" b="1" dirty="0"/>
                    </a:p>
                  </a:txBody>
                  <a:tcPr marL="91452" marR="91452"/>
                </a:tc>
              </a:tr>
              <a:tr h="370840">
                <a:tc rowSpan="2">
                  <a:txBody>
                    <a:bodyPr/>
                    <a:lstStyle/>
                    <a:p>
                      <a:r>
                        <a:rPr lang="en-US" sz="2000" b="1" dirty="0" smtClean="0"/>
                        <a:t>Y</a:t>
                      </a:r>
                    </a:p>
                  </a:txBody>
                  <a:tcPr marL="91452" marR="91452" anchor="ctr" anchorCtr="1"/>
                </a:tc>
                <a:tc>
                  <a:txBody>
                    <a:bodyPr/>
                    <a:lstStyle/>
                    <a:p>
                      <a:r>
                        <a:rPr lang="en-US" sz="2000" b="1" dirty="0" smtClean="0"/>
                        <a:t>Up</a:t>
                      </a:r>
                    </a:p>
                  </a:txBody>
                  <a:tcPr marL="91452" marR="91452"/>
                </a:tc>
                <a:tc>
                  <a:txBody>
                    <a:bodyPr/>
                    <a:lstStyle/>
                    <a:p>
                      <a:r>
                        <a:rPr lang="en-US" sz="2000" b="1" baseline="0" dirty="0" smtClean="0"/>
                        <a:t> y’ = y + a</a:t>
                      </a:r>
                      <a:endParaRPr lang="en-US" sz="2000" b="1" dirty="0"/>
                    </a:p>
                  </a:txBody>
                  <a:tcPr marL="91452" marR="91452"/>
                </a:tc>
              </a:tr>
              <a:tr h="370840">
                <a:tc vMerge="1">
                  <a:txBody>
                    <a:bodyPr/>
                    <a:lstStyle/>
                    <a:p>
                      <a:endParaRPr lang="en-US" dirty="0"/>
                    </a:p>
                  </a:txBody>
                  <a:tcPr/>
                </a:tc>
                <a:tc>
                  <a:txBody>
                    <a:bodyPr/>
                    <a:lstStyle/>
                    <a:p>
                      <a:r>
                        <a:rPr lang="en-US" sz="2000" b="1" dirty="0" smtClean="0"/>
                        <a:t>Down</a:t>
                      </a:r>
                      <a:endParaRPr lang="en-US" sz="2000" b="1" dirty="0"/>
                    </a:p>
                  </a:txBody>
                  <a:tcPr marL="91452" marR="9145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baseline="0" dirty="0" smtClean="0"/>
                        <a:t> y’ = y - a</a:t>
                      </a:r>
                      <a:endParaRPr lang="en-US" sz="2000" b="1" dirty="0" smtClean="0"/>
                    </a:p>
                  </a:txBody>
                  <a:tcPr marL="91452" marR="91452"/>
                </a:tc>
              </a:tr>
              <a:tr h="370840">
                <a:tc rowSpan="2">
                  <a:txBody>
                    <a:bodyPr/>
                    <a:lstStyle/>
                    <a:p>
                      <a:r>
                        <a:rPr lang="en-US" sz="2000" b="1" dirty="0" smtClean="0"/>
                        <a:t>X</a:t>
                      </a:r>
                      <a:endParaRPr lang="en-US" sz="2000" b="1" dirty="0"/>
                    </a:p>
                  </a:txBody>
                  <a:tcPr marL="91452" marR="91452" anchor="ctr" anchorCtr="1"/>
                </a:tc>
                <a:tc>
                  <a:txBody>
                    <a:bodyPr/>
                    <a:lstStyle/>
                    <a:p>
                      <a:r>
                        <a:rPr lang="en-US" sz="2000" b="1" dirty="0" smtClean="0"/>
                        <a:t>Right</a:t>
                      </a:r>
                      <a:endParaRPr lang="en-US" sz="2000" b="1" dirty="0"/>
                    </a:p>
                  </a:txBody>
                  <a:tcPr marL="91452" marR="9145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baseline="0" dirty="0" smtClean="0"/>
                        <a:t> x’ = x + a</a:t>
                      </a:r>
                      <a:endParaRPr lang="en-US" sz="2000" b="1" dirty="0" smtClean="0"/>
                    </a:p>
                  </a:txBody>
                  <a:tcPr marL="91452" marR="91452"/>
                </a:tc>
              </a:tr>
              <a:tr h="370840">
                <a:tc vMerge="1">
                  <a:txBody>
                    <a:bodyPr/>
                    <a:lstStyle/>
                    <a:p>
                      <a:endParaRPr lang="en-US" dirty="0"/>
                    </a:p>
                  </a:txBody>
                  <a:tcPr/>
                </a:tc>
                <a:tc>
                  <a:txBody>
                    <a:bodyPr/>
                    <a:lstStyle/>
                    <a:p>
                      <a:r>
                        <a:rPr lang="en-US" sz="2000" b="1" dirty="0" smtClean="0"/>
                        <a:t>Left</a:t>
                      </a:r>
                      <a:endParaRPr lang="en-US" sz="2000" b="1" dirty="0"/>
                    </a:p>
                  </a:txBody>
                  <a:tcPr marL="91452" marR="9145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baseline="0" dirty="0" smtClean="0"/>
                        <a:t> x’ = x - a</a:t>
                      </a:r>
                      <a:endParaRPr lang="en-US" sz="2000" b="1" dirty="0" smtClean="0"/>
                    </a:p>
                  </a:txBody>
                  <a:tcPr marL="91452" marR="91452"/>
                </a:tc>
              </a:tr>
            </a:tbl>
          </a:graphicData>
        </a:graphic>
      </p:graphicFrame>
      <p:sp>
        <p:nvSpPr>
          <p:cNvPr id="6172" name="TextBox 4"/>
          <p:cNvSpPr txBox="1">
            <a:spLocks noChangeArrowheads="1"/>
          </p:cNvSpPr>
          <p:nvPr/>
        </p:nvSpPr>
        <p:spPr bwMode="auto">
          <a:xfrm>
            <a:off x="1227138" y="5834063"/>
            <a:ext cx="73533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t>(x, y) </a:t>
            </a:r>
            <a:r>
              <a:rPr lang="en-US" altLang="en-US" sz="2400" b="1">
                <a:sym typeface="Wingdings" pitchFamily="2" charset="2"/>
              </a:rPr>
              <a:t> </a:t>
            </a:r>
            <a:r>
              <a:rPr lang="en-US" altLang="en-US" sz="2400" b="1">
                <a:solidFill>
                  <a:srgbClr val="FFFF00"/>
                </a:solidFill>
                <a:sym typeface="Wingdings" pitchFamily="2" charset="2"/>
              </a:rPr>
              <a:t>(x + 4, y - 3)                Translation function</a:t>
            </a:r>
            <a:endParaRPr lang="en-US" altLang="en-US" sz="2400" b="1">
              <a:solidFill>
                <a:srgbClr val="FFFF00"/>
              </a:solidFill>
            </a:endParaRPr>
          </a:p>
        </p:txBody>
      </p:sp>
      <p:sp>
        <p:nvSpPr>
          <p:cNvPr id="6173" name="TextBox 5"/>
          <p:cNvSpPr txBox="1">
            <a:spLocks noChangeArrowheads="1"/>
          </p:cNvSpPr>
          <p:nvPr/>
        </p:nvSpPr>
        <p:spPr bwMode="auto">
          <a:xfrm>
            <a:off x="5522913" y="2293938"/>
            <a:ext cx="32512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66FFFF"/>
                </a:solidFill>
              </a:rPr>
              <a:t>Don’t get fooled by order of appearance – focus on the words</a:t>
            </a:r>
          </a:p>
          <a:p>
            <a:endParaRPr lang="en-US" altLang="en-US" sz="2400" b="1">
              <a:solidFill>
                <a:srgbClr val="66FFFF"/>
              </a:solidFill>
            </a:endParaRPr>
          </a:p>
          <a:p>
            <a:r>
              <a:rPr lang="en-US" altLang="en-US" sz="2400" b="1">
                <a:solidFill>
                  <a:srgbClr val="66FFFF"/>
                </a:solidFill>
              </a:rPr>
              <a:t>Down 3 and right 4</a:t>
            </a:r>
          </a:p>
          <a:p>
            <a:r>
              <a:rPr lang="en-US" altLang="en-US" sz="2400" b="1">
                <a:solidFill>
                  <a:srgbClr val="66FFFF"/>
                </a:solidFill>
              </a:rPr>
              <a:t>(x + 4 , y – 3)</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23825"/>
            <a:ext cx="8229600" cy="766763"/>
          </a:xfrm>
        </p:spPr>
        <p:txBody>
          <a:bodyPr/>
          <a:lstStyle/>
          <a:p>
            <a:r>
              <a:rPr lang="en-US" altLang="en-US" sz="3600" b="1" smtClean="0"/>
              <a:t>Rotations - Turns</a:t>
            </a:r>
          </a:p>
        </p:txBody>
      </p:sp>
      <p:sp>
        <p:nvSpPr>
          <p:cNvPr id="7171" name="Content Placeholder 2"/>
          <p:cNvSpPr>
            <a:spLocks noGrp="1"/>
          </p:cNvSpPr>
          <p:nvPr>
            <p:ph idx="1"/>
          </p:nvPr>
        </p:nvSpPr>
        <p:spPr>
          <a:xfrm>
            <a:off x="173038" y="1227138"/>
            <a:ext cx="8832850" cy="5311775"/>
          </a:xfrm>
        </p:spPr>
        <p:txBody>
          <a:bodyPr/>
          <a:lstStyle/>
          <a:p>
            <a:r>
              <a:rPr lang="en-US" altLang="en-US" sz="2800" b="1" smtClean="0"/>
              <a:t>A 180</a:t>
            </a:r>
            <a:r>
              <a:rPr lang="en-US" altLang="en-US" sz="2800" b="1" smtClean="0">
                <a:cs typeface="Arial" charset="0"/>
              </a:rPr>
              <a:t>° rotation around the origin is the same as a reflection across the origin</a:t>
            </a:r>
          </a:p>
          <a:p>
            <a:endParaRPr lang="en-US" altLang="en-US" sz="1200" b="1" smtClean="0">
              <a:cs typeface="Arial" charset="0"/>
            </a:endParaRPr>
          </a:p>
          <a:p>
            <a:r>
              <a:rPr lang="en-US" altLang="en-US" sz="2800" b="1" smtClean="0">
                <a:cs typeface="Arial" charset="0"/>
              </a:rPr>
              <a:t>90° rotations around the origin can be done by measuring how far the point is from the closest axis.  Use that distance to tell you how far away from the new axis the new point is</a:t>
            </a:r>
          </a:p>
          <a:p>
            <a:endParaRPr lang="en-US" altLang="en-US" sz="1200" b="1" smtClean="0">
              <a:cs typeface="Arial" charset="0"/>
            </a:endParaRPr>
          </a:p>
          <a:p>
            <a:r>
              <a:rPr lang="en-US" altLang="en-US" sz="2800" b="1" smtClean="0">
                <a:cs typeface="Arial" charset="0"/>
              </a:rPr>
              <a:t>Remember the second grade method</a:t>
            </a:r>
          </a:p>
          <a:p>
            <a:endParaRPr lang="en-US" altLang="en-US" sz="1200" b="1" smtClean="0">
              <a:cs typeface="Arial" charset="0"/>
            </a:endParaRPr>
          </a:p>
          <a:p>
            <a:r>
              <a:rPr lang="en-US" altLang="en-US" sz="2800" b="1" smtClean="0">
                <a:cs typeface="Arial" charset="0"/>
              </a:rPr>
              <a:t>Other rotations require trig to figure out changes based on rotational angle and point of rotation</a:t>
            </a:r>
            <a:endParaRPr lang="en-US" altLang="en-US" sz="2800" b="1"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23825"/>
            <a:ext cx="8229600" cy="766763"/>
          </a:xfrm>
        </p:spPr>
        <p:txBody>
          <a:bodyPr/>
          <a:lstStyle/>
          <a:p>
            <a:r>
              <a:rPr lang="en-US" altLang="en-US" sz="3600" b="1" smtClean="0"/>
              <a:t>Tessellation - Covering</a:t>
            </a:r>
          </a:p>
        </p:txBody>
      </p:sp>
      <p:sp>
        <p:nvSpPr>
          <p:cNvPr id="8195" name="Content Placeholder 2"/>
          <p:cNvSpPr>
            <a:spLocks noGrp="1"/>
          </p:cNvSpPr>
          <p:nvPr>
            <p:ph idx="1"/>
          </p:nvPr>
        </p:nvSpPr>
        <p:spPr>
          <a:xfrm>
            <a:off x="242888" y="1076325"/>
            <a:ext cx="8658225" cy="5049838"/>
          </a:xfrm>
        </p:spPr>
        <p:txBody>
          <a:bodyPr/>
          <a:lstStyle/>
          <a:p>
            <a:r>
              <a:rPr lang="en-US" altLang="en-US" sz="2400" b="1" dirty="0" smtClean="0"/>
              <a:t>Pattern using polygons that covers a plane so that there are no gaps or overlaps at a </a:t>
            </a:r>
            <a:r>
              <a:rPr lang="en-US" altLang="en-US" sz="2400" b="1" dirty="0" err="1" smtClean="0"/>
              <a:t>vertrex</a:t>
            </a:r>
            <a:endParaRPr lang="en-US" altLang="en-US" sz="2400" b="1" dirty="0" smtClean="0"/>
          </a:p>
          <a:p>
            <a:pPr lvl="1"/>
            <a:r>
              <a:rPr lang="en-US" altLang="en-US" sz="2000" b="1" dirty="0" smtClean="0"/>
              <a:t>Gaps occur if angles sum to less than 360°</a:t>
            </a:r>
          </a:p>
          <a:p>
            <a:pPr lvl="1"/>
            <a:r>
              <a:rPr lang="en-US" altLang="en-US" sz="2000" b="1" dirty="0" smtClean="0"/>
              <a:t>Overlaps occur if angles sum to more than 360°</a:t>
            </a:r>
          </a:p>
          <a:p>
            <a:endParaRPr lang="en-US" altLang="en-US" sz="1400" b="1" dirty="0" smtClean="0"/>
          </a:p>
          <a:p>
            <a:pPr eaLnBrk="1" hangingPunct="1"/>
            <a:r>
              <a:rPr lang="en-US" altLang="en-US" sz="2400" b="1" dirty="0" smtClean="0"/>
              <a:t>Only </a:t>
            </a:r>
            <a:r>
              <a:rPr lang="en-US" altLang="en-US" sz="2400" b="1" dirty="0" smtClean="0"/>
              <a:t>regular polygons that tessellate are </a:t>
            </a:r>
            <a:br>
              <a:rPr lang="en-US" altLang="en-US" sz="2400" b="1" dirty="0" smtClean="0"/>
            </a:br>
            <a:r>
              <a:rPr lang="en-US" altLang="en-US" sz="2400" b="1" dirty="0" smtClean="0">
                <a:solidFill>
                  <a:srgbClr val="66FFFF"/>
                </a:solidFill>
              </a:rPr>
              <a:t>triangles, squares and hexagons</a:t>
            </a:r>
            <a:r>
              <a:rPr lang="en-US" altLang="en-US" sz="2400" b="1" dirty="0" smtClean="0"/>
              <a:t>.</a:t>
            </a:r>
          </a:p>
          <a:p>
            <a:pPr eaLnBrk="1" hangingPunct="1"/>
            <a:endParaRPr lang="en-US" altLang="en-US" sz="1400" b="1" dirty="0" smtClean="0"/>
          </a:p>
          <a:p>
            <a:pPr marL="0" indent="0" eaLnBrk="1" hangingPunct="1">
              <a:buNone/>
            </a:pPr>
            <a:endParaRPr lang="en-US" altLang="en-US" sz="2400" b="1" dirty="0" smtClean="0"/>
          </a:p>
          <a:p>
            <a:endParaRPr lang="en-US" altLang="en-US" sz="24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23825"/>
            <a:ext cx="8229600" cy="766763"/>
          </a:xfrm>
        </p:spPr>
        <p:txBody>
          <a:bodyPr/>
          <a:lstStyle/>
          <a:p>
            <a:r>
              <a:rPr lang="en-US" altLang="en-US" sz="3600" b="1" smtClean="0"/>
              <a:t>Dilations – Shrinks &amp; Expansions</a:t>
            </a:r>
          </a:p>
        </p:txBody>
      </p:sp>
      <p:sp>
        <p:nvSpPr>
          <p:cNvPr id="9219" name="Content Placeholder 2"/>
          <p:cNvSpPr>
            <a:spLocks noGrp="1"/>
          </p:cNvSpPr>
          <p:nvPr>
            <p:ph idx="1"/>
          </p:nvPr>
        </p:nvSpPr>
        <p:spPr>
          <a:xfrm>
            <a:off x="457200" y="1065213"/>
            <a:ext cx="8229600" cy="5595937"/>
          </a:xfrm>
        </p:spPr>
        <p:txBody>
          <a:bodyPr/>
          <a:lstStyle/>
          <a:p>
            <a:r>
              <a:rPr lang="en-US" altLang="en-US" sz="2400" b="1" smtClean="0"/>
              <a:t>All dilations are similar figures</a:t>
            </a:r>
          </a:p>
          <a:p>
            <a:r>
              <a:rPr lang="en-US" altLang="en-US" sz="2400" b="1" smtClean="0"/>
              <a:t>New point locations can be found graphically by drawing lines through endpoints and the center point and measure distance from center point</a:t>
            </a:r>
          </a:p>
          <a:p>
            <a:endParaRPr lang="en-US" altLang="en-US" sz="2400" b="1" smtClean="0"/>
          </a:p>
          <a:p>
            <a:endParaRPr lang="en-US" altLang="en-US" sz="2400" b="1" smtClean="0"/>
          </a:p>
          <a:p>
            <a:endParaRPr lang="en-US" altLang="en-US" sz="2400" b="1" smtClean="0"/>
          </a:p>
          <a:p>
            <a:endParaRPr lang="en-US" altLang="en-US" sz="2400" b="1" smtClean="0"/>
          </a:p>
          <a:p>
            <a:endParaRPr lang="en-US" altLang="en-US" sz="2400" b="1" smtClean="0"/>
          </a:p>
          <a:p>
            <a:endParaRPr lang="en-US" altLang="en-US" sz="2400" b="1" smtClean="0"/>
          </a:p>
          <a:p>
            <a:r>
              <a:rPr lang="en-US" altLang="en-US" sz="2400" b="1" smtClean="0"/>
              <a:t>negative values for r mean the figure is on the opposite side of the center point</a:t>
            </a:r>
          </a:p>
          <a:p>
            <a:r>
              <a:rPr lang="en-US" altLang="en-US" sz="2400" b="1" smtClean="0"/>
              <a:t>CT – congruence transformation</a:t>
            </a:r>
          </a:p>
        </p:txBody>
      </p:sp>
      <p:graphicFrame>
        <p:nvGraphicFramePr>
          <p:cNvPr id="4" name="Table 3"/>
          <p:cNvGraphicFramePr>
            <a:graphicFrameLocks noGrp="1"/>
          </p:cNvGraphicFramePr>
          <p:nvPr>
            <p:extLst>
              <p:ext uri="{D42A27DB-BD31-4B8C-83A1-F6EECF244321}">
                <p14:modId xmlns:p14="http://schemas.microsoft.com/office/powerpoint/2010/main" val="2724494153"/>
              </p:ext>
            </p:extLst>
          </p:nvPr>
        </p:nvGraphicFramePr>
        <p:xfrm>
          <a:off x="1235075" y="2763838"/>
          <a:ext cx="6643688" cy="2544906"/>
        </p:xfrm>
        <a:graphic>
          <a:graphicData uri="http://schemas.openxmlformats.org/drawingml/2006/table">
            <a:tbl>
              <a:tblPr firstRow="1" bandRow="1">
                <a:tableStyleId>{5940675A-B579-460E-94D1-54222C63F5DA}</a:tableStyleId>
              </a:tblPr>
              <a:tblGrid>
                <a:gridCol w="1402147"/>
                <a:gridCol w="870899"/>
                <a:gridCol w="1135797"/>
                <a:gridCol w="786168"/>
                <a:gridCol w="1046530"/>
                <a:gridCol w="1402147"/>
              </a:tblGrid>
              <a:tr h="396190">
                <a:tc gridSpan="6">
                  <a:txBody>
                    <a:bodyPr/>
                    <a:lstStyle/>
                    <a:p>
                      <a:pPr algn="ctr"/>
                      <a:r>
                        <a:rPr lang="en-US" sz="2000" b="1" dirty="0" smtClean="0">
                          <a:solidFill>
                            <a:srgbClr val="FFFF00"/>
                          </a:solidFill>
                        </a:rPr>
                        <a:t>Scaling Factor</a:t>
                      </a:r>
                      <a:r>
                        <a:rPr lang="en-US" sz="2000" b="1" baseline="0" dirty="0" smtClean="0">
                          <a:solidFill>
                            <a:srgbClr val="FFFF00"/>
                          </a:solidFill>
                        </a:rPr>
                        <a:t> r</a:t>
                      </a:r>
                      <a:endParaRPr lang="en-US" sz="2000" b="1" dirty="0">
                        <a:solidFill>
                          <a:srgbClr val="FFFF00"/>
                        </a:solidFill>
                      </a:endParaRPr>
                    </a:p>
                  </a:txBody>
                  <a:tcPr marL="91444" marR="91444" marT="45714" marB="45714">
                    <a:lnL w="38100" cap="flat" cmpd="sng" algn="ctr">
                      <a:solidFill>
                        <a:srgbClr val="66FFFF"/>
                      </a:solidFill>
                      <a:prstDash val="solid"/>
                      <a:round/>
                      <a:headEnd type="none" w="med" len="med"/>
                      <a:tailEnd type="none" w="med" len="med"/>
                    </a:lnL>
                    <a:lnR w="38100" cap="flat" cmpd="sng" algn="ctr">
                      <a:solidFill>
                        <a:srgbClr val="66FFFF"/>
                      </a:solidFill>
                      <a:prstDash val="solid"/>
                      <a:round/>
                      <a:headEnd type="none" w="med" len="med"/>
                      <a:tailEnd type="none" w="med" len="med"/>
                    </a:lnR>
                    <a:lnT w="38100" cap="flat" cmpd="sng" algn="ctr">
                      <a:solidFill>
                        <a:srgbClr val="66FFFF"/>
                      </a:solidFill>
                      <a:prstDash val="solid"/>
                      <a:round/>
                      <a:headEnd type="none" w="med" len="med"/>
                      <a:tailEnd type="none" w="med" len="med"/>
                    </a:lnT>
                    <a:lnB w="38100" cap="flat" cmpd="sng" algn="ctr">
                      <a:solidFill>
                        <a:srgbClr val="66FFFF"/>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794">
                <a:tc>
                  <a:txBody>
                    <a:bodyPr/>
                    <a:lstStyle/>
                    <a:p>
                      <a:pPr algn="ctr"/>
                      <a:r>
                        <a:rPr lang="en-US" sz="1800" b="1" baseline="0" dirty="0" smtClean="0"/>
                        <a:t> </a:t>
                      </a:r>
                      <a:r>
                        <a:rPr lang="en-US" sz="1800" b="1" baseline="0" dirty="0" smtClean="0"/>
                        <a:t>k&lt; </a:t>
                      </a:r>
                      <a:r>
                        <a:rPr lang="en-US" sz="1800" b="1" baseline="0" dirty="0" smtClean="0"/>
                        <a:t>-1</a:t>
                      </a:r>
                      <a:endParaRPr lang="en-US" sz="1800" b="1" dirty="0"/>
                    </a:p>
                  </a:txBody>
                  <a:tcPr marL="91444" marR="91444" marT="45714" marB="45714">
                    <a:lnL w="38100" cap="flat" cmpd="sng" algn="ctr">
                      <a:solidFill>
                        <a:srgbClr val="66FFFF"/>
                      </a:solidFill>
                      <a:prstDash val="solid"/>
                      <a:round/>
                      <a:headEnd type="none" w="med" len="med"/>
                      <a:tailEnd type="none" w="med" len="med"/>
                    </a:lnL>
                    <a:lnR w="38100" cap="flat" cmpd="sng" algn="ctr">
                      <a:solidFill>
                        <a:srgbClr val="66FFFF"/>
                      </a:solidFill>
                      <a:prstDash val="solid"/>
                      <a:round/>
                      <a:headEnd type="none" w="med" len="med"/>
                      <a:tailEnd type="none" w="med" len="med"/>
                    </a:lnR>
                    <a:lnT w="38100" cap="flat" cmpd="sng" algn="ctr">
                      <a:solidFill>
                        <a:srgbClr val="66FFFF"/>
                      </a:solidFill>
                      <a:prstDash val="solid"/>
                      <a:round/>
                      <a:headEnd type="none" w="med" len="med"/>
                      <a:tailEnd type="none" w="med" len="med"/>
                    </a:lnT>
                    <a:lnB w="38100" cap="flat" cmpd="sng" algn="ctr">
                      <a:solidFill>
                        <a:srgbClr val="66FFFF"/>
                      </a:solidFill>
                      <a:prstDash val="solid"/>
                      <a:round/>
                      <a:headEnd type="none" w="med" len="med"/>
                      <a:tailEnd type="none" w="med" len="med"/>
                    </a:lnB>
                  </a:tcPr>
                </a:tc>
                <a:tc>
                  <a:txBody>
                    <a:bodyPr/>
                    <a:lstStyle/>
                    <a:p>
                      <a:pPr algn="ctr"/>
                      <a:r>
                        <a:rPr lang="en-US" sz="1800" b="1" dirty="0" smtClean="0"/>
                        <a:t> </a:t>
                      </a:r>
                      <a:r>
                        <a:rPr lang="en-US" sz="1800" b="1" dirty="0" smtClean="0"/>
                        <a:t>k </a:t>
                      </a:r>
                      <a:r>
                        <a:rPr lang="en-US" sz="1800" b="1" dirty="0" smtClean="0"/>
                        <a:t>= -1</a:t>
                      </a:r>
                      <a:endParaRPr lang="en-US" sz="1800" b="1" dirty="0"/>
                    </a:p>
                  </a:txBody>
                  <a:tcPr marL="91444" marR="91444" marT="45714" marB="45714">
                    <a:lnL w="38100" cap="flat" cmpd="sng" algn="ctr">
                      <a:solidFill>
                        <a:srgbClr val="66FFFF"/>
                      </a:solidFill>
                      <a:prstDash val="solid"/>
                      <a:round/>
                      <a:headEnd type="none" w="med" len="med"/>
                      <a:tailEnd type="none" w="med" len="med"/>
                    </a:lnL>
                    <a:lnR w="38100" cap="flat" cmpd="sng" algn="ctr">
                      <a:solidFill>
                        <a:srgbClr val="66FFFF"/>
                      </a:solidFill>
                      <a:prstDash val="solid"/>
                      <a:round/>
                      <a:headEnd type="none" w="med" len="med"/>
                      <a:tailEnd type="none" w="med" len="med"/>
                    </a:lnR>
                    <a:lnT w="38100" cap="flat" cmpd="sng" algn="ctr">
                      <a:solidFill>
                        <a:srgbClr val="66FFFF"/>
                      </a:solidFill>
                      <a:prstDash val="solid"/>
                      <a:round/>
                      <a:headEnd type="none" w="med" len="med"/>
                      <a:tailEnd type="none" w="med" len="med"/>
                    </a:lnT>
                    <a:lnB w="38100" cap="flat" cmpd="sng" algn="ctr">
                      <a:solidFill>
                        <a:srgbClr val="66FFFF"/>
                      </a:solidFill>
                      <a:prstDash val="solid"/>
                      <a:round/>
                      <a:headEnd type="none" w="med" len="med"/>
                      <a:tailEnd type="none" w="med" len="med"/>
                    </a:lnB>
                  </a:tcPr>
                </a:tc>
                <a:tc>
                  <a:txBody>
                    <a:bodyPr/>
                    <a:lstStyle/>
                    <a:p>
                      <a:pPr algn="ctr"/>
                      <a:r>
                        <a:rPr lang="en-US" sz="1800" b="1" dirty="0" smtClean="0"/>
                        <a:t> </a:t>
                      </a:r>
                      <a:r>
                        <a:rPr lang="en-US" sz="1800" b="1" dirty="0" smtClean="0"/>
                        <a:t>k </a:t>
                      </a:r>
                      <a:r>
                        <a:rPr lang="en-US" sz="1800" b="1" dirty="0" smtClean="0"/>
                        <a:t>&gt; -1</a:t>
                      </a:r>
                      <a:endParaRPr lang="en-US" sz="1800" b="1" dirty="0"/>
                    </a:p>
                  </a:txBody>
                  <a:tcPr marL="91444" marR="91444" marT="45714" marB="45714">
                    <a:lnL w="38100" cap="flat" cmpd="sng" algn="ctr">
                      <a:solidFill>
                        <a:srgbClr val="66FFFF"/>
                      </a:solidFill>
                      <a:prstDash val="solid"/>
                      <a:round/>
                      <a:headEnd type="none" w="med" len="med"/>
                      <a:tailEnd type="none" w="med" len="med"/>
                    </a:lnL>
                    <a:lnR w="38100" cap="flat" cmpd="sng" algn="ctr">
                      <a:solidFill>
                        <a:srgbClr val="66FFFF"/>
                      </a:solidFill>
                      <a:prstDash val="solid"/>
                      <a:round/>
                      <a:headEnd type="none" w="med" len="med"/>
                      <a:tailEnd type="none" w="med" len="med"/>
                    </a:lnR>
                    <a:lnT w="38100" cap="flat" cmpd="sng" algn="ctr">
                      <a:solidFill>
                        <a:srgbClr val="66FFFF"/>
                      </a:solidFill>
                      <a:prstDash val="solid"/>
                      <a:round/>
                      <a:headEnd type="none" w="med" len="med"/>
                      <a:tailEnd type="none" w="med" len="med"/>
                    </a:lnT>
                    <a:lnB w="38100" cap="flat" cmpd="sng" algn="ctr">
                      <a:solidFill>
                        <a:srgbClr val="66FFFF"/>
                      </a:solidFill>
                      <a:prstDash val="solid"/>
                      <a:round/>
                      <a:headEnd type="none" w="med" len="med"/>
                      <a:tailEnd type="none" w="med" len="med"/>
                    </a:lnB>
                  </a:tcPr>
                </a:tc>
                <a:tc>
                  <a:txBody>
                    <a:bodyPr/>
                    <a:lstStyle/>
                    <a:p>
                      <a:pPr algn="ctr"/>
                      <a:r>
                        <a:rPr lang="en-US" sz="1800" b="1" dirty="0" smtClean="0"/>
                        <a:t> </a:t>
                      </a:r>
                      <a:r>
                        <a:rPr lang="en-US" sz="1800" b="1" dirty="0" smtClean="0"/>
                        <a:t>k&lt; </a:t>
                      </a:r>
                      <a:r>
                        <a:rPr lang="en-US" sz="1800" b="1" dirty="0" smtClean="0"/>
                        <a:t>1</a:t>
                      </a:r>
                      <a:endParaRPr lang="en-US" sz="1800" b="1" dirty="0"/>
                    </a:p>
                  </a:txBody>
                  <a:tcPr marL="91444" marR="91444" marT="45714" marB="45714">
                    <a:lnL w="38100" cap="flat" cmpd="sng" algn="ctr">
                      <a:solidFill>
                        <a:srgbClr val="66FFFF"/>
                      </a:solidFill>
                      <a:prstDash val="solid"/>
                      <a:round/>
                      <a:headEnd type="none" w="med" len="med"/>
                      <a:tailEnd type="none" w="med" len="med"/>
                    </a:lnL>
                    <a:lnR w="38100" cap="flat" cmpd="sng" algn="ctr">
                      <a:solidFill>
                        <a:srgbClr val="66FFFF"/>
                      </a:solidFill>
                      <a:prstDash val="solid"/>
                      <a:round/>
                      <a:headEnd type="none" w="med" len="med"/>
                      <a:tailEnd type="none" w="med" len="med"/>
                    </a:lnR>
                    <a:lnT w="38100" cap="flat" cmpd="sng" algn="ctr">
                      <a:solidFill>
                        <a:srgbClr val="66FFFF"/>
                      </a:solidFill>
                      <a:prstDash val="solid"/>
                      <a:round/>
                      <a:headEnd type="none" w="med" len="med"/>
                      <a:tailEnd type="none" w="med" len="med"/>
                    </a:lnT>
                    <a:lnB w="38100" cap="flat" cmpd="sng" algn="ctr">
                      <a:solidFill>
                        <a:srgbClr val="66FFFF"/>
                      </a:solidFill>
                      <a:prstDash val="solid"/>
                      <a:round/>
                      <a:headEnd type="none" w="med" len="med"/>
                      <a:tailEnd type="none" w="med" len="med"/>
                    </a:lnB>
                  </a:tcPr>
                </a:tc>
                <a:tc>
                  <a:txBody>
                    <a:bodyPr/>
                    <a:lstStyle/>
                    <a:p>
                      <a:pPr algn="ctr"/>
                      <a:r>
                        <a:rPr lang="en-US" sz="1800" b="1" dirty="0" smtClean="0"/>
                        <a:t>k </a:t>
                      </a:r>
                      <a:r>
                        <a:rPr lang="en-US" sz="1800" b="1" dirty="0" smtClean="0"/>
                        <a:t>= 1</a:t>
                      </a:r>
                      <a:endParaRPr lang="en-US" sz="1800" b="1" dirty="0"/>
                    </a:p>
                  </a:txBody>
                  <a:tcPr marL="91444" marR="91444" marT="45714" marB="45714">
                    <a:lnL w="38100" cap="flat" cmpd="sng" algn="ctr">
                      <a:solidFill>
                        <a:srgbClr val="66FFFF"/>
                      </a:solidFill>
                      <a:prstDash val="solid"/>
                      <a:round/>
                      <a:headEnd type="none" w="med" len="med"/>
                      <a:tailEnd type="none" w="med" len="med"/>
                    </a:lnL>
                    <a:lnR w="38100" cap="flat" cmpd="sng" algn="ctr">
                      <a:solidFill>
                        <a:srgbClr val="66FFFF"/>
                      </a:solidFill>
                      <a:prstDash val="solid"/>
                      <a:round/>
                      <a:headEnd type="none" w="med" len="med"/>
                      <a:tailEnd type="none" w="med" len="med"/>
                    </a:lnR>
                    <a:lnT w="38100" cap="flat" cmpd="sng" algn="ctr">
                      <a:solidFill>
                        <a:srgbClr val="66FFFF"/>
                      </a:solidFill>
                      <a:prstDash val="solid"/>
                      <a:round/>
                      <a:headEnd type="none" w="med" len="med"/>
                      <a:tailEnd type="none" w="med" len="med"/>
                    </a:lnT>
                    <a:lnB w="38100" cap="flat" cmpd="sng" algn="ctr">
                      <a:solidFill>
                        <a:srgbClr val="66FFFF"/>
                      </a:solidFill>
                      <a:prstDash val="solid"/>
                      <a:round/>
                      <a:headEnd type="none" w="med" len="med"/>
                      <a:tailEnd type="none" w="med" len="med"/>
                    </a:lnB>
                  </a:tcPr>
                </a:tc>
                <a:tc>
                  <a:txBody>
                    <a:bodyPr/>
                    <a:lstStyle/>
                    <a:p>
                      <a:pPr algn="ctr"/>
                      <a:r>
                        <a:rPr lang="en-US" sz="1800" b="1" dirty="0" smtClean="0"/>
                        <a:t> </a:t>
                      </a:r>
                      <a:r>
                        <a:rPr lang="en-US" sz="1800" b="1" dirty="0" smtClean="0"/>
                        <a:t>k </a:t>
                      </a:r>
                      <a:r>
                        <a:rPr lang="en-US" sz="1800" b="1" dirty="0" smtClean="0"/>
                        <a:t>&gt; 1</a:t>
                      </a:r>
                      <a:endParaRPr lang="en-US" sz="1800" b="1" dirty="0"/>
                    </a:p>
                  </a:txBody>
                  <a:tcPr marL="91444" marR="91444" marT="45714" marB="45714">
                    <a:lnL w="38100" cap="flat" cmpd="sng" algn="ctr">
                      <a:solidFill>
                        <a:srgbClr val="66FFFF"/>
                      </a:solidFill>
                      <a:prstDash val="solid"/>
                      <a:round/>
                      <a:headEnd type="none" w="med" len="med"/>
                      <a:tailEnd type="none" w="med" len="med"/>
                    </a:lnL>
                    <a:lnR w="38100" cap="flat" cmpd="sng" algn="ctr">
                      <a:solidFill>
                        <a:srgbClr val="66FFFF"/>
                      </a:solidFill>
                      <a:prstDash val="solid"/>
                      <a:round/>
                      <a:headEnd type="none" w="med" len="med"/>
                      <a:tailEnd type="none" w="med" len="med"/>
                    </a:lnR>
                    <a:lnT w="38100" cap="flat" cmpd="sng" algn="ctr">
                      <a:solidFill>
                        <a:srgbClr val="66FFFF"/>
                      </a:solidFill>
                      <a:prstDash val="solid"/>
                      <a:round/>
                      <a:headEnd type="none" w="med" len="med"/>
                      <a:tailEnd type="none" w="med" len="med"/>
                    </a:lnT>
                    <a:lnB w="38100" cap="flat" cmpd="sng" algn="ctr">
                      <a:solidFill>
                        <a:srgbClr val="66FFFF"/>
                      </a:solidFill>
                      <a:prstDash val="solid"/>
                      <a:round/>
                      <a:headEnd type="none" w="med" len="med"/>
                      <a:tailEnd type="none" w="med" len="med"/>
                    </a:lnB>
                  </a:tcPr>
                </a:tc>
              </a:tr>
              <a:tr h="370794">
                <a:tc>
                  <a:txBody>
                    <a:bodyPr/>
                    <a:lstStyle/>
                    <a:p>
                      <a:pPr marL="0" algn="l" defTabSz="914400" rtl="0" eaLnBrk="1" latinLnBrk="0" hangingPunct="1"/>
                      <a:r>
                        <a:rPr lang="en-US" sz="1800" b="1" kern="1200" dirty="0" smtClean="0">
                          <a:solidFill>
                            <a:schemeClr val="lt1"/>
                          </a:solidFill>
                          <a:latin typeface="+mn-lt"/>
                          <a:ea typeface="+mn-ea"/>
                          <a:cs typeface="+mn-cs"/>
                        </a:rPr>
                        <a:t>Expansion</a:t>
                      </a:r>
                      <a:endParaRPr lang="en-US" sz="1800" b="1" kern="1200" dirty="0">
                        <a:solidFill>
                          <a:schemeClr val="lt1"/>
                        </a:solidFill>
                        <a:latin typeface="+mn-lt"/>
                        <a:ea typeface="+mn-ea"/>
                        <a:cs typeface="+mn-cs"/>
                      </a:endParaRPr>
                    </a:p>
                  </a:txBody>
                  <a:tcPr marL="91444" marR="91444" marT="45714" marB="45714">
                    <a:lnL w="38100" cap="flat" cmpd="sng" algn="ctr">
                      <a:solidFill>
                        <a:srgbClr val="66FFFF"/>
                      </a:solidFill>
                      <a:prstDash val="solid"/>
                      <a:round/>
                      <a:headEnd type="none" w="med" len="med"/>
                      <a:tailEnd type="none" w="med" len="med"/>
                    </a:lnL>
                    <a:lnR w="38100" cap="flat" cmpd="sng" algn="ctr">
                      <a:solidFill>
                        <a:srgbClr val="66FFFF"/>
                      </a:solidFill>
                      <a:prstDash val="solid"/>
                      <a:round/>
                      <a:headEnd type="none" w="med" len="med"/>
                      <a:tailEnd type="none" w="med" len="med"/>
                    </a:lnR>
                    <a:lnT w="38100" cap="flat" cmpd="sng" algn="ctr">
                      <a:solidFill>
                        <a:srgbClr val="66FFFF"/>
                      </a:solidFill>
                      <a:prstDash val="solid"/>
                      <a:round/>
                      <a:headEnd type="none" w="med" len="med"/>
                      <a:tailEnd type="none" w="med" len="med"/>
                    </a:lnT>
                    <a:lnB w="38100" cap="flat" cmpd="sng" algn="ctr">
                      <a:solidFill>
                        <a:srgbClr val="66FFFF"/>
                      </a:solidFill>
                      <a:prstDash val="solid"/>
                      <a:round/>
                      <a:headEnd type="none" w="med" len="med"/>
                      <a:tailEnd type="none" w="med" len="med"/>
                    </a:lnB>
                  </a:tcPr>
                </a:tc>
                <a:tc>
                  <a:txBody>
                    <a:bodyPr/>
                    <a:lstStyle/>
                    <a:p>
                      <a:pPr marL="0" algn="ctr" defTabSz="914400" rtl="0" eaLnBrk="1" latinLnBrk="0" hangingPunct="1"/>
                      <a:r>
                        <a:rPr lang="en-US" sz="1800" b="1" kern="1200" dirty="0" smtClean="0">
                          <a:solidFill>
                            <a:schemeClr val="lt1"/>
                          </a:solidFill>
                          <a:latin typeface="+mn-lt"/>
                          <a:ea typeface="+mn-ea"/>
                          <a:cs typeface="+mn-cs"/>
                        </a:rPr>
                        <a:t>CT</a:t>
                      </a:r>
                      <a:endParaRPr lang="en-US" sz="1800" b="1" kern="1200" dirty="0">
                        <a:solidFill>
                          <a:schemeClr val="lt1"/>
                        </a:solidFill>
                        <a:latin typeface="+mn-lt"/>
                        <a:ea typeface="+mn-ea"/>
                        <a:cs typeface="+mn-cs"/>
                      </a:endParaRPr>
                    </a:p>
                  </a:txBody>
                  <a:tcPr marL="91444" marR="91444" marT="45714" marB="45714">
                    <a:lnL w="38100" cap="flat" cmpd="sng" algn="ctr">
                      <a:solidFill>
                        <a:srgbClr val="66FFFF"/>
                      </a:solidFill>
                      <a:prstDash val="solid"/>
                      <a:round/>
                      <a:headEnd type="none" w="med" len="med"/>
                      <a:tailEnd type="none" w="med" len="med"/>
                    </a:lnL>
                    <a:lnR w="38100" cap="flat" cmpd="sng" algn="ctr">
                      <a:solidFill>
                        <a:srgbClr val="66FFFF"/>
                      </a:solidFill>
                      <a:prstDash val="solid"/>
                      <a:round/>
                      <a:headEnd type="none" w="med" len="med"/>
                      <a:tailEnd type="none" w="med" len="med"/>
                    </a:lnR>
                    <a:lnT w="38100" cap="flat" cmpd="sng" algn="ctr">
                      <a:solidFill>
                        <a:srgbClr val="66FFFF"/>
                      </a:solidFill>
                      <a:prstDash val="solid"/>
                      <a:round/>
                      <a:headEnd type="none" w="med" len="med"/>
                      <a:tailEnd type="none" w="med" len="med"/>
                    </a:lnT>
                    <a:lnB w="38100" cap="flat" cmpd="sng" algn="ctr">
                      <a:solidFill>
                        <a:srgbClr val="66FFFF"/>
                      </a:solidFill>
                      <a:prstDash val="solid"/>
                      <a:round/>
                      <a:headEnd type="none" w="med" len="med"/>
                      <a:tailEnd type="none" w="med" len="med"/>
                    </a:lnB>
                  </a:tcPr>
                </a:tc>
                <a:tc gridSpan="2">
                  <a:txBody>
                    <a:bodyPr/>
                    <a:lstStyle/>
                    <a:p>
                      <a:pPr marL="0" algn="ctr" defTabSz="914400" rtl="0" eaLnBrk="1" latinLnBrk="0" hangingPunct="1"/>
                      <a:r>
                        <a:rPr lang="en-US" sz="1800" b="1" kern="1200" dirty="0" smtClean="0">
                          <a:solidFill>
                            <a:schemeClr val="lt1"/>
                          </a:solidFill>
                          <a:latin typeface="+mn-lt"/>
                          <a:ea typeface="+mn-ea"/>
                          <a:cs typeface="+mn-cs"/>
                        </a:rPr>
                        <a:t>Reduction</a:t>
                      </a:r>
                      <a:endParaRPr lang="en-US" sz="1800" b="1" kern="1200" dirty="0">
                        <a:solidFill>
                          <a:schemeClr val="lt1"/>
                        </a:solidFill>
                        <a:latin typeface="+mn-lt"/>
                        <a:ea typeface="+mn-ea"/>
                        <a:cs typeface="+mn-cs"/>
                      </a:endParaRPr>
                    </a:p>
                  </a:txBody>
                  <a:tcPr marL="91444" marR="91444" marT="45714" marB="45714">
                    <a:lnL w="38100" cap="flat" cmpd="sng" algn="ctr">
                      <a:solidFill>
                        <a:srgbClr val="66FFFF"/>
                      </a:solidFill>
                      <a:prstDash val="solid"/>
                      <a:round/>
                      <a:headEnd type="none" w="med" len="med"/>
                      <a:tailEnd type="none" w="med" len="med"/>
                    </a:lnL>
                    <a:lnR w="38100" cap="flat" cmpd="sng" algn="ctr">
                      <a:solidFill>
                        <a:srgbClr val="66FFFF"/>
                      </a:solidFill>
                      <a:prstDash val="solid"/>
                      <a:round/>
                      <a:headEnd type="none" w="med" len="med"/>
                      <a:tailEnd type="none" w="med" len="med"/>
                    </a:lnR>
                    <a:lnT w="38100" cap="flat" cmpd="sng" algn="ctr">
                      <a:solidFill>
                        <a:srgbClr val="66FFFF"/>
                      </a:solidFill>
                      <a:prstDash val="solid"/>
                      <a:round/>
                      <a:headEnd type="none" w="med" len="med"/>
                      <a:tailEnd type="none" w="med" len="med"/>
                    </a:lnT>
                    <a:lnB w="38100" cap="flat" cmpd="sng" algn="ctr">
                      <a:solidFill>
                        <a:srgbClr val="66FFFF"/>
                      </a:solidFill>
                      <a:prstDash val="solid"/>
                      <a:round/>
                      <a:headEnd type="none" w="med" len="med"/>
                      <a:tailEnd type="none" w="med" len="med"/>
                    </a:lnB>
                  </a:tcPr>
                </a:tc>
                <a:tc hMerge="1">
                  <a:txBody>
                    <a:bodyPr/>
                    <a:lstStyle/>
                    <a:p>
                      <a:pPr marL="0" algn="l" defTabSz="914400" rtl="0" eaLnBrk="1" latinLnBrk="0" hangingPunct="1"/>
                      <a:endParaRPr lang="en-US" sz="1800" b="1" kern="1200" dirty="0">
                        <a:solidFill>
                          <a:schemeClr val="lt1"/>
                        </a:solidFill>
                        <a:latin typeface="+mn-lt"/>
                        <a:ea typeface="+mn-ea"/>
                        <a:cs typeface="+mn-cs"/>
                      </a:endParaRPr>
                    </a:p>
                  </a:txBody>
                  <a:tcPr/>
                </a:tc>
                <a:tc>
                  <a:txBody>
                    <a:bodyPr/>
                    <a:lstStyle/>
                    <a:p>
                      <a:pPr marL="0" algn="ctr" defTabSz="914400" rtl="0" eaLnBrk="1" latinLnBrk="0" hangingPunct="1"/>
                      <a:r>
                        <a:rPr lang="en-US" sz="1800" b="1" kern="1200" dirty="0" smtClean="0">
                          <a:solidFill>
                            <a:schemeClr val="lt1"/>
                          </a:solidFill>
                          <a:latin typeface="+mn-lt"/>
                          <a:ea typeface="+mn-ea"/>
                          <a:cs typeface="+mn-cs"/>
                        </a:rPr>
                        <a:t>CT</a:t>
                      </a:r>
                      <a:endParaRPr lang="en-US" sz="1800" b="1" kern="1200" dirty="0">
                        <a:solidFill>
                          <a:schemeClr val="lt1"/>
                        </a:solidFill>
                        <a:latin typeface="+mn-lt"/>
                        <a:ea typeface="+mn-ea"/>
                        <a:cs typeface="+mn-cs"/>
                      </a:endParaRPr>
                    </a:p>
                  </a:txBody>
                  <a:tcPr marL="91444" marR="91444" marT="45714" marB="45714">
                    <a:lnL w="38100" cap="flat" cmpd="sng" algn="ctr">
                      <a:solidFill>
                        <a:srgbClr val="66FFFF"/>
                      </a:solidFill>
                      <a:prstDash val="solid"/>
                      <a:round/>
                      <a:headEnd type="none" w="med" len="med"/>
                      <a:tailEnd type="none" w="med" len="med"/>
                    </a:lnL>
                    <a:lnR w="38100" cap="flat" cmpd="sng" algn="ctr">
                      <a:solidFill>
                        <a:srgbClr val="66FFFF"/>
                      </a:solidFill>
                      <a:prstDash val="solid"/>
                      <a:round/>
                      <a:headEnd type="none" w="med" len="med"/>
                      <a:tailEnd type="none" w="med" len="med"/>
                    </a:lnR>
                    <a:lnT w="38100" cap="flat" cmpd="sng" algn="ctr">
                      <a:solidFill>
                        <a:srgbClr val="66FFFF"/>
                      </a:solidFill>
                      <a:prstDash val="solid"/>
                      <a:round/>
                      <a:headEnd type="none" w="med" len="med"/>
                      <a:tailEnd type="none" w="med" len="med"/>
                    </a:lnT>
                    <a:lnB w="38100" cap="flat" cmpd="sng" algn="ctr">
                      <a:solidFill>
                        <a:srgbClr val="66FFFF"/>
                      </a:solidFill>
                      <a:prstDash val="solid"/>
                      <a:round/>
                      <a:headEnd type="none" w="med" len="med"/>
                      <a:tailEnd type="none" w="med" len="med"/>
                    </a:lnB>
                  </a:tcPr>
                </a:tc>
                <a:tc>
                  <a:txBody>
                    <a:bodyPr/>
                    <a:lstStyle/>
                    <a:p>
                      <a:pPr marL="0" algn="l" defTabSz="914400" rtl="0" eaLnBrk="1" latinLnBrk="0" hangingPunct="1"/>
                      <a:r>
                        <a:rPr lang="en-US" sz="1800" b="1" kern="1200" dirty="0" smtClean="0">
                          <a:solidFill>
                            <a:schemeClr val="lt1"/>
                          </a:solidFill>
                          <a:latin typeface="+mn-lt"/>
                          <a:ea typeface="+mn-ea"/>
                          <a:cs typeface="+mn-cs"/>
                        </a:rPr>
                        <a:t>Expansion</a:t>
                      </a:r>
                      <a:endParaRPr lang="en-US" sz="1800" b="1" kern="1200" dirty="0">
                        <a:solidFill>
                          <a:schemeClr val="lt1"/>
                        </a:solidFill>
                        <a:latin typeface="+mn-lt"/>
                        <a:ea typeface="+mn-ea"/>
                        <a:cs typeface="+mn-cs"/>
                      </a:endParaRPr>
                    </a:p>
                  </a:txBody>
                  <a:tcPr marL="91444" marR="91444" marT="45714" marB="45714">
                    <a:lnL w="38100" cap="flat" cmpd="sng" algn="ctr">
                      <a:solidFill>
                        <a:srgbClr val="66FFFF"/>
                      </a:solidFill>
                      <a:prstDash val="solid"/>
                      <a:round/>
                      <a:headEnd type="none" w="med" len="med"/>
                      <a:tailEnd type="none" w="med" len="med"/>
                    </a:lnL>
                    <a:lnR w="38100" cap="flat" cmpd="sng" algn="ctr">
                      <a:solidFill>
                        <a:srgbClr val="66FFFF"/>
                      </a:solidFill>
                      <a:prstDash val="solid"/>
                      <a:round/>
                      <a:headEnd type="none" w="med" len="med"/>
                      <a:tailEnd type="none" w="med" len="med"/>
                    </a:lnR>
                    <a:lnT w="38100" cap="flat" cmpd="sng" algn="ctr">
                      <a:solidFill>
                        <a:srgbClr val="66FFFF"/>
                      </a:solidFill>
                      <a:prstDash val="solid"/>
                      <a:round/>
                      <a:headEnd type="none" w="med" len="med"/>
                      <a:tailEnd type="none" w="med" len="med"/>
                    </a:lnT>
                    <a:lnB w="38100" cap="flat" cmpd="sng" algn="ctr">
                      <a:solidFill>
                        <a:srgbClr val="66FFFF"/>
                      </a:solidFill>
                      <a:prstDash val="solid"/>
                      <a:round/>
                      <a:headEnd type="none" w="med" len="med"/>
                      <a:tailEnd type="none" w="med" len="med"/>
                    </a:lnB>
                  </a:tcPr>
                </a:tc>
              </a:tr>
              <a:tr h="640000">
                <a:tc>
                  <a:txBody>
                    <a:bodyPr/>
                    <a:lstStyle/>
                    <a:p>
                      <a:pPr algn="ctr"/>
                      <a:r>
                        <a:rPr lang="en-US" sz="1800" b="1" dirty="0" smtClean="0"/>
                        <a:t>Larger</a:t>
                      </a:r>
                      <a:br>
                        <a:rPr lang="en-US" sz="1800" b="1" dirty="0" smtClean="0"/>
                      </a:br>
                      <a:r>
                        <a:rPr lang="en-US" sz="1800" b="1" dirty="0" smtClean="0"/>
                        <a:t>figure</a:t>
                      </a:r>
                      <a:endParaRPr lang="en-US" sz="1800" b="1" dirty="0"/>
                    </a:p>
                  </a:txBody>
                  <a:tcPr marL="91444" marR="91444" marT="45714" marB="45714">
                    <a:lnL w="38100" cap="flat" cmpd="sng" algn="ctr">
                      <a:solidFill>
                        <a:srgbClr val="66FFFF"/>
                      </a:solidFill>
                      <a:prstDash val="solid"/>
                      <a:round/>
                      <a:headEnd type="none" w="med" len="med"/>
                      <a:tailEnd type="none" w="med" len="med"/>
                    </a:lnL>
                    <a:lnR w="38100" cap="flat" cmpd="sng" algn="ctr">
                      <a:solidFill>
                        <a:srgbClr val="66FFFF"/>
                      </a:solidFill>
                      <a:prstDash val="solid"/>
                      <a:round/>
                      <a:headEnd type="none" w="med" len="med"/>
                      <a:tailEnd type="none" w="med" len="med"/>
                    </a:lnR>
                    <a:lnT w="38100" cap="flat" cmpd="sng" algn="ctr">
                      <a:solidFill>
                        <a:srgbClr val="66FFFF"/>
                      </a:solidFill>
                      <a:prstDash val="solid"/>
                      <a:round/>
                      <a:headEnd type="none" w="med" len="med"/>
                      <a:tailEnd type="none" w="med" len="med"/>
                    </a:lnT>
                    <a:lnB w="38100" cap="flat" cmpd="sng" algn="ctr">
                      <a:solidFill>
                        <a:srgbClr val="66FFFF"/>
                      </a:solidFill>
                      <a:prstDash val="solid"/>
                      <a:round/>
                      <a:headEnd type="none" w="med" len="med"/>
                      <a:tailEnd type="none" w="med" len="med"/>
                    </a:lnB>
                  </a:tcPr>
                </a:tc>
                <a:tc>
                  <a:txBody>
                    <a:bodyPr/>
                    <a:lstStyle/>
                    <a:p>
                      <a:pPr algn="ctr"/>
                      <a:r>
                        <a:rPr lang="en-US" sz="1800" b="1" dirty="0" smtClean="0"/>
                        <a:t>Flips</a:t>
                      </a:r>
                      <a:endParaRPr lang="en-US" sz="1800" b="1" dirty="0"/>
                    </a:p>
                  </a:txBody>
                  <a:tcPr marL="91444" marR="91444" marT="45714" marB="45714" anchor="ctr" anchorCtr="1">
                    <a:lnL w="38100" cap="flat" cmpd="sng" algn="ctr">
                      <a:solidFill>
                        <a:srgbClr val="66FFFF"/>
                      </a:solidFill>
                      <a:prstDash val="solid"/>
                      <a:round/>
                      <a:headEnd type="none" w="med" len="med"/>
                      <a:tailEnd type="none" w="med" len="med"/>
                    </a:lnL>
                    <a:lnR w="38100" cap="flat" cmpd="sng" algn="ctr">
                      <a:solidFill>
                        <a:srgbClr val="66FFFF"/>
                      </a:solidFill>
                      <a:prstDash val="solid"/>
                      <a:round/>
                      <a:headEnd type="none" w="med" len="med"/>
                      <a:tailEnd type="none" w="med" len="med"/>
                    </a:lnR>
                    <a:lnT w="38100" cap="flat" cmpd="sng" algn="ctr">
                      <a:solidFill>
                        <a:srgbClr val="66FFFF"/>
                      </a:solidFill>
                      <a:prstDash val="solid"/>
                      <a:round/>
                      <a:headEnd type="none" w="med" len="med"/>
                      <a:tailEnd type="none" w="med" len="med"/>
                    </a:lnT>
                    <a:lnB w="38100" cap="flat" cmpd="sng" algn="ctr">
                      <a:solidFill>
                        <a:srgbClr val="66FFFF"/>
                      </a:solidFill>
                      <a:prstDash val="solid"/>
                      <a:round/>
                      <a:headEnd type="none" w="med" len="med"/>
                      <a:tailEnd type="none" w="med" len="med"/>
                    </a:lnB>
                  </a:tcPr>
                </a:tc>
                <a:tc gridSpan="2">
                  <a:txBody>
                    <a:bodyPr/>
                    <a:lstStyle/>
                    <a:p>
                      <a:pPr algn="ctr"/>
                      <a:r>
                        <a:rPr lang="en-US" sz="1800" b="1" dirty="0" smtClean="0"/>
                        <a:t>Smaller figure</a:t>
                      </a:r>
                      <a:endParaRPr lang="en-US" sz="1800" b="1" dirty="0"/>
                    </a:p>
                  </a:txBody>
                  <a:tcPr marL="91444" marR="91444" marT="45714" marB="45714" anchor="ctr" anchorCtr="1">
                    <a:lnL w="38100" cap="flat" cmpd="sng" algn="ctr">
                      <a:solidFill>
                        <a:srgbClr val="66FFFF"/>
                      </a:solidFill>
                      <a:prstDash val="solid"/>
                      <a:round/>
                      <a:headEnd type="none" w="med" len="med"/>
                      <a:tailEnd type="none" w="med" len="med"/>
                    </a:lnL>
                    <a:lnR w="38100" cap="flat" cmpd="sng" algn="ctr">
                      <a:solidFill>
                        <a:srgbClr val="66FFFF"/>
                      </a:solidFill>
                      <a:prstDash val="solid"/>
                      <a:round/>
                      <a:headEnd type="none" w="med" len="med"/>
                      <a:tailEnd type="none" w="med" len="med"/>
                    </a:lnR>
                    <a:lnT w="38100" cap="flat" cmpd="sng" algn="ctr">
                      <a:solidFill>
                        <a:srgbClr val="66FFFF"/>
                      </a:solidFill>
                      <a:prstDash val="solid"/>
                      <a:round/>
                      <a:headEnd type="none" w="med" len="med"/>
                      <a:tailEnd type="none" w="med" len="med"/>
                    </a:lnT>
                    <a:lnB w="38100" cap="flat" cmpd="sng" algn="ctr">
                      <a:solidFill>
                        <a:srgbClr val="66FFFF"/>
                      </a:solidFill>
                      <a:prstDash val="solid"/>
                      <a:round/>
                      <a:headEnd type="none" w="med" len="med"/>
                      <a:tailEnd type="none" w="med" len="med"/>
                    </a:lnB>
                  </a:tcPr>
                </a:tc>
                <a:tc hMerge="1">
                  <a:txBody>
                    <a:bodyPr/>
                    <a:lstStyle/>
                    <a:p>
                      <a:endParaRPr lang="en-US" b="1" dirty="0"/>
                    </a:p>
                  </a:txBody>
                  <a:tcPr/>
                </a:tc>
                <a:tc>
                  <a:txBody>
                    <a:bodyPr/>
                    <a:lstStyle/>
                    <a:p>
                      <a:pPr algn="ctr"/>
                      <a:r>
                        <a:rPr lang="en-US" sz="1800" b="1" dirty="0" smtClean="0"/>
                        <a:t>No</a:t>
                      </a:r>
                      <a:br>
                        <a:rPr lang="en-US" sz="1800" b="1" dirty="0" smtClean="0"/>
                      </a:br>
                      <a:r>
                        <a:rPr lang="en-US" sz="1800" b="1" dirty="0" smtClean="0"/>
                        <a:t>change</a:t>
                      </a:r>
                      <a:endParaRPr lang="en-US" sz="1800" b="1" dirty="0"/>
                    </a:p>
                  </a:txBody>
                  <a:tcPr marL="91444" marR="91444" marT="45714" marB="45714">
                    <a:lnL w="38100" cap="flat" cmpd="sng" algn="ctr">
                      <a:solidFill>
                        <a:srgbClr val="66FFFF"/>
                      </a:solidFill>
                      <a:prstDash val="solid"/>
                      <a:round/>
                      <a:headEnd type="none" w="med" len="med"/>
                      <a:tailEnd type="none" w="med" len="med"/>
                    </a:lnL>
                    <a:lnR w="38100" cap="flat" cmpd="sng" algn="ctr">
                      <a:solidFill>
                        <a:srgbClr val="66FFFF"/>
                      </a:solidFill>
                      <a:prstDash val="solid"/>
                      <a:round/>
                      <a:headEnd type="none" w="med" len="med"/>
                      <a:tailEnd type="none" w="med" len="med"/>
                    </a:lnR>
                    <a:lnT w="38100" cap="flat" cmpd="sng" algn="ctr">
                      <a:solidFill>
                        <a:srgbClr val="66FFFF"/>
                      </a:solidFill>
                      <a:prstDash val="solid"/>
                      <a:round/>
                      <a:headEnd type="none" w="med" len="med"/>
                      <a:tailEnd type="none" w="med" len="med"/>
                    </a:lnT>
                    <a:lnB w="38100" cap="flat" cmpd="sng" algn="ctr">
                      <a:solidFill>
                        <a:srgbClr val="66FFFF"/>
                      </a:solidFill>
                      <a:prstDash val="solid"/>
                      <a:round/>
                      <a:headEnd type="none" w="med" len="med"/>
                      <a:tailEnd type="none" w="med" len="med"/>
                    </a:lnB>
                  </a:tcPr>
                </a:tc>
                <a:tc>
                  <a:txBody>
                    <a:bodyPr/>
                    <a:lstStyle/>
                    <a:p>
                      <a:pPr algn="ctr"/>
                      <a:r>
                        <a:rPr lang="en-US" sz="1800" b="1" dirty="0" smtClean="0"/>
                        <a:t>Larger</a:t>
                      </a:r>
                      <a:br>
                        <a:rPr lang="en-US" sz="1800" b="1" dirty="0" smtClean="0"/>
                      </a:br>
                      <a:r>
                        <a:rPr lang="en-US" sz="1800" b="1" dirty="0" smtClean="0"/>
                        <a:t>figure</a:t>
                      </a:r>
                      <a:endParaRPr lang="en-US" sz="1800" b="1" dirty="0"/>
                    </a:p>
                  </a:txBody>
                  <a:tcPr marL="91444" marR="91444" marT="45714" marB="45714">
                    <a:lnL w="38100" cap="flat" cmpd="sng" algn="ctr">
                      <a:solidFill>
                        <a:srgbClr val="66FFFF"/>
                      </a:solidFill>
                      <a:prstDash val="solid"/>
                      <a:round/>
                      <a:headEnd type="none" w="med" len="med"/>
                      <a:tailEnd type="none" w="med" len="med"/>
                    </a:lnL>
                    <a:lnR w="38100" cap="flat" cmpd="sng" algn="ctr">
                      <a:solidFill>
                        <a:srgbClr val="66FFFF"/>
                      </a:solidFill>
                      <a:prstDash val="solid"/>
                      <a:round/>
                      <a:headEnd type="none" w="med" len="med"/>
                      <a:tailEnd type="none" w="med" len="med"/>
                    </a:lnR>
                    <a:lnT w="38100" cap="flat" cmpd="sng" algn="ctr">
                      <a:solidFill>
                        <a:srgbClr val="66FFFF"/>
                      </a:solidFill>
                      <a:prstDash val="solid"/>
                      <a:round/>
                      <a:headEnd type="none" w="med" len="med"/>
                      <a:tailEnd type="none" w="med" len="med"/>
                    </a:lnT>
                    <a:lnB w="38100" cap="flat" cmpd="sng" algn="ctr">
                      <a:solidFill>
                        <a:srgbClr val="66FFFF"/>
                      </a:solidFill>
                      <a:prstDash val="solid"/>
                      <a:round/>
                      <a:headEnd type="none" w="med" len="med"/>
                      <a:tailEnd type="none" w="med" len="med"/>
                    </a:lnB>
                  </a:tcPr>
                </a:tc>
              </a:tr>
              <a:tr h="370794">
                <a:tc gridSpan="3">
                  <a:txBody>
                    <a:bodyPr/>
                    <a:lstStyle/>
                    <a:p>
                      <a:r>
                        <a:rPr lang="en-US" sz="1800" b="1" dirty="0" smtClean="0"/>
                        <a:t>Opposite side of center point</a:t>
                      </a:r>
                      <a:endParaRPr lang="en-US" sz="1800" b="1" dirty="0"/>
                    </a:p>
                  </a:txBody>
                  <a:tcPr marL="91444" marR="91444" marT="45714" marB="45714">
                    <a:lnL w="38100" cap="flat" cmpd="sng" algn="ctr">
                      <a:solidFill>
                        <a:srgbClr val="66FFFF"/>
                      </a:solidFill>
                      <a:prstDash val="solid"/>
                      <a:round/>
                      <a:headEnd type="none" w="med" len="med"/>
                      <a:tailEnd type="none" w="med" len="med"/>
                    </a:lnL>
                    <a:lnR w="38100" cap="flat" cmpd="sng" algn="ctr">
                      <a:solidFill>
                        <a:srgbClr val="66FFFF"/>
                      </a:solidFill>
                      <a:prstDash val="solid"/>
                      <a:round/>
                      <a:headEnd type="none" w="med" len="med"/>
                      <a:tailEnd type="none" w="med" len="med"/>
                    </a:lnR>
                    <a:lnT w="38100" cap="flat" cmpd="sng" algn="ctr">
                      <a:solidFill>
                        <a:srgbClr val="66FFFF"/>
                      </a:solidFill>
                      <a:prstDash val="solid"/>
                      <a:round/>
                      <a:headEnd type="none" w="med" len="med"/>
                      <a:tailEnd type="none" w="med" len="med"/>
                    </a:lnT>
                    <a:lnB w="38100" cap="flat" cmpd="sng" algn="ctr">
                      <a:solidFill>
                        <a:srgbClr val="66FFFF"/>
                      </a:solidFill>
                      <a:prstDash val="solid"/>
                      <a:round/>
                      <a:headEnd type="none" w="med" len="med"/>
                      <a:tailEnd type="none" w="med" len="med"/>
                    </a:lnB>
                  </a:tcPr>
                </a:tc>
                <a:tc hMerge="1">
                  <a:txBody>
                    <a:bodyPr/>
                    <a:lstStyle/>
                    <a:p>
                      <a:endParaRPr lang="en-US" b="1" dirty="0"/>
                    </a:p>
                  </a:txBody>
                  <a:tcPr/>
                </a:tc>
                <a:tc hMerge="1">
                  <a:txBody>
                    <a:bodyPr/>
                    <a:lstStyle/>
                    <a:p>
                      <a:endParaRPr lang="en-US" b="1" dirty="0"/>
                    </a:p>
                  </a:txBody>
                  <a:tcPr/>
                </a:tc>
                <a:tc gridSpan="3">
                  <a:txBody>
                    <a:bodyPr/>
                    <a:lstStyle/>
                    <a:p>
                      <a:r>
                        <a:rPr lang="en-US" sz="1800" b="1" dirty="0" smtClean="0"/>
                        <a:t>Same side of center point</a:t>
                      </a:r>
                      <a:endParaRPr lang="en-US" sz="1800" b="1" dirty="0"/>
                    </a:p>
                  </a:txBody>
                  <a:tcPr marL="91444" marR="91444" marT="45714" marB="45714">
                    <a:lnL w="38100" cap="flat" cmpd="sng" algn="ctr">
                      <a:solidFill>
                        <a:srgbClr val="66FFFF"/>
                      </a:solidFill>
                      <a:prstDash val="solid"/>
                      <a:round/>
                      <a:headEnd type="none" w="med" len="med"/>
                      <a:tailEnd type="none" w="med" len="med"/>
                    </a:lnL>
                    <a:lnR w="38100" cap="flat" cmpd="sng" algn="ctr">
                      <a:solidFill>
                        <a:srgbClr val="66FFFF"/>
                      </a:solidFill>
                      <a:prstDash val="solid"/>
                      <a:round/>
                      <a:headEnd type="none" w="med" len="med"/>
                      <a:tailEnd type="none" w="med" len="med"/>
                    </a:lnR>
                    <a:lnT w="38100" cap="flat" cmpd="sng" algn="ctr">
                      <a:solidFill>
                        <a:srgbClr val="66FFFF"/>
                      </a:solidFill>
                      <a:prstDash val="solid"/>
                      <a:round/>
                      <a:headEnd type="none" w="med" len="med"/>
                      <a:tailEnd type="none" w="med" len="med"/>
                    </a:lnT>
                    <a:lnB w="38100" cap="flat" cmpd="sng" algn="ctr">
                      <a:solidFill>
                        <a:srgbClr val="66FFFF"/>
                      </a:solidFill>
                      <a:prstDash val="solid"/>
                      <a:round/>
                      <a:headEnd type="none" w="med" len="med"/>
                      <a:tailEnd type="none" w="med" len="med"/>
                    </a:lnB>
                  </a:tcPr>
                </a:tc>
                <a:tc hMerge="1">
                  <a:txBody>
                    <a:bodyPr/>
                    <a:lstStyle/>
                    <a:p>
                      <a:endParaRPr lang="en-US" b="1" dirty="0"/>
                    </a:p>
                  </a:txBody>
                  <a:tcPr/>
                </a:tc>
                <a:tc hMerge="1">
                  <a:txBody>
                    <a:bodyPr/>
                    <a:lstStyle/>
                    <a:p>
                      <a:endParaRPr lang="en-US" b="1" dirty="0"/>
                    </a:p>
                  </a:txBody>
                  <a:tcPr/>
                </a:tc>
              </a:tr>
              <a:tr h="396190">
                <a:tc gridSpan="6">
                  <a:txBody>
                    <a:bodyPr/>
                    <a:lstStyle/>
                    <a:p>
                      <a:pPr algn="ctr"/>
                      <a:r>
                        <a:rPr lang="en-US" sz="2000" b="1" dirty="0" smtClean="0">
                          <a:solidFill>
                            <a:srgbClr val="FFFF00"/>
                          </a:solidFill>
                        </a:rPr>
                        <a:t>Effects</a:t>
                      </a:r>
                      <a:endParaRPr lang="en-US" sz="2000" b="1" dirty="0">
                        <a:solidFill>
                          <a:srgbClr val="FFFF00"/>
                        </a:solidFill>
                      </a:endParaRPr>
                    </a:p>
                  </a:txBody>
                  <a:tcPr marL="91444" marR="91444" marT="45714" marB="45714">
                    <a:lnL w="38100" cap="flat" cmpd="sng" algn="ctr">
                      <a:solidFill>
                        <a:srgbClr val="66FFFF"/>
                      </a:solidFill>
                      <a:prstDash val="solid"/>
                      <a:round/>
                      <a:headEnd type="none" w="med" len="med"/>
                      <a:tailEnd type="none" w="med" len="med"/>
                    </a:lnL>
                    <a:lnR w="38100" cap="flat" cmpd="sng" algn="ctr">
                      <a:solidFill>
                        <a:srgbClr val="66FFFF"/>
                      </a:solidFill>
                      <a:prstDash val="solid"/>
                      <a:round/>
                      <a:headEnd type="none" w="med" len="med"/>
                      <a:tailEnd type="none" w="med" len="med"/>
                    </a:lnR>
                    <a:lnT w="38100" cap="flat" cmpd="sng" algn="ctr">
                      <a:solidFill>
                        <a:srgbClr val="66FFFF"/>
                      </a:solidFill>
                      <a:prstDash val="solid"/>
                      <a:round/>
                      <a:headEnd type="none" w="med" len="med"/>
                      <a:tailEnd type="none" w="med" len="med"/>
                    </a:lnT>
                    <a:lnB w="38100" cap="flat" cmpd="sng" algn="ctr">
                      <a:solidFill>
                        <a:srgbClr val="66FFFF"/>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23825"/>
            <a:ext cx="8229600" cy="766763"/>
          </a:xfrm>
        </p:spPr>
        <p:txBody>
          <a:bodyPr/>
          <a:lstStyle/>
          <a:p>
            <a:r>
              <a:rPr lang="en-US" altLang="en-US" sz="3600" b="1" smtClean="0"/>
              <a:t>Misc Symmetry </a:t>
            </a:r>
          </a:p>
        </p:txBody>
      </p:sp>
      <p:sp>
        <p:nvSpPr>
          <p:cNvPr id="10243" name="Content Placeholder 2"/>
          <p:cNvSpPr>
            <a:spLocks noGrp="1"/>
          </p:cNvSpPr>
          <p:nvPr>
            <p:ph idx="1"/>
          </p:nvPr>
        </p:nvSpPr>
        <p:spPr>
          <a:xfrm>
            <a:off x="457200" y="1100138"/>
            <a:ext cx="8229600" cy="5345818"/>
          </a:xfrm>
        </p:spPr>
        <p:txBody>
          <a:bodyPr/>
          <a:lstStyle/>
          <a:p>
            <a:r>
              <a:rPr lang="en-US" altLang="en-US" sz="2400" b="1" dirty="0" smtClean="0"/>
              <a:t>Lines of symmetry allow you to fold a figure in half</a:t>
            </a:r>
          </a:p>
          <a:p>
            <a:r>
              <a:rPr lang="en-US" altLang="en-US" sz="2400" b="1" dirty="0" smtClean="0"/>
              <a:t>A regular figure has the same number of lines of symmetry as it has sides</a:t>
            </a:r>
          </a:p>
          <a:p>
            <a:pPr eaLnBrk="1" hangingPunct="1"/>
            <a:r>
              <a:rPr lang="en-US" altLang="en-US" sz="2400" b="1" dirty="0" smtClean="0">
                <a:solidFill>
                  <a:srgbClr val="FFFF00"/>
                </a:solidFill>
              </a:rPr>
              <a:t>Rotational symmetry</a:t>
            </a:r>
            <a:r>
              <a:rPr lang="en-US" altLang="en-US" sz="2400" b="1" dirty="0" smtClean="0"/>
              <a:t> – a figure can be rotated less than 360° so that the pre-image and image look the same (indistinguishable)</a:t>
            </a:r>
          </a:p>
          <a:p>
            <a:pPr lvl="1" eaLnBrk="1" hangingPunct="1"/>
            <a:r>
              <a:rPr lang="en-US" altLang="en-US" sz="2000" b="1" dirty="0" smtClean="0">
                <a:solidFill>
                  <a:srgbClr val="FFFF00"/>
                </a:solidFill>
              </a:rPr>
              <a:t>Order</a:t>
            </a:r>
            <a:r>
              <a:rPr lang="en-US" altLang="en-US" sz="2000" b="1" dirty="0" smtClean="0"/>
              <a:t> – number of times figure can be rotated less than 360° in above (# of sides in a regular polygon)</a:t>
            </a:r>
          </a:p>
          <a:p>
            <a:pPr lvl="1" eaLnBrk="1" hangingPunct="1"/>
            <a:r>
              <a:rPr lang="en-US" altLang="en-US" sz="2000" b="1" dirty="0" smtClean="0">
                <a:solidFill>
                  <a:srgbClr val="FFFF00"/>
                </a:solidFill>
              </a:rPr>
              <a:t>Magnitude</a:t>
            </a:r>
            <a:r>
              <a:rPr lang="en-US" altLang="en-US" sz="2000" b="1" dirty="0" smtClean="0"/>
              <a:t> – angle of rotation (360° / order)</a:t>
            </a:r>
          </a:p>
          <a:p>
            <a:pPr eaLnBrk="1" hangingPunct="1"/>
            <a:r>
              <a:rPr lang="en-US" altLang="en-US" sz="2400" b="1" dirty="0" smtClean="0"/>
              <a:t>Point of Symmetry:  midpoint between an point and its “folded” point</a:t>
            </a:r>
          </a:p>
          <a:p>
            <a:pPr lvl="1" eaLnBrk="1" hangingPunct="1"/>
            <a:r>
              <a:rPr lang="en-US" altLang="en-US" sz="2000" b="1" dirty="0" smtClean="0"/>
              <a:t>exists for regular, even sided </a:t>
            </a:r>
            <a:r>
              <a:rPr lang="en-US" altLang="en-US" sz="2000" b="1" dirty="0" smtClean="0"/>
              <a:t>polygons</a:t>
            </a:r>
          </a:p>
          <a:p>
            <a:pPr lvl="1" eaLnBrk="1" hangingPunct="1"/>
            <a:r>
              <a:rPr lang="en-US" altLang="en-US" sz="2000" b="1" dirty="0" smtClean="0"/>
              <a:t>Does the figure look exactly like it started, with a 180° rotation</a:t>
            </a:r>
            <a:endParaRPr lang="en-US" altLang="en-US" sz="2000" b="1" dirty="0" smtClean="0"/>
          </a:p>
        </p:txBody>
      </p:sp>
    </p:spTree>
  </p:cSld>
  <p:clrMapOvr>
    <a:masterClrMapping/>
  </p:clrMapOvr>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2279</TotalTime>
  <Words>631</Words>
  <Application>Microsoft Office PowerPoint</Application>
  <PresentationFormat>On-screen Show (4:3)</PresentationFormat>
  <Paragraphs>128</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Times New Roman</vt:lpstr>
      <vt:lpstr>Wingdings</vt:lpstr>
      <vt:lpstr>Default Design</vt:lpstr>
      <vt:lpstr>Lesson 9-R</vt:lpstr>
      <vt:lpstr>Objectives</vt:lpstr>
      <vt:lpstr>Vocabulary</vt:lpstr>
      <vt:lpstr>Reflections - Flips</vt:lpstr>
      <vt:lpstr>Translations - Slides</vt:lpstr>
      <vt:lpstr>Rotations - Turns</vt:lpstr>
      <vt:lpstr>Tessellation - Covering</vt:lpstr>
      <vt:lpstr>Dilations – Shrinks &amp; Expansions</vt:lpstr>
      <vt:lpstr>Misc Symmetry </vt:lpstr>
      <vt:lpstr>Vectors</vt:lpstr>
      <vt:lpstr>Summary &amp; Homework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Headlee</dc:creator>
  <cp:lastModifiedBy>Chris</cp:lastModifiedBy>
  <cp:revision>59</cp:revision>
  <cp:lastPrinted>1601-01-01T00:00:00Z</cp:lastPrinted>
  <dcterms:created xsi:type="dcterms:W3CDTF">1601-01-01T00:00:00Z</dcterms:created>
  <dcterms:modified xsi:type="dcterms:W3CDTF">2018-09-09T15:29:42Z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