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296" r:id="rId5"/>
    <p:sldId id="297" r:id="rId6"/>
    <p:sldId id="311" r:id="rId7"/>
    <p:sldId id="312" r:id="rId8"/>
    <p:sldId id="313" r:id="rId9"/>
    <p:sldId id="314" r:id="rId10"/>
    <p:sldId id="318" r:id="rId11"/>
    <p:sldId id="299" r:id="rId12"/>
    <p:sldId id="315" r:id="rId13"/>
    <p:sldId id="316" r:id="rId14"/>
    <p:sldId id="317" r:id="rId15"/>
    <p:sldId id="29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99"/>
    <a:srgbClr val="66FFFF"/>
    <a:srgbClr val="FF6699"/>
    <a:srgbClr val="6699FF"/>
    <a:srgbClr val="66FF99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jpeg"/><Relationship Id="rId5" Type="http://schemas.openxmlformats.org/officeDocument/2006/relationships/image" Target="../media/image10.png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5-1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/>
              <a:t>Angles of Triangles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69863"/>
            <a:ext cx="8229600" cy="68421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 Triangle’s Angles</a:t>
            </a:r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732088" y="1589088"/>
            <a:ext cx="4572000" cy="2754312"/>
          </a:xfrm>
          <a:custGeom>
            <a:avLst/>
            <a:gdLst>
              <a:gd name="T0" fmla="*/ 0 w 2880"/>
              <a:gd name="T1" fmla="*/ 2147483647 h 1735"/>
              <a:gd name="T2" fmla="*/ 2147483647 w 2880"/>
              <a:gd name="T3" fmla="*/ 2147483647 h 1735"/>
              <a:gd name="T4" fmla="*/ 2147483647 w 2880"/>
              <a:gd name="T5" fmla="*/ 0 h 1735"/>
              <a:gd name="T6" fmla="*/ 0 w 2880"/>
              <a:gd name="T7" fmla="*/ 2147483647 h 1735"/>
              <a:gd name="T8" fmla="*/ 0 60000 65536"/>
              <a:gd name="T9" fmla="*/ 0 60000 65536"/>
              <a:gd name="T10" fmla="*/ 0 60000 65536"/>
              <a:gd name="T11" fmla="*/ 0 60000 65536"/>
              <a:gd name="T12" fmla="*/ 0 w 2880"/>
              <a:gd name="T13" fmla="*/ 0 h 1735"/>
              <a:gd name="T14" fmla="*/ 2880 w 2880"/>
              <a:gd name="T15" fmla="*/ 1735 h 17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0" h="1735">
                <a:moveTo>
                  <a:pt x="0" y="1735"/>
                </a:moveTo>
                <a:lnTo>
                  <a:pt x="2318" y="1735"/>
                </a:lnTo>
                <a:lnTo>
                  <a:pt x="2880" y="0"/>
                </a:lnTo>
                <a:lnTo>
                  <a:pt x="0" y="1735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609850" y="44592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105650" y="11842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248400" y="44307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169988" y="4343400"/>
            <a:ext cx="256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098675" y="3859213"/>
            <a:ext cx="1216025" cy="484187"/>
          </a:xfrm>
          <a:custGeom>
            <a:avLst/>
            <a:gdLst>
              <a:gd name="T0" fmla="*/ 0 w 766"/>
              <a:gd name="T1" fmla="*/ 2147483647 h 305"/>
              <a:gd name="T2" fmla="*/ 2147483647 w 766"/>
              <a:gd name="T3" fmla="*/ 2147483647 h 305"/>
              <a:gd name="T4" fmla="*/ 2147483647 w 766"/>
              <a:gd name="T5" fmla="*/ 2147483647 h 305"/>
              <a:gd name="T6" fmla="*/ 0 60000 65536"/>
              <a:gd name="T7" fmla="*/ 0 60000 65536"/>
              <a:gd name="T8" fmla="*/ 0 60000 65536"/>
              <a:gd name="T9" fmla="*/ 0 w 766"/>
              <a:gd name="T10" fmla="*/ 0 h 305"/>
              <a:gd name="T11" fmla="*/ 766 w 766"/>
              <a:gd name="T12" fmla="*/ 305 h 3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6" h="305">
                <a:moveTo>
                  <a:pt x="0" y="305"/>
                </a:moveTo>
                <a:cubicBezTo>
                  <a:pt x="86" y="189"/>
                  <a:pt x="173" y="74"/>
                  <a:pt x="301" y="37"/>
                </a:cubicBezTo>
                <a:cubicBezTo>
                  <a:pt x="429" y="0"/>
                  <a:pt x="689" y="75"/>
                  <a:pt x="766" y="8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103313" y="3521075"/>
            <a:ext cx="2430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Exterior Angle to </a:t>
            </a:r>
            <a:r>
              <a:rPr lang="en-US" altLang="en-US" b="1">
                <a:sym typeface="Symbol" pitchFamily="18" charset="2"/>
              </a:rPr>
              <a:t>A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543175" y="1152525"/>
            <a:ext cx="403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ym typeface="Symbol" pitchFamily="18" charset="2"/>
              </a:rPr>
              <a:t>mA + mB + mC = 180</a:t>
            </a:r>
            <a:r>
              <a:rPr lang="en-US" altLang="en-US" sz="2400" b="1">
                <a:cs typeface="Arial" charset="0"/>
                <a:sym typeface="Symbol" pitchFamily="18" charset="2"/>
              </a:rPr>
              <a:t>°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7002463" y="2987675"/>
            <a:ext cx="1878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Remote Interior Angles to </a:t>
            </a:r>
            <a:r>
              <a:rPr lang="en-US" altLang="en-US" b="1">
                <a:sym typeface="Symbol" pitchFamily="18" charset="2"/>
              </a:rPr>
              <a:t>A</a:t>
            </a:r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7005638" y="1870075"/>
            <a:ext cx="1003300" cy="1133475"/>
          </a:xfrm>
          <a:custGeom>
            <a:avLst/>
            <a:gdLst>
              <a:gd name="T0" fmla="*/ 2147483647 w 568"/>
              <a:gd name="T1" fmla="*/ 2147483647 h 714"/>
              <a:gd name="T2" fmla="*/ 2147483647 w 568"/>
              <a:gd name="T3" fmla="*/ 2147483647 h 714"/>
              <a:gd name="T4" fmla="*/ 0 w 568"/>
              <a:gd name="T5" fmla="*/ 0 h 714"/>
              <a:gd name="T6" fmla="*/ 0 60000 65536"/>
              <a:gd name="T7" fmla="*/ 0 60000 65536"/>
              <a:gd name="T8" fmla="*/ 0 60000 65536"/>
              <a:gd name="T9" fmla="*/ 0 w 568"/>
              <a:gd name="T10" fmla="*/ 0 h 714"/>
              <a:gd name="T11" fmla="*/ 568 w 568"/>
              <a:gd name="T12" fmla="*/ 714 h 7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8" h="714">
                <a:moveTo>
                  <a:pt x="504" y="714"/>
                </a:moveTo>
                <a:cubicBezTo>
                  <a:pt x="536" y="541"/>
                  <a:pt x="568" y="368"/>
                  <a:pt x="484" y="249"/>
                </a:cubicBezTo>
                <a:cubicBezTo>
                  <a:pt x="400" y="130"/>
                  <a:pt x="200" y="6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6173788" y="3636963"/>
            <a:ext cx="1712912" cy="587375"/>
          </a:xfrm>
          <a:custGeom>
            <a:avLst/>
            <a:gdLst>
              <a:gd name="T0" fmla="*/ 2147483647 w 969"/>
              <a:gd name="T1" fmla="*/ 0 h 370"/>
              <a:gd name="T2" fmla="*/ 2147483647 w 969"/>
              <a:gd name="T3" fmla="*/ 2147483647 h 370"/>
              <a:gd name="T4" fmla="*/ 0 w 969"/>
              <a:gd name="T5" fmla="*/ 2147483647 h 370"/>
              <a:gd name="T6" fmla="*/ 0 60000 65536"/>
              <a:gd name="T7" fmla="*/ 0 60000 65536"/>
              <a:gd name="T8" fmla="*/ 0 60000 65536"/>
              <a:gd name="T9" fmla="*/ 0 w 969"/>
              <a:gd name="T10" fmla="*/ 0 h 370"/>
              <a:gd name="T11" fmla="*/ 969 w 969"/>
              <a:gd name="T12" fmla="*/ 370 h 3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9" h="370">
                <a:moveTo>
                  <a:pt x="969" y="0"/>
                </a:moveTo>
                <a:cubicBezTo>
                  <a:pt x="883" y="129"/>
                  <a:pt x="797" y="258"/>
                  <a:pt x="635" y="314"/>
                </a:cubicBezTo>
                <a:cubicBezTo>
                  <a:pt x="473" y="370"/>
                  <a:pt x="236" y="352"/>
                  <a:pt x="0" y="3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465263" y="5024438"/>
            <a:ext cx="671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ym typeface="Symbol" pitchFamily="18" charset="2"/>
              </a:rPr>
              <a:t>mExtA = mB + mC – Exterior  Theorem</a:t>
            </a:r>
            <a:endParaRPr lang="en-US" altLang="en-US" sz="2400" b="1">
              <a:cs typeface="Arial" charset="0"/>
              <a:sym typeface="Symbol" pitchFamily="18" charset="2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473200" y="5699125"/>
            <a:ext cx="539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ym typeface="Symbol" pitchFamily="18" charset="2"/>
              </a:rPr>
              <a:t>mExtA + mA = 180° </a:t>
            </a:r>
            <a:r>
              <a:rPr lang="en-US" altLang="en-US" b="1">
                <a:sym typeface="Symbol" pitchFamily="18" charset="2"/>
              </a:rPr>
              <a:t>–</a:t>
            </a:r>
            <a:r>
              <a:rPr lang="en-US" altLang="en-US" sz="2400" b="1">
                <a:sym typeface="Symbol" pitchFamily="18" charset="2"/>
              </a:rPr>
              <a:t> Linear Pair </a:t>
            </a:r>
          </a:p>
        </p:txBody>
      </p:sp>
    </p:spTree>
    <p:extLst>
      <p:ext uri="{BB962C8B-B14F-4D97-AF65-F5344CB8AC3E}">
        <p14:creationId xmlns:p14="http://schemas.microsoft.com/office/powerpoint/2010/main" val="361977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822960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Classify the triangular shape of the support beams in the diagram by its sides and by measuring its angles.</a:t>
            </a:r>
          </a:p>
          <a:p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5074920" cy="186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r>
              <a:rPr lang="en-US" altLang="en-US" sz="2400" b="1" dirty="0" smtClean="0">
                <a:sym typeface="Symbol" pitchFamily="18" charset="2"/>
              </a:rPr>
              <a:t>Support beam’s  </a:t>
            </a:r>
            <a:r>
              <a:rPr lang="en-US" altLang="en-US" sz="2400" b="1" dirty="0">
                <a:sym typeface="Symbol" pitchFamily="18" charset="2"/>
              </a:rPr>
              <a:t>is right</a:t>
            </a:r>
            <a:r>
              <a:rPr lang="en-US" altLang="en-US" sz="2400" b="1" dirty="0" smtClean="0">
                <a:sym typeface="Symbol" pitchFamily="18" charset="2"/>
              </a:rPr>
              <a:t>.</a:t>
            </a:r>
          </a:p>
          <a:p>
            <a:pPr indent="-5715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 pitchFamily="18" charset="2"/>
              </a:rPr>
              <a:t>Sides are scalene (height bigger than width)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66" y="2336138"/>
            <a:ext cx="2635134" cy="28678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Classify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∆</m:t>
                    </m:r>
                    <m:r>
                      <a:rPr lang="en-US" sz="28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800" b="1" dirty="0"/>
                  <a:t> by its sides.  Then determine whether it is a right triangle.</a:t>
                </a:r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  <a:blipFill rotWithShape="1">
                <a:blip r:embed="rId5"/>
                <a:stretch>
                  <a:fillRect l="-1481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602865"/>
            <a:ext cx="5074920" cy="39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r>
              <a:rPr lang="en-US" altLang="en-US" sz="2400" b="1" dirty="0" smtClean="0">
                <a:sym typeface="Symbol" pitchFamily="18" charset="2"/>
              </a:rPr>
              <a:t>Sides are scalene (base bigger than height)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  AB</a:t>
            </a:r>
            <a:r>
              <a:rPr lang="en-US" altLang="en-US" sz="2400" b="1" baseline="30000" dirty="0" smtClean="0">
                <a:solidFill>
                  <a:srgbClr val="FFCC99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ym typeface="Symbol" pitchFamily="18" charset="2"/>
              </a:rPr>
              <a:t> = 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AC</a:t>
            </a:r>
            <a:r>
              <a:rPr lang="en-US" altLang="en-US" sz="2400" b="1" baseline="30000" dirty="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ym typeface="Symbol" pitchFamily="18" charset="2"/>
              </a:rPr>
              <a:t> + </a:t>
            </a:r>
            <a:r>
              <a:rPr lang="en-US" altLang="en-US" sz="2400" b="1" dirty="0" smtClean="0">
                <a:solidFill>
                  <a:srgbClr val="FFFF66"/>
                </a:solidFill>
                <a:sym typeface="Symbol" pitchFamily="18" charset="2"/>
              </a:rPr>
              <a:t>BC</a:t>
            </a:r>
            <a:r>
              <a:rPr lang="en-US" altLang="en-US" sz="2400" b="1" baseline="30000" dirty="0">
                <a:solidFill>
                  <a:srgbClr val="FFFF66"/>
                </a:solidFill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7</a:t>
            </a:r>
            <a:r>
              <a:rPr lang="en-US" altLang="en-US" sz="2400" b="1" baseline="30000" dirty="0">
                <a:solidFill>
                  <a:srgbClr val="FFCC99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+ 2</a:t>
            </a:r>
            <a:r>
              <a:rPr lang="en-US" altLang="en-US" sz="2400" b="1" baseline="30000" dirty="0">
                <a:solidFill>
                  <a:srgbClr val="FFCC99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ym typeface="Symbol" pitchFamily="18" charset="2"/>
              </a:rPr>
              <a:t>= 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4</a:t>
            </a:r>
            <a:r>
              <a:rPr lang="en-US" altLang="en-US" sz="2400" b="1" baseline="30000" dirty="0" smtClean="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 + 1</a:t>
            </a:r>
            <a:r>
              <a:rPr lang="en-US" altLang="en-US" sz="2400" b="1" baseline="30000" dirty="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ym typeface="Symbol" pitchFamily="18" charset="2"/>
              </a:rPr>
              <a:t>+ </a:t>
            </a:r>
            <a:r>
              <a:rPr lang="en-US" altLang="en-US" sz="2400" b="1" dirty="0" smtClean="0">
                <a:solidFill>
                  <a:srgbClr val="FFFF66"/>
                </a:solidFill>
                <a:sym typeface="Symbol" pitchFamily="18" charset="2"/>
              </a:rPr>
              <a:t>6</a:t>
            </a:r>
            <a:r>
              <a:rPr lang="en-US" altLang="en-US" sz="2400" b="1" baseline="30000" dirty="0" smtClean="0">
                <a:solidFill>
                  <a:srgbClr val="FFFF66"/>
                </a:solidFill>
                <a:sym typeface="Symbol" pitchFamily="18" charset="2"/>
              </a:rPr>
              <a:t>2</a:t>
            </a:r>
            <a:r>
              <a:rPr lang="en-US" altLang="en-US" sz="2400" b="1" dirty="0" smtClean="0">
                <a:solidFill>
                  <a:srgbClr val="FFFF66"/>
                </a:solidFill>
                <a:sym typeface="Symbol" pitchFamily="18" charset="2"/>
              </a:rPr>
              <a:t> +2</a:t>
            </a:r>
            <a:r>
              <a:rPr lang="en-US" altLang="en-US" sz="2400" b="1" baseline="30000" dirty="0">
                <a:solidFill>
                  <a:srgbClr val="FFFF66"/>
                </a:solidFill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    53</a:t>
            </a:r>
            <a:r>
              <a:rPr lang="en-US" altLang="en-US" sz="2400" b="1" dirty="0" smtClean="0">
                <a:sym typeface="Symbol" pitchFamily="18" charset="2"/>
              </a:rPr>
              <a:t> = 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17</a:t>
            </a:r>
            <a:r>
              <a:rPr lang="en-US" altLang="en-US" sz="2400" b="1" dirty="0" smtClean="0">
                <a:sym typeface="Symbol" pitchFamily="18" charset="2"/>
              </a:rPr>
              <a:t> + </a:t>
            </a:r>
            <a:r>
              <a:rPr lang="en-US" altLang="en-US" sz="2400" b="1" dirty="0" smtClean="0">
                <a:solidFill>
                  <a:srgbClr val="FFFF66"/>
                </a:solidFill>
                <a:sym typeface="Symbol" pitchFamily="18" charset="2"/>
              </a:rPr>
              <a:t>40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 pitchFamily="18" charset="2"/>
              </a:rPr>
              <a:t>        53 </a:t>
            </a:r>
            <a:r>
              <a:rPr lang="en-US" altLang="en-US" sz="2400" b="1" dirty="0" smtClean="0">
                <a:sym typeface="Symbol"/>
              </a:rPr>
              <a:t> 57           not right angle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163" y="2029946"/>
            <a:ext cx="2909454" cy="262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86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Find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𝒎</m:t>
                    </m:r>
                    <m:r>
                      <a:rPr lang="en-US" sz="2800" b="1" i="1">
                        <a:latin typeface="Cambria Math"/>
                      </a:rPr>
                      <m:t>∠</m:t>
                    </m:r>
                    <m:r>
                      <a:rPr lang="en-US" sz="2800" b="1" i="1">
                        <a:latin typeface="Cambria Math"/>
                      </a:rPr>
                      <m:t>𝑷𝑸𝑺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  <a:blipFill rotWithShape="1">
                <a:blip r:embed="rId5"/>
                <a:stretch>
                  <a:fillRect l="-1481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400050" y="3380105"/>
            <a:ext cx="507492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Exterior </a:t>
            </a:r>
            <a:r>
              <a:rPr lang="en-US" altLang="en-US" sz="2400" b="1" dirty="0" smtClean="0">
                <a:sym typeface="Symbol" pitchFamily="18" charset="2"/>
              </a:rPr>
              <a:t>=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sum of remote interior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3x + 25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2x + 65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x + 25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 65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        x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40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890" y="1341119"/>
            <a:ext cx="3784370" cy="189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746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4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822960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The measure of one acute angle of a right triangle is 1.5 times the measure of the other acute angle.  Find the measure of each acute angle.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400050" y="3380105"/>
            <a:ext cx="507492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180 </a:t>
            </a:r>
            <a:r>
              <a:rPr lang="en-US" altLang="en-US" sz="2400" b="1" dirty="0" smtClean="0">
                <a:sym typeface="Symbol" pitchFamily="18" charset="2"/>
              </a:rPr>
              <a:t>=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sum of interior angles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180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90 + 1.5x + x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90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 2.5x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   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36 </a:t>
            </a:r>
            <a:r>
              <a:rPr lang="en-US" altLang="en-US" sz="2400" b="1" dirty="0" smtClean="0">
                <a:sym typeface="Symbol" pitchFamily="18" charset="2"/>
              </a:rPr>
              <a:t>=</a:t>
            </a: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x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0779994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/>
              <a:t>Triangles can be classified by their angles as acute, obtuse or right </a:t>
            </a:r>
          </a:p>
          <a:p>
            <a:pPr lvl="1" eaLnBrk="1" hangingPunct="1">
              <a:defRPr/>
            </a:pPr>
            <a:r>
              <a:rPr lang="en-US" sz="2400" b="1" dirty="0" smtClean="0"/>
              <a:t>Triangles can be classified by their sides as scalene, isosceles or equilateral</a:t>
            </a:r>
          </a:p>
          <a:p>
            <a:pPr lvl="1" eaLnBrk="1" hangingPunct="1">
              <a:defRPr/>
            </a:pPr>
            <a:r>
              <a:rPr lang="en-US" sz="2400" b="1" dirty="0" smtClean="0"/>
              <a:t>Exterior angle = sum of remote interiors</a:t>
            </a:r>
          </a:p>
          <a:p>
            <a:pPr lvl="1" eaLnBrk="1" hangingPunct="1">
              <a:defRPr/>
            </a:pPr>
            <a:r>
              <a:rPr lang="en-US" sz="2400" b="1" dirty="0" smtClean="0"/>
              <a:t>Interior angles sum to 180</a:t>
            </a:r>
          </a:p>
          <a:p>
            <a:pPr lvl="1" eaLnBrk="1" hangingPunct="1">
              <a:defRPr/>
            </a:pPr>
            <a:r>
              <a:rPr lang="en-US" sz="2400" b="1" dirty="0" smtClean="0"/>
              <a:t>Exterior angles sum to 360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Classification WS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Classify </a:t>
            </a:r>
            <a:r>
              <a:rPr lang="en-US" sz="2800" b="1" dirty="0"/>
              <a:t>triangles by sides and </a:t>
            </a:r>
            <a:r>
              <a:rPr lang="en-US" sz="2800" b="1" dirty="0" smtClean="0"/>
              <a:t>angles</a:t>
            </a:r>
          </a:p>
          <a:p>
            <a:endParaRPr lang="en-US" sz="2800" b="1" dirty="0"/>
          </a:p>
          <a:p>
            <a:r>
              <a:rPr lang="en-US" sz="2800" b="1" dirty="0" smtClean="0"/>
              <a:t>Find </a:t>
            </a:r>
            <a:r>
              <a:rPr lang="en-US" sz="2800" b="1" dirty="0"/>
              <a:t>interior and exterior angles of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Corollary to a Theorem </a:t>
            </a:r>
            <a:r>
              <a:rPr lang="en-US" sz="2400" b="1" i="1" dirty="0"/>
              <a:t>– a statement that can be proved easily using the theorem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Equilateral</a:t>
            </a:r>
            <a:r>
              <a:rPr lang="en-US" sz="2400" b="1" i="1" dirty="0"/>
              <a:t> – all sides of a triangle are equal; equilateral ↔ equiangular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Equiangular</a:t>
            </a:r>
            <a:r>
              <a:rPr lang="en-US" sz="2400" b="1" i="1" dirty="0"/>
              <a:t> – all angles of a triangle are equal; equiangular ↔ equilateral 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Exterior angles </a:t>
            </a:r>
            <a:r>
              <a:rPr lang="en-US" sz="2400" b="1" i="1" dirty="0"/>
              <a:t>– angles formed outside the triangle (or polygon) by extending one side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Interior angles </a:t>
            </a:r>
            <a:r>
              <a:rPr lang="en-US" sz="2400" b="1" i="1" dirty="0"/>
              <a:t>– angles inside the triangle (or polygon)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Isosceles </a:t>
            </a:r>
            <a:r>
              <a:rPr lang="en-US" sz="2400" b="1" i="1" dirty="0"/>
              <a:t>– two sides of a triangle are equal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Scalene</a:t>
            </a:r>
            <a:r>
              <a:rPr lang="en-US" sz="2400" b="1" i="1" dirty="0"/>
              <a:t> – no sides of a triangle are equal; all sides have different lengths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6688"/>
            <a:ext cx="7772400" cy="6905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Classifying Triangles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684213"/>
            <a:ext cx="201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… By angles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3770313"/>
            <a:ext cx="182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… By sides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11017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cs typeface="Arial" charset="0"/>
              </a:rPr>
              <a:t>Acute triangle               Obtuse triangle                Right triangle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4138" y="4225925"/>
            <a:ext cx="905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cs typeface="Arial" charset="0"/>
              </a:rPr>
              <a:t>Scalene triangle	       Isosceles triangle		Equilateral triangle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267200" y="4759325"/>
            <a:ext cx="609600" cy="990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7315200" y="1747838"/>
            <a:ext cx="914400" cy="1219200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3000375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cs typeface="Arial" charset="0"/>
              </a:rPr>
              <a:t>     All angles &lt; 90	              One angle &gt; 90	One angle = 90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5951538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83025" algn="ctr"/>
                <a:tab pos="67452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cs typeface="Arial" charset="0"/>
              </a:rPr>
              <a:t>   No sides are </a:t>
            </a:r>
            <a:r>
              <a:rPr lang="en-US" altLang="en-US" b="1">
                <a:cs typeface="Arial" charset="0"/>
                <a:sym typeface="Symbol" pitchFamily="18" charset="2"/>
              </a:rPr>
              <a:t></a:t>
            </a:r>
            <a:r>
              <a:rPr lang="en-US" altLang="en-US" b="1">
                <a:cs typeface="Arial" charset="0"/>
              </a:rPr>
              <a:t>	                Two sides are </a:t>
            </a:r>
            <a:r>
              <a:rPr lang="en-US" altLang="en-US" b="1">
                <a:cs typeface="Arial" charset="0"/>
                <a:sym typeface="Symbol" pitchFamily="18" charset="2"/>
              </a:rPr>
              <a:t></a:t>
            </a:r>
            <a:r>
              <a:rPr lang="en-US" altLang="en-US" b="1">
                <a:cs typeface="Arial" charset="0"/>
              </a:rPr>
              <a:t>	   All sides are </a:t>
            </a:r>
            <a:r>
              <a:rPr lang="en-US" altLang="en-US" b="1">
                <a:cs typeface="Arial" charset="0"/>
                <a:sym typeface="Symbol" pitchFamily="18" charset="2"/>
              </a:rPr>
              <a:t></a:t>
            </a:r>
          </a:p>
        </p:txBody>
      </p:sp>
      <p:sp>
        <p:nvSpPr>
          <p:cNvPr id="8203" name="Line 11"/>
          <p:cNvSpPr>
            <a:spLocks noChangeAspect="1" noChangeShapeType="1"/>
          </p:cNvSpPr>
          <p:nvPr/>
        </p:nvSpPr>
        <p:spPr bwMode="auto">
          <a:xfrm>
            <a:off x="4359275" y="5216525"/>
            <a:ext cx="136525" cy="90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Aspect="1" noChangeShapeType="1"/>
          </p:cNvSpPr>
          <p:nvPr/>
        </p:nvSpPr>
        <p:spPr bwMode="auto">
          <a:xfrm flipH="1">
            <a:off x="4648200" y="5216525"/>
            <a:ext cx="136525" cy="90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315200" y="2830513"/>
            <a:ext cx="152400" cy="1524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7239000" y="4759325"/>
            <a:ext cx="1143000" cy="990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7" name="Line 15"/>
          <p:cNvSpPr>
            <a:spLocks noChangeAspect="1" noChangeShapeType="1"/>
          </p:cNvSpPr>
          <p:nvPr/>
        </p:nvSpPr>
        <p:spPr bwMode="auto">
          <a:xfrm>
            <a:off x="7483475" y="5216525"/>
            <a:ext cx="136525" cy="90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Aspect="1" noChangeShapeType="1"/>
          </p:cNvSpPr>
          <p:nvPr/>
        </p:nvSpPr>
        <p:spPr bwMode="auto">
          <a:xfrm flipH="1">
            <a:off x="8016875" y="5216525"/>
            <a:ext cx="136525" cy="90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7827963" y="5675313"/>
            <a:ext cx="0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Freeform 18"/>
          <p:cNvSpPr>
            <a:spLocks/>
          </p:cNvSpPr>
          <p:nvPr/>
        </p:nvSpPr>
        <p:spPr bwMode="auto">
          <a:xfrm>
            <a:off x="268288" y="4905375"/>
            <a:ext cx="1398587" cy="990600"/>
          </a:xfrm>
          <a:custGeom>
            <a:avLst/>
            <a:gdLst>
              <a:gd name="T0" fmla="*/ 0 w 881"/>
              <a:gd name="T1" fmla="*/ 650200257 h 624"/>
              <a:gd name="T2" fmla="*/ 2147483647 w 881"/>
              <a:gd name="T3" fmla="*/ 0 h 624"/>
              <a:gd name="T4" fmla="*/ 2147483647 w 881"/>
              <a:gd name="T5" fmla="*/ 1572577282 h 624"/>
              <a:gd name="T6" fmla="*/ 0 w 881"/>
              <a:gd name="T7" fmla="*/ 65020025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881"/>
              <a:gd name="T13" fmla="*/ 0 h 624"/>
              <a:gd name="T14" fmla="*/ 881 w 881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1" h="624">
                <a:moveTo>
                  <a:pt x="0" y="258"/>
                </a:moveTo>
                <a:lnTo>
                  <a:pt x="881" y="0"/>
                </a:lnTo>
                <a:lnTo>
                  <a:pt x="867" y="624"/>
                </a:lnTo>
                <a:lnTo>
                  <a:pt x="0" y="258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538163" y="1660525"/>
            <a:ext cx="1290637" cy="1130300"/>
          </a:xfrm>
          <a:custGeom>
            <a:avLst/>
            <a:gdLst>
              <a:gd name="T0" fmla="*/ 0 w 813"/>
              <a:gd name="T1" fmla="*/ 1313002147 h 712"/>
              <a:gd name="T2" fmla="*/ 1537294652 w 813"/>
              <a:gd name="T3" fmla="*/ 0 h 712"/>
              <a:gd name="T4" fmla="*/ 2048885622 w 813"/>
              <a:gd name="T5" fmla="*/ 1794351428 h 712"/>
              <a:gd name="T6" fmla="*/ 0 w 813"/>
              <a:gd name="T7" fmla="*/ 1313002147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813"/>
              <a:gd name="T13" fmla="*/ 0 h 712"/>
              <a:gd name="T14" fmla="*/ 813 w 813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3" h="712">
                <a:moveTo>
                  <a:pt x="0" y="521"/>
                </a:moveTo>
                <a:lnTo>
                  <a:pt x="610" y="0"/>
                </a:lnTo>
                <a:lnTo>
                  <a:pt x="813" y="712"/>
                </a:lnTo>
                <a:lnTo>
                  <a:pt x="0" y="521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Freeform 20"/>
          <p:cNvSpPr>
            <a:spLocks/>
          </p:cNvSpPr>
          <p:nvPr/>
        </p:nvSpPr>
        <p:spPr bwMode="auto">
          <a:xfrm>
            <a:off x="3409950" y="1660525"/>
            <a:ext cx="2076450" cy="1162050"/>
          </a:xfrm>
          <a:custGeom>
            <a:avLst/>
            <a:gdLst>
              <a:gd name="T0" fmla="*/ 1622980416 w 1308"/>
              <a:gd name="T1" fmla="*/ 1844754553 h 732"/>
              <a:gd name="T2" fmla="*/ 0 w 1308"/>
              <a:gd name="T3" fmla="*/ 0 h 732"/>
              <a:gd name="T4" fmla="*/ 2147483647 w 1308"/>
              <a:gd name="T5" fmla="*/ 1844754553 h 732"/>
              <a:gd name="T6" fmla="*/ 1622980416 w 1308"/>
              <a:gd name="T7" fmla="*/ 1844754553 h 732"/>
              <a:gd name="T8" fmla="*/ 0 60000 65536"/>
              <a:gd name="T9" fmla="*/ 0 60000 65536"/>
              <a:gd name="T10" fmla="*/ 0 60000 65536"/>
              <a:gd name="T11" fmla="*/ 0 60000 65536"/>
              <a:gd name="T12" fmla="*/ 0 w 1308"/>
              <a:gd name="T13" fmla="*/ 0 h 732"/>
              <a:gd name="T14" fmla="*/ 1308 w 1308"/>
              <a:gd name="T15" fmla="*/ 732 h 7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08" h="732">
                <a:moveTo>
                  <a:pt x="644" y="732"/>
                </a:moveTo>
                <a:lnTo>
                  <a:pt x="0" y="0"/>
                </a:lnTo>
                <a:lnTo>
                  <a:pt x="1308" y="732"/>
                </a:lnTo>
                <a:lnTo>
                  <a:pt x="644" y="732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Classifying Triangles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3513" y="630238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Classify by </a:t>
            </a:r>
            <a:b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angle measure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84888" y="665163"/>
            <a:ext cx="305911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Classify by number </a:t>
            </a:r>
            <a:b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of congruent sides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449388" y="1362075"/>
            <a:ext cx="10604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Angles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615113" y="1423988"/>
            <a:ext cx="106045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Sides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92125" y="2252663"/>
            <a:ext cx="12366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Measure of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one angle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is 90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92125" y="4611688"/>
            <a:ext cx="1214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Measure of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all angles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&lt; 90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92125" y="3429000"/>
            <a:ext cx="12366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Measure of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one angle 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&gt; 90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669213" y="3057525"/>
            <a:ext cx="1214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No sides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congruent</a:t>
            </a:r>
            <a:endParaRPr lang="en-US" alt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7685088" y="4284663"/>
            <a:ext cx="1214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2 sides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congruent</a:t>
            </a:r>
            <a:endParaRPr lang="en-US" alt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656513" y="5849938"/>
            <a:ext cx="1214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3 sides</a:t>
            </a:r>
            <a:br>
              <a:rPr lang="en-US" altLang="en-US" sz="1600" b="1">
                <a:latin typeface="Times New Roman" pitchFamily="18" charset="0"/>
              </a:rPr>
            </a:br>
            <a:r>
              <a:rPr lang="en-US" altLang="en-US" sz="1600" b="1">
                <a:latin typeface="Times New Roman" pitchFamily="18" charset="0"/>
              </a:rPr>
              <a:t>congruent</a:t>
            </a:r>
            <a:endParaRPr lang="en-US" alt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570163" y="2449513"/>
            <a:ext cx="106045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Right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570163" y="3594100"/>
            <a:ext cx="106045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Obtuse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570163" y="4803775"/>
            <a:ext cx="106045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Acute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876925" y="3171825"/>
            <a:ext cx="116840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Scalene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34050" y="4311650"/>
            <a:ext cx="1311275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Isosceles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411788" y="5935663"/>
            <a:ext cx="1608137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Equilateral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2541588" y="5945188"/>
            <a:ext cx="1727200" cy="466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imes New Roman" pitchFamily="18" charset="0"/>
              </a:rPr>
              <a:t>Equiangular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289050" y="5857875"/>
            <a:ext cx="1317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Times New Roman" pitchFamily="18" charset="0"/>
              </a:rPr>
              <a:t>3 congruent angles</a:t>
            </a:r>
            <a:endParaRPr lang="en-US" alt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4352925" y="6119813"/>
            <a:ext cx="987425" cy="187325"/>
          </a:xfrm>
          <a:prstGeom prst="leftRightArrow">
            <a:avLst>
              <a:gd name="adj1" fmla="val 50000"/>
              <a:gd name="adj2" fmla="val 1054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 flipV="1">
            <a:off x="8023225" y="1630363"/>
            <a:ext cx="331788" cy="1038225"/>
          </a:xfrm>
          <a:custGeom>
            <a:avLst/>
            <a:gdLst>
              <a:gd name="T0" fmla="*/ 63301426 w 21600"/>
              <a:gd name="T1" fmla="*/ 0 h 21600"/>
              <a:gd name="T2" fmla="*/ 48318807 w 21600"/>
              <a:gd name="T3" fmla="*/ 799549665 h 21600"/>
              <a:gd name="T4" fmla="*/ 0 w 21600"/>
              <a:gd name="T5" fmla="*/ 2147483647 h 21600"/>
              <a:gd name="T6" fmla="*/ 33549976 w 21600"/>
              <a:gd name="T7" fmla="*/ 2147483647 h 21600"/>
              <a:gd name="T8" fmla="*/ 67099706 w 21600"/>
              <a:gd name="T9" fmla="*/ 1665729895 h 21600"/>
              <a:gd name="T10" fmla="*/ 78284275 w 21600"/>
              <a:gd name="T11" fmla="*/ 79954966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155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466" y="0"/>
                </a:moveTo>
                <a:lnTo>
                  <a:pt x="13332" y="7200"/>
                </a:lnTo>
                <a:lnTo>
                  <a:pt x="16418" y="7200"/>
                </a:lnTo>
                <a:lnTo>
                  <a:pt x="16418" y="19155"/>
                </a:lnTo>
                <a:lnTo>
                  <a:pt x="0" y="19155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7177088" y="3344863"/>
            <a:ext cx="530225" cy="166687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>
            <a:off x="7177088" y="4452938"/>
            <a:ext cx="530225" cy="166687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7175500" y="6102350"/>
            <a:ext cx="530225" cy="166688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 flipH="1">
            <a:off x="1773238" y="2603500"/>
            <a:ext cx="530225" cy="166688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3" name="AutoShape 27"/>
          <p:cNvSpPr>
            <a:spLocks noChangeArrowheads="1"/>
          </p:cNvSpPr>
          <p:nvPr/>
        </p:nvSpPr>
        <p:spPr bwMode="auto">
          <a:xfrm flipH="1">
            <a:off x="1771650" y="3757613"/>
            <a:ext cx="530225" cy="166687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auto">
          <a:xfrm flipH="1">
            <a:off x="1771650" y="4926013"/>
            <a:ext cx="530225" cy="166687"/>
          </a:xfrm>
          <a:prstGeom prst="leftArrow">
            <a:avLst>
              <a:gd name="adj1" fmla="val 50000"/>
              <a:gd name="adj2" fmla="val 7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5" name="AutoShape 29"/>
          <p:cNvSpPr>
            <a:spLocks noChangeArrowheads="1"/>
          </p:cNvSpPr>
          <p:nvPr/>
        </p:nvSpPr>
        <p:spPr bwMode="auto">
          <a:xfrm flipH="1" flipV="1">
            <a:off x="1020763" y="1562100"/>
            <a:ext cx="331787" cy="727075"/>
          </a:xfrm>
          <a:custGeom>
            <a:avLst/>
            <a:gdLst>
              <a:gd name="T0" fmla="*/ 63301020 w 21600"/>
              <a:gd name="T1" fmla="*/ 0 h 21600"/>
              <a:gd name="T2" fmla="*/ 48318262 w 21600"/>
              <a:gd name="T3" fmla="*/ 274604751 h 21600"/>
              <a:gd name="T4" fmla="*/ 0 w 21600"/>
              <a:gd name="T5" fmla="*/ 777170994 h 21600"/>
              <a:gd name="T6" fmla="*/ 33549537 w 21600"/>
              <a:gd name="T7" fmla="*/ 823815801 h 21600"/>
              <a:gd name="T8" fmla="*/ 67099012 w 21600"/>
              <a:gd name="T9" fmla="*/ 572093910 h 21600"/>
              <a:gd name="T10" fmla="*/ 78283548 w 21600"/>
              <a:gd name="T11" fmla="*/ 27460475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155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466" y="0"/>
                </a:moveTo>
                <a:lnTo>
                  <a:pt x="13332" y="7200"/>
                </a:lnTo>
                <a:lnTo>
                  <a:pt x="16418" y="7200"/>
                </a:lnTo>
                <a:lnTo>
                  <a:pt x="16418" y="19155"/>
                </a:lnTo>
                <a:lnTo>
                  <a:pt x="0" y="19155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AutoShape 30"/>
          <p:cNvSpPr>
            <a:spLocks noChangeArrowheads="1"/>
          </p:cNvSpPr>
          <p:nvPr/>
        </p:nvSpPr>
        <p:spPr bwMode="auto">
          <a:xfrm>
            <a:off x="1046163" y="4254500"/>
            <a:ext cx="114300" cy="411163"/>
          </a:xfrm>
          <a:prstGeom prst="downArrow">
            <a:avLst>
              <a:gd name="adj1" fmla="val 50000"/>
              <a:gd name="adj2" fmla="val 89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7" name="AutoShape 31"/>
          <p:cNvSpPr>
            <a:spLocks noChangeArrowheads="1"/>
          </p:cNvSpPr>
          <p:nvPr/>
        </p:nvSpPr>
        <p:spPr bwMode="auto">
          <a:xfrm>
            <a:off x="1047750" y="3114675"/>
            <a:ext cx="114300" cy="411163"/>
          </a:xfrm>
          <a:prstGeom prst="downArrow">
            <a:avLst>
              <a:gd name="adj1" fmla="val 50000"/>
              <a:gd name="adj2" fmla="val 89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8" name="AutoShape 32"/>
          <p:cNvSpPr>
            <a:spLocks noChangeArrowheads="1"/>
          </p:cNvSpPr>
          <p:nvPr/>
        </p:nvSpPr>
        <p:spPr bwMode="auto">
          <a:xfrm rot="10800000" flipH="1">
            <a:off x="1071563" y="5395913"/>
            <a:ext cx="309562" cy="900112"/>
          </a:xfrm>
          <a:custGeom>
            <a:avLst/>
            <a:gdLst>
              <a:gd name="T0" fmla="*/ 40103786 w 21600"/>
              <a:gd name="T1" fmla="*/ 0 h 21600"/>
              <a:gd name="T2" fmla="*/ 40103786 w 21600"/>
              <a:gd name="T3" fmla="*/ 879812156 h 21600"/>
              <a:gd name="T4" fmla="*/ 5095419 w 21600"/>
              <a:gd name="T5" fmla="*/ 1563082594 h 21600"/>
              <a:gd name="T6" fmla="*/ 63582149 w 21600"/>
              <a:gd name="T7" fmla="*/ 43990607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386 h 21600"/>
              <a:gd name="T14" fmla="*/ 19379 w 21600"/>
              <a:gd name="T15" fmla="*/ 777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3624" y="0"/>
                </a:lnTo>
                <a:lnTo>
                  <a:pt x="13624" y="4386"/>
                </a:lnTo>
                <a:lnTo>
                  <a:pt x="12427" y="4386"/>
                </a:lnTo>
                <a:cubicBezTo>
                  <a:pt x="5564" y="4386"/>
                  <a:pt x="0" y="7866"/>
                  <a:pt x="0" y="12158"/>
                </a:cubicBezTo>
                <a:lnTo>
                  <a:pt x="0" y="21600"/>
                </a:lnTo>
                <a:lnTo>
                  <a:pt x="3461" y="21600"/>
                </a:lnTo>
                <a:lnTo>
                  <a:pt x="3461" y="12158"/>
                </a:lnTo>
                <a:cubicBezTo>
                  <a:pt x="3461" y="9736"/>
                  <a:pt x="7475" y="7772"/>
                  <a:pt x="12427" y="7772"/>
                </a:cubicBezTo>
                <a:lnTo>
                  <a:pt x="13624" y="7772"/>
                </a:lnTo>
                <a:lnTo>
                  <a:pt x="13624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AutoShape 33"/>
          <p:cNvSpPr>
            <a:spLocks noChangeArrowheads="1"/>
          </p:cNvSpPr>
          <p:nvPr/>
        </p:nvSpPr>
        <p:spPr bwMode="auto">
          <a:xfrm>
            <a:off x="8175625" y="5145088"/>
            <a:ext cx="114300" cy="411162"/>
          </a:xfrm>
          <a:prstGeom prst="downArrow">
            <a:avLst>
              <a:gd name="adj1" fmla="val 50000"/>
              <a:gd name="adj2" fmla="val 899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0" name="AutoShape 34"/>
          <p:cNvSpPr>
            <a:spLocks noChangeArrowheads="1"/>
          </p:cNvSpPr>
          <p:nvPr/>
        </p:nvSpPr>
        <p:spPr bwMode="auto">
          <a:xfrm>
            <a:off x="8181975" y="3770313"/>
            <a:ext cx="114300" cy="411162"/>
          </a:xfrm>
          <a:prstGeom prst="downArrow">
            <a:avLst>
              <a:gd name="adj1" fmla="val 50000"/>
              <a:gd name="adj2" fmla="val 899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Classifying Triangles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3" y="1127095"/>
            <a:ext cx="7885715" cy="5342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871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Triangle’s Angles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87" y="1062838"/>
            <a:ext cx="5044191" cy="21720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85799" y="3714750"/>
            <a:ext cx="7935827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All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triangles have </a:t>
            </a:r>
            <a:r>
              <a:rPr lang="en-US" sz="2400" b="1" i="1" dirty="0">
                <a:solidFill>
                  <a:schemeClr val="tx1">
                    <a:lumMod val="95000"/>
                  </a:schemeClr>
                </a:solidFill>
              </a:rPr>
              <a:t>at least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2 acute angles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!!</a:t>
            </a:r>
            <a:r>
              <a:rPr lang="en-US" sz="2400" b="1" dirty="0"/>
              <a:t>  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The 3 </a:t>
            </a:r>
            <a:r>
              <a:rPr lang="en-US" sz="2400" b="1" i="1" dirty="0"/>
              <a:t>interior</a:t>
            </a:r>
            <a:r>
              <a:rPr lang="en-US" sz="2400" b="1" dirty="0"/>
              <a:t> angles of a triangle add to </a:t>
            </a:r>
            <a:r>
              <a:rPr lang="en-US" sz="2400" b="1" dirty="0" smtClean="0"/>
              <a:t>180°</a:t>
            </a:r>
            <a:endParaRPr lang="en-US" sz="2400" b="1" dirty="0"/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The 3 </a:t>
            </a:r>
            <a:r>
              <a:rPr lang="en-US" sz="2400" b="1" i="1" dirty="0"/>
              <a:t>exterior</a:t>
            </a:r>
            <a:r>
              <a:rPr lang="en-US" sz="2400" b="1" dirty="0"/>
              <a:t> angles of a triangle add to </a:t>
            </a:r>
            <a:r>
              <a:rPr lang="en-US" sz="2400" b="1" dirty="0" smtClean="0"/>
              <a:t>360°</a:t>
            </a:r>
            <a:br>
              <a:rPr lang="en-US" sz="2400" b="1" dirty="0" smtClean="0"/>
            </a:br>
            <a:r>
              <a:rPr lang="en-US" sz="2400" b="1" dirty="0" smtClean="0"/>
              <a:t>(any convex polygons’ exterior angles add to 360°)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 smtClean="0"/>
              <a:t>Interior</a:t>
            </a:r>
            <a:r>
              <a:rPr lang="en-US" sz="2400" b="1" dirty="0" smtClean="0"/>
              <a:t> and </a:t>
            </a:r>
            <a:r>
              <a:rPr lang="en-US" sz="2400" b="1" i="1" dirty="0" smtClean="0"/>
              <a:t>Exterior</a:t>
            </a:r>
            <a:r>
              <a:rPr lang="en-US" sz="2400" b="1" dirty="0" smtClean="0"/>
              <a:t> angles form a linear pair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5838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Theorems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6" y="1002036"/>
            <a:ext cx="6968572" cy="2430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902" y="3646517"/>
            <a:ext cx="6134480" cy="2777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Theorems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2887" y="4663440"/>
            <a:ext cx="892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Sum of exterior angle = sum of two “remote” interior angles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974" y="1839871"/>
            <a:ext cx="6610320" cy="2572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37727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396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Equation</vt:lpstr>
      <vt:lpstr>Lesson 5-1</vt:lpstr>
      <vt:lpstr>Objectives</vt:lpstr>
      <vt:lpstr>Vocabulary</vt:lpstr>
      <vt:lpstr>Classifying Triangles</vt:lpstr>
      <vt:lpstr>Classifying Triangles</vt:lpstr>
      <vt:lpstr>Classifying Triangles</vt:lpstr>
      <vt:lpstr>Triangle’s Angles </vt:lpstr>
      <vt:lpstr>Triangle Theorems</vt:lpstr>
      <vt:lpstr>Triangle Theorems</vt:lpstr>
      <vt:lpstr>A Triangle’s Angles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32</cp:revision>
  <dcterms:created xsi:type="dcterms:W3CDTF">2008-02-18T23:02:07Z</dcterms:created>
  <dcterms:modified xsi:type="dcterms:W3CDTF">2018-09-21T16:53:33Z</dcterms:modified>
</cp:coreProperties>
</file>