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312" r:id="rId5"/>
    <p:sldId id="313" r:id="rId6"/>
    <p:sldId id="314" r:id="rId7"/>
    <p:sldId id="299" r:id="rId8"/>
    <p:sldId id="315" r:id="rId9"/>
    <p:sldId id="318" r:id="rId10"/>
    <p:sldId id="316" r:id="rId11"/>
    <p:sldId id="317" r:id="rId12"/>
    <p:sldId id="319" r:id="rId13"/>
    <p:sldId id="29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66"/>
    <a:srgbClr val="FFCC99"/>
    <a:srgbClr val="FF6699"/>
    <a:srgbClr val="6699FF"/>
    <a:srgbClr val="66FF99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CFB3E-BDE2-4190-8294-11F66DEB6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6FB6-161A-4462-BBBC-47D972CCA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A1D5-32AD-4986-B890-D1052D190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3597E-EFEA-4EF2-B18D-430171F5A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D7802-2BCB-4C4E-BC97-6B36EE894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6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EEB64-3D7E-42F8-AFC6-C2A4A9D72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5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E1E0-8ECE-444E-9484-92D9BE0D1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2D8A-2834-4028-A77A-4EDFFC66C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5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F5ED-7F83-4FC6-9351-B8527EEA2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8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5E8B-E088-4B37-9212-68FAB24CB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FA6A8-3647-43F3-B294-442F9FF4B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4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391FDE-9396-42DC-B4B3-6B0E9F11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jpg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jpg"/><Relationship Id="rId5" Type="http://schemas.openxmlformats.org/officeDocument/2006/relationships/image" Target="../media/image10.png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g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jpeg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jpe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5-2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b="1" dirty="0"/>
              <a:t>Congruent Polygons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3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120140"/>
            <a:ext cx="428625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Show that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sym typeface="Symbol"/>
              </a:rPr>
              <a:t></a:t>
            </a:r>
            <a:r>
              <a:rPr lang="en-US" sz="2800" b="1" dirty="0"/>
              <a:t>ABD </a:t>
            </a:r>
            <a:r>
              <a:rPr lang="en-US" sz="2800" b="1" dirty="0">
                <a:sym typeface="Symbol"/>
              </a:rPr>
              <a:t></a:t>
            </a:r>
            <a:r>
              <a:rPr lang="en-US" sz="2800" b="1" dirty="0"/>
              <a:t> </a:t>
            </a:r>
            <a:r>
              <a:rPr lang="en-US" sz="2800" b="1" dirty="0">
                <a:sym typeface="Symbol"/>
              </a:rPr>
              <a:t></a:t>
            </a:r>
            <a:r>
              <a:rPr lang="en-US" sz="2800" b="1" dirty="0"/>
              <a:t>CDB. 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Explain </a:t>
            </a:r>
            <a:r>
              <a:rPr lang="en-US" sz="2800" b="1" dirty="0"/>
              <a:t>your reasoning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400050" y="3380105"/>
            <a:ext cx="832104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 smtClean="0">
              <a:solidFill>
                <a:srgbClr val="FFEB55"/>
              </a:solidFill>
            </a:endParaRPr>
          </a:p>
          <a:p>
            <a:pPr marL="571500" indent="-5715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  <a:sym typeface="Symbol" pitchFamily="18" charset="2"/>
              </a:rPr>
              <a:t>For two triangles to be congruent, 3 sides and 3 angles must be congruent.  Two angles are marked congruent and the third angle is congruent because of a </a:t>
            </a:r>
            <a:r>
              <a:rPr lang="en-US" altLang="en-US" sz="2400" b="1" dirty="0" smtClean="0">
                <a:solidFill>
                  <a:srgbClr val="FFC000"/>
                </a:solidFill>
                <a:sym typeface="Symbol" pitchFamily="18" charset="2"/>
              </a:rPr>
              <a:t>hidden feature of parallel sides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  <a:sym typeface="Symbol" pitchFamily="18" charset="2"/>
              </a:rPr>
              <a:t>, </a:t>
            </a:r>
            <a:r>
              <a:rPr lang="en-US" altLang="en-US" sz="2400" b="1" dirty="0" smtClean="0">
                <a:solidFill>
                  <a:srgbClr val="66FFFF"/>
                </a:solidFill>
                <a:sym typeface="Symbol" pitchFamily="18" charset="2"/>
              </a:rPr>
              <a:t>alternate interior angles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  <a:sym typeface="Symbol" pitchFamily="18" charset="2"/>
              </a:rPr>
              <a:t>.  Two sides are marked congruent and the third side is congruent because of a </a:t>
            </a:r>
            <a:r>
              <a:rPr lang="en-US" altLang="en-US" sz="2400" b="1" dirty="0" smtClean="0">
                <a:solidFill>
                  <a:srgbClr val="FFC000"/>
                </a:solidFill>
                <a:sym typeface="Symbol" pitchFamily="18" charset="2"/>
              </a:rPr>
              <a:t>hidden feature of shared sides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  <a:sym typeface="Symbol" pitchFamily="18" charset="2"/>
              </a:rPr>
              <a:t> (reflexive property)</a:t>
            </a:r>
            <a:endParaRPr lang="en-US" altLang="en-US" sz="2400" b="1" dirty="0" smtClean="0">
              <a:solidFill>
                <a:schemeClr val="tx1">
                  <a:lumMod val="85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467" y="1015048"/>
            <a:ext cx="4655344" cy="225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37465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4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0140"/>
                <a:ext cx="822960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Find </a:t>
                </a:r>
                <a14:m>
                  <m:oMath xmlns:m="http://schemas.openxmlformats.org/officeDocument/2006/math">
                    <m:r>
                      <a:rPr lang="en-US" sz="2800" b="1" i="1"/>
                      <m:t>𝒎</m:t>
                    </m:r>
                    <m:r>
                      <a:rPr lang="en-US" sz="2800" b="1" i="1"/>
                      <m:t>∠</m:t>
                    </m:r>
                    <m:r>
                      <a:rPr lang="en-US" sz="2800" b="1" i="1"/>
                      <m:t>𝑷</m:t>
                    </m:r>
                  </m:oMath>
                </a14:m>
                <a:r>
                  <a:rPr lang="en-US" sz="2800" b="1" dirty="0"/>
                  <a:t>.</a:t>
                </a:r>
              </a:p>
              <a:p>
                <a:pPr marL="0" indent="0">
                  <a:buNone/>
                </a:pPr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0140"/>
                <a:ext cx="8229600" cy="5006023"/>
              </a:xfrm>
              <a:blipFill rotWithShape="1">
                <a:blip r:embed="rId5"/>
                <a:stretch>
                  <a:fillRect l="-1481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400050" y="3380105"/>
            <a:ext cx="833247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 smtClean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Angle R congruent (equal) to angle 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C99"/>
                </a:solidFill>
                <a:sym typeface="Symbol" pitchFamily="18" charset="2"/>
              </a:rPr>
              <a:t>180 </a:t>
            </a:r>
            <a:r>
              <a:rPr lang="en-US" altLang="en-US" sz="2400" b="1" dirty="0" smtClean="0">
                <a:sym typeface="Symbol" pitchFamily="18" charset="2"/>
              </a:rPr>
              <a:t>=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sum of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 pitchFamily="18" charset="2"/>
              </a:rPr>
              <a:t>triangle’s angles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 pitchFamily="18" charset="2"/>
              </a:rPr>
              <a:t>180 = 90 + 52 + 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P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 pitchFamily="18" charset="2"/>
              </a:rPr>
              <a:t>180 = 142 + </a:t>
            </a:r>
            <a:r>
              <a:rPr lang="en-US" altLang="en-US" sz="2400" b="1" dirty="0">
                <a:solidFill>
                  <a:schemeClr val="tx1">
                    <a:lumMod val="95000"/>
                  </a:schemeClr>
                </a:solidFill>
                <a:sym typeface="Symbol"/>
              </a:rPr>
              <a:t>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P</a:t>
            </a:r>
            <a:endParaRPr lang="en-US" altLang="en-US" sz="2400" b="1" dirty="0" smtClean="0">
              <a:solidFill>
                <a:schemeClr val="tx1">
                  <a:lumMod val="95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 pitchFamily="18" charset="2"/>
              </a:rPr>
              <a:t>  38 = </a:t>
            </a:r>
            <a:r>
              <a:rPr lang="en-US" altLang="en-US" sz="2400" b="1" dirty="0">
                <a:solidFill>
                  <a:schemeClr val="tx1">
                    <a:lumMod val="95000"/>
                  </a:schemeClr>
                </a:solidFill>
                <a:sym typeface="Symbol"/>
              </a:rPr>
              <a:t>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P</a:t>
            </a:r>
            <a:endParaRPr lang="en-US" altLang="en-US" sz="2400" b="1" dirty="0" smtClean="0">
              <a:solidFill>
                <a:schemeClr val="tx1">
                  <a:lumMod val="95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632" y="1181100"/>
            <a:ext cx="4138699" cy="185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79994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</a:t>
            </a:r>
            <a:r>
              <a:rPr lang="en-US" sz="3200" b="1" dirty="0" smtClean="0"/>
              <a:t>5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0040" y="971550"/>
                <a:ext cx="457200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Use the information in the figure to prove that </a:t>
                </a:r>
                <a14:m>
                  <m:oMath xmlns:m="http://schemas.openxmlformats.org/officeDocument/2006/math">
                    <m:r>
                      <a:rPr lang="en-US" sz="2800" b="1" i="1"/>
                      <m:t>∆</m:t>
                    </m:r>
                    <m:r>
                      <a:rPr lang="en-US" sz="2800" b="1" i="1"/>
                      <m:t>𝑾𝑿𝒀</m:t>
                    </m:r>
                    <m:r>
                      <a:rPr lang="en-US" sz="2800" b="1" i="1"/>
                      <m:t>≅∆</m:t>
                    </m:r>
                    <m:r>
                      <a:rPr lang="en-US" sz="2800" b="1" i="1"/>
                      <m:t>𝒁𝑽𝒀</m:t>
                    </m:r>
                  </m:oMath>
                </a14:m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0040" y="971550"/>
                <a:ext cx="4572000" cy="5006023"/>
              </a:xfrm>
              <a:blipFill rotWithShape="1">
                <a:blip r:embed="rId5"/>
                <a:stretch>
                  <a:fillRect l="-2800" t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125730" y="2454275"/>
            <a:ext cx="5074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 smtClean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95" y="882657"/>
            <a:ext cx="3562350" cy="2600325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951726"/>
              </p:ext>
            </p:extLst>
          </p:nvPr>
        </p:nvGraphicFramePr>
        <p:xfrm>
          <a:off x="1394460" y="3668871"/>
          <a:ext cx="608076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5980"/>
                <a:gridCol w="395478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17370" y="3977640"/>
            <a:ext cx="4299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XW </a:t>
            </a:r>
            <a:r>
              <a:rPr lang="en-US" b="1" dirty="0" smtClean="0">
                <a:solidFill>
                  <a:srgbClr val="FFFF00"/>
                </a:solidFill>
                <a:sym typeface="Symbol"/>
              </a:rPr>
              <a:t> VZ                    Marked in picture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1180" y="4255770"/>
            <a:ext cx="4299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XY </a:t>
            </a:r>
            <a:r>
              <a:rPr lang="en-US" b="1" dirty="0" smtClean="0">
                <a:solidFill>
                  <a:srgbClr val="FFFF00"/>
                </a:solidFill>
                <a:sym typeface="Symbol"/>
              </a:rPr>
              <a:t> VY                    Marked in picture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2130" y="4556760"/>
            <a:ext cx="4299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WY </a:t>
            </a:r>
            <a:r>
              <a:rPr lang="en-US" b="1" dirty="0" smtClean="0">
                <a:solidFill>
                  <a:srgbClr val="FFFF00"/>
                </a:solidFill>
                <a:sym typeface="Symbol"/>
              </a:rPr>
              <a:t> ZY                    Marked in picture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21180" y="4874538"/>
            <a:ext cx="5300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sym typeface="Symbol"/>
              </a:rPr>
              <a:t>X  V                    All right angles congruent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0700" y="5164098"/>
            <a:ext cx="524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sym typeface="Symbol"/>
              </a:rPr>
              <a:t>Y  Y                    Vertical angles congruent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83080" y="5465088"/>
            <a:ext cx="432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sym typeface="Symbol"/>
              </a:rPr>
              <a:t>W  Z                    Third angle </a:t>
            </a:r>
            <a:r>
              <a:rPr lang="en-US" b="1" dirty="0" err="1" smtClean="0">
                <a:solidFill>
                  <a:srgbClr val="FFFF00"/>
                </a:solidFill>
                <a:sym typeface="Symbol"/>
              </a:rPr>
              <a:t>Thrm</a:t>
            </a:r>
            <a:endParaRPr lang="en-US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592580" y="5754648"/>
                <a:ext cx="5908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∆</m:t>
                    </m:r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𝑾𝑿𝒀</m:t>
                    </m:r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𝒁𝑽𝒀</m:t>
                    </m:r>
                  </m:oMath>
                </a14:m>
                <a:r>
                  <a:rPr lang="en-US" b="1" dirty="0" smtClean="0">
                    <a:solidFill>
                      <a:srgbClr val="FFFF00"/>
                    </a:solidFill>
                    <a:sym typeface="Symbol"/>
                  </a:rPr>
                  <a:t>            All angles and sides congruent</a:t>
                </a:r>
                <a:endParaRPr lang="en-US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580" y="5754648"/>
                <a:ext cx="5908412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10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950654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5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defRPr/>
            </a:pPr>
            <a:r>
              <a:rPr lang="en-US" sz="2400" b="1" dirty="0" smtClean="0"/>
              <a:t>Triangles can be classified by their angles as acute, obtuse or right </a:t>
            </a:r>
          </a:p>
          <a:p>
            <a:pPr lvl="1" eaLnBrk="1" hangingPunct="1">
              <a:defRPr/>
            </a:pPr>
            <a:r>
              <a:rPr lang="en-US" sz="2400" b="1" dirty="0" smtClean="0"/>
              <a:t>Triangles can be classified by their sides as scalene, isosceles or equilateral</a:t>
            </a:r>
          </a:p>
          <a:p>
            <a:pPr lvl="1" eaLnBrk="1" hangingPunct="1">
              <a:defRPr/>
            </a:pPr>
            <a:r>
              <a:rPr lang="en-US" sz="2400" b="1" dirty="0" smtClean="0"/>
              <a:t>Exterior angle = sum of remote interiors</a:t>
            </a:r>
          </a:p>
          <a:p>
            <a:pPr lvl="1" eaLnBrk="1" hangingPunct="1">
              <a:defRPr/>
            </a:pPr>
            <a:r>
              <a:rPr lang="en-US" sz="2400" b="1" dirty="0" smtClean="0"/>
              <a:t>Interior angles sum to 180</a:t>
            </a:r>
          </a:p>
          <a:p>
            <a:pPr lvl="1" eaLnBrk="1" hangingPunct="1">
              <a:defRPr/>
            </a:pPr>
            <a:r>
              <a:rPr lang="en-US" sz="2400" b="1" dirty="0" smtClean="0"/>
              <a:t>Exterior angles sum to 360</a:t>
            </a:r>
          </a:p>
          <a:p>
            <a:pPr lvl="1"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</a:t>
            </a:r>
          </a:p>
          <a:p>
            <a:pPr lvl="1" eaLnBrk="1" hangingPunct="1">
              <a:defRPr/>
            </a:pPr>
            <a:r>
              <a:rPr lang="en-US" sz="2400" b="1" kern="1200" dirty="0" smtClean="0"/>
              <a:t>Triangle Classification WS</a:t>
            </a:r>
            <a:endParaRPr lang="el-GR" sz="1400" b="1" dirty="0" smtClean="0">
              <a:ea typeface="Times New Roman" pitchFamily="18" charset="0"/>
              <a:cs typeface="Arial" charset="0"/>
            </a:endParaRPr>
          </a:p>
          <a:p>
            <a:pPr lvl="1" eaLnBrk="1" hangingPunct="1"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76350"/>
            <a:ext cx="8521700" cy="4849813"/>
          </a:xfrm>
        </p:spPr>
        <p:txBody>
          <a:bodyPr/>
          <a:lstStyle/>
          <a:p>
            <a:r>
              <a:rPr lang="en-US" sz="2800" b="1" dirty="0" smtClean="0"/>
              <a:t>Identify </a:t>
            </a:r>
            <a:r>
              <a:rPr lang="en-US" sz="2800" b="1" dirty="0"/>
              <a:t>and use corresponding </a:t>
            </a:r>
            <a:r>
              <a:rPr lang="en-US" sz="2800" b="1" dirty="0" smtClean="0"/>
              <a:t>parts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the Third Angles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2990"/>
            <a:ext cx="8229600" cy="5463540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Corresponding parts </a:t>
            </a:r>
            <a:r>
              <a:rPr lang="en-US" sz="2400" b="1" i="1" dirty="0"/>
              <a:t>– corresponding parts map onto each other from a rigid motion mapping or from a statement of congruence or similarity by </a:t>
            </a:r>
            <a:r>
              <a:rPr lang="en-US" sz="2400" b="1" i="1" dirty="0" smtClean="0"/>
              <a:t>order</a:t>
            </a:r>
          </a:p>
          <a:p>
            <a:endParaRPr lang="en-US" sz="2400" b="1" i="1" dirty="0"/>
          </a:p>
          <a:p>
            <a:r>
              <a:rPr lang="en-US" sz="2400" b="1" i="1" dirty="0" smtClean="0">
                <a:solidFill>
                  <a:srgbClr val="FFFF00"/>
                </a:solidFill>
              </a:rPr>
              <a:t>CPCTC</a:t>
            </a:r>
            <a:r>
              <a:rPr lang="en-US" sz="2400" b="1" i="1" dirty="0" smtClean="0"/>
              <a:t> – Corresponding Parts of Congruent Triangles are Congruent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0025"/>
            <a:ext cx="7772400" cy="6238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Congruent Triangles</a:t>
            </a:r>
            <a:endParaRPr lang="en-US" altLang="en-US" sz="36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76251" y="3989070"/>
            <a:ext cx="83134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Order Rules!!! </a:t>
            </a:r>
            <a:r>
              <a:rPr lang="en-US" sz="2400" b="1" dirty="0"/>
              <a:t>– When matching congruent statements:  △</a:t>
            </a:r>
            <a:r>
              <a:rPr lang="en-US" sz="2400" b="1" i="1" dirty="0"/>
              <a:t>DEF </a:t>
            </a:r>
            <a:r>
              <a:rPr lang="en-US" sz="2400" b="1" dirty="0"/>
              <a:t>is the image of △</a:t>
            </a:r>
            <a:r>
              <a:rPr lang="en-US" sz="2400" b="1" i="1" dirty="0"/>
              <a:t>ABC or </a:t>
            </a:r>
            <a:r>
              <a:rPr lang="en-US" sz="2400" b="1" dirty="0"/>
              <a:t>△</a:t>
            </a:r>
            <a:r>
              <a:rPr lang="en-US" sz="2400" b="1" i="1" dirty="0"/>
              <a:t>DEF </a:t>
            </a:r>
            <a:r>
              <a:rPr lang="en-US" sz="2400" b="1" dirty="0">
                <a:sym typeface="Symbol"/>
              </a:rPr>
              <a:t></a:t>
            </a:r>
            <a:r>
              <a:rPr lang="en-US" sz="2400" b="1" dirty="0"/>
              <a:t> △</a:t>
            </a:r>
            <a:r>
              <a:rPr lang="en-US" sz="2400" b="1" i="1" dirty="0"/>
              <a:t>ABC, </a:t>
            </a:r>
            <a:r>
              <a:rPr lang="en-US" sz="2400" b="1" dirty="0"/>
              <a:t>order of appearance tells you which parts are corresponding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r>
              <a:rPr lang="en-US" sz="2400" b="1" dirty="0" smtClean="0"/>
              <a:t>3 angles congruent to 3 angles      and</a:t>
            </a:r>
          </a:p>
          <a:p>
            <a:r>
              <a:rPr lang="en-US" sz="2400" b="1" dirty="0" smtClean="0"/>
              <a:t>3 sides congruent to 3 sides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" r="1255"/>
          <a:stretch/>
        </p:blipFill>
        <p:spPr bwMode="auto">
          <a:xfrm>
            <a:off x="114300" y="1240155"/>
            <a:ext cx="8869680" cy="24006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8382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758"/>
            <a:ext cx="8229600" cy="82264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Triangle 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629150"/>
            <a:ext cx="8229600" cy="1497013"/>
          </a:xfrm>
        </p:spPr>
        <p:txBody>
          <a:bodyPr/>
          <a:lstStyle/>
          <a:p>
            <a:r>
              <a:rPr lang="en-US" sz="2400" b="1" dirty="0" smtClean="0"/>
              <a:t>Like angles and segments, triangles have Reflexive, Symmetric and Transitive properties of congruence</a:t>
            </a:r>
            <a:endParaRPr lang="en-US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32" y="1376361"/>
            <a:ext cx="7571429" cy="2971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511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6048"/>
            <a:ext cx="8229600" cy="67405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Triangle Theorems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00550"/>
            <a:ext cx="8229600" cy="1725613"/>
          </a:xfrm>
        </p:spPr>
        <p:txBody>
          <a:bodyPr/>
          <a:lstStyle/>
          <a:p>
            <a:r>
              <a:rPr lang="en-US" sz="2400" b="1" dirty="0"/>
              <a:t>Since all three angles in any triangle always add to 180, </a:t>
            </a:r>
            <a:r>
              <a:rPr lang="en-US" sz="2400" b="1" dirty="0" smtClean="0"/>
              <a:t>this theorem </a:t>
            </a:r>
            <a:r>
              <a:rPr lang="en-US" sz="2400" b="1" dirty="0"/>
              <a:t>is really another corollary to the Angle Sum Theorem from lesson 5-1.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20" y="1188720"/>
            <a:ext cx="7928573" cy="2672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3772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1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140"/>
            <a:ext cx="822960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Write a congruence statement for the triangles. Identify all pairs of congruent corresponding parts (sides and angles)</a:t>
            </a:r>
          </a:p>
          <a:p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2660015"/>
            <a:ext cx="5074920" cy="410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 </a:t>
            </a:r>
            <a:endParaRPr lang="en-US" altLang="en-US" sz="2400" b="1" dirty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  <a:sym typeface="Symbol" pitchFamily="18" charset="2"/>
              </a:rPr>
              <a:t>Sides: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 smtClean="0">
              <a:solidFill>
                <a:srgbClr val="FFEB55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 smtClean="0">
              <a:solidFill>
                <a:srgbClr val="FFEB55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  <a:sym typeface="Symbol" pitchFamily="18" charset="2"/>
              </a:rPr>
              <a:t>Angles:</a:t>
            </a:r>
            <a:endParaRPr lang="en-US" altLang="en-US" sz="2400" b="1" dirty="0" smtClean="0">
              <a:sym typeface="Symbol" pitchFamily="18" charset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882" y="2265680"/>
            <a:ext cx="3086100" cy="304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988820" y="3328292"/>
            <a:ext cx="15316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ym typeface="Symbol"/>
              </a:rPr>
              <a:t>MN  YX</a:t>
            </a:r>
            <a:endParaRPr lang="en-US" altLang="en-US" sz="2400" b="1" dirty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ym typeface="Symbol"/>
              </a:rPr>
              <a:t>MP </a:t>
            </a:r>
            <a:r>
              <a:rPr lang="en-US" altLang="en-US" sz="2400" b="1" dirty="0">
                <a:sym typeface="Symbol"/>
              </a:rPr>
              <a:t> </a:t>
            </a:r>
            <a:r>
              <a:rPr lang="en-US" altLang="en-US" sz="2400" b="1" dirty="0" smtClean="0">
                <a:sym typeface="Symbol"/>
              </a:rPr>
              <a:t>YZ</a:t>
            </a:r>
            <a:endParaRPr lang="en-US" altLang="en-US" sz="2400" b="1" dirty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ym typeface="Symbol"/>
              </a:rPr>
              <a:t>PN </a:t>
            </a:r>
            <a:r>
              <a:rPr lang="en-US" altLang="en-US" sz="2400" b="1" dirty="0">
                <a:sym typeface="Symbol"/>
              </a:rPr>
              <a:t> </a:t>
            </a:r>
            <a:r>
              <a:rPr lang="en-US" altLang="en-US" sz="2400" b="1" dirty="0" smtClean="0">
                <a:sym typeface="Symbol"/>
              </a:rPr>
              <a:t>ZX</a:t>
            </a:r>
            <a:endParaRPr lang="en-US" altLang="en-US" sz="2400" b="1" dirty="0">
              <a:sym typeface="Symbol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91690" y="5313680"/>
            <a:ext cx="17602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ym typeface="Symbol"/>
              </a:rPr>
              <a:t>M </a:t>
            </a:r>
            <a:r>
              <a:rPr lang="en-US" altLang="en-US" sz="2400" b="1" dirty="0">
                <a:sym typeface="Symbol"/>
              </a:rPr>
              <a:t> </a:t>
            </a:r>
            <a:r>
              <a:rPr lang="en-US" altLang="en-US" sz="2400" b="1" dirty="0" smtClean="0">
                <a:sym typeface="Symbol"/>
              </a:rPr>
              <a:t>Y</a:t>
            </a:r>
            <a:endParaRPr lang="en-US" altLang="en-US" sz="2400" b="1" dirty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ym typeface="Symbol"/>
              </a:rPr>
              <a:t> </a:t>
            </a:r>
            <a:r>
              <a:rPr lang="en-US" altLang="en-US" sz="2400" b="1" dirty="0" smtClean="0">
                <a:sym typeface="Symbol"/>
              </a:rPr>
              <a:t>P </a:t>
            </a:r>
            <a:r>
              <a:rPr lang="en-US" altLang="en-US" sz="2400" b="1" dirty="0">
                <a:sym typeface="Symbol"/>
              </a:rPr>
              <a:t>  </a:t>
            </a:r>
            <a:r>
              <a:rPr lang="en-US" altLang="en-US" sz="2400" b="1" dirty="0" smtClean="0">
                <a:sym typeface="Symbol"/>
              </a:rPr>
              <a:t>Z</a:t>
            </a:r>
            <a:endParaRPr lang="en-US" altLang="en-US" sz="2400" b="1" dirty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ym typeface="Symbol"/>
              </a:rPr>
              <a:t> </a:t>
            </a:r>
            <a:r>
              <a:rPr lang="en-US" altLang="en-US" sz="2400" b="1" dirty="0" smtClean="0">
                <a:sym typeface="Symbol"/>
              </a:rPr>
              <a:t>N </a:t>
            </a:r>
            <a:r>
              <a:rPr lang="en-US" altLang="en-US" sz="2400" b="1" dirty="0">
                <a:sym typeface="Symbol"/>
              </a:rPr>
              <a:t>  </a:t>
            </a:r>
            <a:r>
              <a:rPr lang="en-US" altLang="en-US" sz="2400" b="1" dirty="0" smtClean="0">
                <a:sym typeface="Symbol"/>
              </a:rPr>
              <a:t>X</a:t>
            </a:r>
            <a:endParaRPr lang="en-US" altLang="en-US" sz="2400" b="1" dirty="0">
              <a:sym typeface="Symbol" pitchFamily="18" charset="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</a:t>
            </a:r>
            <a:r>
              <a:rPr lang="en-US" sz="3200" b="1" dirty="0" smtClean="0"/>
              <a:t>2a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140"/>
            <a:ext cx="822960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In the diagram,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◊</a:t>
            </a:r>
            <a:r>
              <a:rPr lang="en-US" sz="2800" b="1" dirty="0"/>
              <a:t>DEFG </a:t>
            </a:r>
            <a:r>
              <a:rPr lang="en-US" sz="2800" b="1" dirty="0">
                <a:sym typeface="Symbol"/>
              </a:rPr>
              <a:t></a:t>
            </a:r>
            <a:r>
              <a:rPr lang="en-US" sz="2800" b="1" dirty="0"/>
              <a:t> ◊QMNP</a:t>
            </a:r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sz="2800" b="1" dirty="0"/>
              <a:t>Find the value of x.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646170"/>
            <a:ext cx="8401050" cy="50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 </a:t>
            </a:r>
            <a:r>
              <a:rPr lang="en-US" altLang="en-US" sz="2400" b="1" dirty="0" smtClean="0">
                <a:sym typeface="Symbol" pitchFamily="18" charset="2"/>
              </a:rPr>
              <a:t>MQ corresponds to ED</a:t>
            </a:r>
            <a:endParaRPr lang="en-US" altLang="en-US" sz="2400" b="1" dirty="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0" y="1205228"/>
            <a:ext cx="4080510" cy="186932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771650" y="4316040"/>
            <a:ext cx="644652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i="1" dirty="0" smtClean="0">
                <a:sym typeface="Symbol"/>
              </a:rPr>
              <a:t>x</a:t>
            </a:r>
            <a:r>
              <a:rPr lang="en-US" altLang="en-US" sz="2400" b="1" dirty="0" smtClean="0">
                <a:sym typeface="Symbol"/>
              </a:rPr>
              <a:t> – 2 = 8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ym typeface="Symbol"/>
              </a:rPr>
              <a:t> </a:t>
            </a:r>
            <a:r>
              <a:rPr lang="en-US" altLang="en-US" sz="2400" b="1" dirty="0" smtClean="0">
                <a:sym typeface="Symbol"/>
              </a:rPr>
              <a:t>     </a:t>
            </a:r>
            <a:r>
              <a:rPr lang="en-US" altLang="en-US" sz="2400" b="1" i="1" dirty="0" smtClean="0">
                <a:sym typeface="Symbol"/>
              </a:rPr>
              <a:t>x</a:t>
            </a:r>
            <a:r>
              <a:rPr lang="en-US" altLang="en-US" sz="2400" b="1" dirty="0" smtClean="0">
                <a:sym typeface="Symbol"/>
              </a:rPr>
              <a:t> </a:t>
            </a:r>
            <a:r>
              <a:rPr lang="en-US" altLang="en-US" sz="2400" b="1" dirty="0">
                <a:sym typeface="Symbol"/>
              </a:rPr>
              <a:t>= </a:t>
            </a:r>
            <a:r>
              <a:rPr lang="en-US" altLang="en-US" sz="2400" b="1" dirty="0" smtClean="0">
                <a:sym typeface="Symbol"/>
              </a:rPr>
              <a:t>10</a:t>
            </a:r>
            <a:endParaRPr lang="en-US" altLang="en-US" sz="2400" b="1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7516869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</a:t>
            </a:r>
            <a:r>
              <a:rPr lang="en-US" sz="3200" b="1" dirty="0" smtClean="0"/>
              <a:t>2b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0140"/>
            <a:ext cx="822960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In the diagram,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◊</a:t>
            </a:r>
            <a:r>
              <a:rPr lang="en-US" sz="2800" b="1" dirty="0"/>
              <a:t>DEFG </a:t>
            </a:r>
            <a:r>
              <a:rPr lang="en-US" sz="2800" b="1" dirty="0">
                <a:sym typeface="Symbol"/>
              </a:rPr>
              <a:t></a:t>
            </a:r>
            <a:r>
              <a:rPr lang="en-US" sz="2800" b="1" dirty="0"/>
              <a:t> ◊QMNP</a:t>
            </a:r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pPr marL="514350" lvl="0" indent="-514350">
              <a:buFont typeface="+mj-lt"/>
              <a:buAutoNum type="alphaLcParenR" startAt="2"/>
            </a:pPr>
            <a:r>
              <a:rPr lang="en-US" sz="2800" b="1" dirty="0"/>
              <a:t>Find the value of </a:t>
            </a:r>
            <a:r>
              <a:rPr lang="en-US" sz="2800" b="1" dirty="0" smtClean="0"/>
              <a:t>y.</a:t>
            </a: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251450" y="3646170"/>
            <a:ext cx="8401050" cy="56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 </a:t>
            </a:r>
            <a:r>
              <a:rPr lang="en-US" altLang="en-US" sz="2400" b="1" dirty="0" smtClean="0">
                <a:sym typeface="Symbol"/>
              </a:rPr>
              <a:t>P</a:t>
            </a:r>
            <a:r>
              <a:rPr lang="en-US" altLang="en-US" sz="2400" b="1" dirty="0" smtClean="0">
                <a:sym typeface="Symbol" pitchFamily="18" charset="2"/>
              </a:rPr>
              <a:t> corresponds to </a:t>
            </a:r>
            <a:r>
              <a:rPr lang="en-US" altLang="en-US" sz="2400" b="1" dirty="0" smtClean="0">
                <a:sym typeface="Symbol"/>
              </a:rPr>
              <a:t>G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0" y="1205228"/>
            <a:ext cx="4080510" cy="18693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771650" y="4316040"/>
            <a:ext cx="644652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ym typeface="Symbol"/>
              </a:rPr>
              <a:t>3x </a:t>
            </a:r>
            <a:r>
              <a:rPr lang="en-US" altLang="en-US" sz="2400" b="1" dirty="0">
                <a:sym typeface="Symbol"/>
              </a:rPr>
              <a:t>+ 2y = 84     but x = 10 from part a</a:t>
            </a:r>
            <a:endParaRPr lang="en-US" altLang="en-US" sz="2400" b="1" dirty="0">
              <a:sym typeface="Symbol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71650" y="4857060"/>
            <a:ext cx="644652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ym typeface="Symbol"/>
              </a:rPr>
              <a:t>30 </a:t>
            </a:r>
            <a:r>
              <a:rPr lang="en-US" altLang="en-US" sz="2400" b="1" dirty="0">
                <a:sym typeface="Symbol"/>
              </a:rPr>
              <a:t>+ 2y = 84     </a:t>
            </a:r>
            <a:endParaRPr lang="en-US" altLang="en-US" sz="2400" b="1" dirty="0">
              <a:sym typeface="Symbol" pitchFamily="18" charset="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83080" y="5427704"/>
            <a:ext cx="644652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ym typeface="Symbol"/>
              </a:rPr>
              <a:t>        2y </a:t>
            </a:r>
            <a:r>
              <a:rPr lang="en-US" altLang="en-US" sz="2400" b="1" dirty="0">
                <a:sym typeface="Symbol"/>
              </a:rPr>
              <a:t>= </a:t>
            </a:r>
            <a:r>
              <a:rPr lang="en-US" altLang="en-US" sz="2400" b="1" dirty="0" smtClean="0">
                <a:sym typeface="Symbol"/>
              </a:rPr>
              <a:t>54     </a:t>
            </a:r>
            <a:endParaRPr lang="en-US" altLang="en-US" sz="2400" b="1" dirty="0">
              <a:sym typeface="Symbol" pitchFamily="18" charset="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86890" y="5888714"/>
            <a:ext cx="644652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ym typeface="Symbol"/>
              </a:rPr>
              <a:t>          y </a:t>
            </a:r>
            <a:r>
              <a:rPr lang="en-US" altLang="en-US" sz="2400" b="1" dirty="0">
                <a:sym typeface="Symbol"/>
              </a:rPr>
              <a:t>= </a:t>
            </a:r>
            <a:r>
              <a:rPr lang="en-US" altLang="en-US" sz="2400" b="1" dirty="0" smtClean="0">
                <a:sym typeface="Symbol"/>
              </a:rPr>
              <a:t>27     </a:t>
            </a:r>
            <a:endParaRPr lang="en-US" altLang="en-US" sz="2400" b="1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8864761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4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381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Equation</vt:lpstr>
      <vt:lpstr>Lesson 5-2</vt:lpstr>
      <vt:lpstr>Objectives</vt:lpstr>
      <vt:lpstr>Vocabulary</vt:lpstr>
      <vt:lpstr>Congruent Triangles</vt:lpstr>
      <vt:lpstr>Triangle Theorems</vt:lpstr>
      <vt:lpstr>Triangle Theorems</vt:lpstr>
      <vt:lpstr>Example 1</vt:lpstr>
      <vt:lpstr>Example 2a</vt:lpstr>
      <vt:lpstr>Example 2b</vt:lpstr>
      <vt:lpstr>Example 3</vt:lpstr>
      <vt:lpstr>Example 4</vt:lpstr>
      <vt:lpstr>Example 5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 Headlee</cp:lastModifiedBy>
  <cp:revision>35</cp:revision>
  <dcterms:created xsi:type="dcterms:W3CDTF">2008-02-18T23:02:07Z</dcterms:created>
  <dcterms:modified xsi:type="dcterms:W3CDTF">2018-09-21T16:26:18Z</dcterms:modified>
</cp:coreProperties>
</file>