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313" r:id="rId5"/>
    <p:sldId id="317" r:id="rId6"/>
    <p:sldId id="319" r:id="rId7"/>
    <p:sldId id="320" r:id="rId8"/>
    <p:sldId id="299" r:id="rId9"/>
    <p:sldId id="315" r:id="rId10"/>
    <p:sldId id="318" r:id="rId11"/>
    <p:sldId id="29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FF99"/>
    <a:srgbClr val="FFCC99"/>
    <a:srgbClr val="FFFF66"/>
    <a:srgbClr val="FF6699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CFB3E-BDE2-4190-8294-11F66DEB6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0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6FB6-161A-4462-BBBC-47D972CC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1A1D5-32AD-4986-B890-D1052D190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3597E-EFEA-4EF2-B18D-430171F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D7802-2BCB-4C4E-BC97-6B36EE89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EEB64-3D7E-42F8-AFC6-C2A4A9D72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5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E1E0-8ECE-444E-9484-92D9BE0D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2D8A-2834-4028-A77A-4EDFFC66C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5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4F5ED-7F83-4FC6-9351-B8527EEA2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5E8B-E088-4B37-9212-68FAB24C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5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FA6A8-3647-43F3-B294-442F9FF4B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4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8391FDE-9396-42DC-B4B3-6B0E9F11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5-3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03020"/>
          </a:xfrm>
        </p:spPr>
        <p:txBody>
          <a:bodyPr/>
          <a:lstStyle/>
          <a:p>
            <a:pPr eaLnBrk="1" hangingPunct="1"/>
            <a:r>
              <a:rPr lang="en-US" b="1" dirty="0"/>
              <a:t>Proving Triangle Congruence by SAS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</a:t>
            </a:r>
            <a:r>
              <a:rPr lang="en-US" sz="3200" b="1" dirty="0" smtClean="0"/>
              <a:t>3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The wings of a paper airplane have two congruent sides and two congruent angles.  Use the SAS Congruence Theorem to show that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𝑰𝑷𝑨</m:t>
                    </m:r>
                    <m:r>
                      <a:rPr lang="en-US" sz="2800" b="1" i="1"/>
                      <m:t>≅∆</m:t>
                    </m:r>
                    <m:r>
                      <a:rPr lang="en-US" sz="2800" b="1" i="1"/>
                      <m:t>𝑰𝑷𝑹</m:t>
                    </m:r>
                  </m:oMath>
                </a14:m>
                <a:r>
                  <a:rPr lang="en-US" sz="2800" b="1" dirty="0"/>
                  <a:t>.</a:t>
                </a:r>
              </a:p>
              <a:p>
                <a:pPr marL="0" indent="0">
                  <a:buNone/>
                </a:pPr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  <a:blipFill rotWithShape="1">
                <a:blip r:embed="rId5"/>
                <a:stretch>
                  <a:fillRect l="-2043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81403"/>
              </p:ext>
            </p:extLst>
          </p:nvPr>
        </p:nvGraphicFramePr>
        <p:xfrm>
          <a:off x="891540" y="3726021"/>
          <a:ext cx="748665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485" y="907718"/>
            <a:ext cx="2254568" cy="220313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51610" y="4039334"/>
            <a:ext cx="4171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AI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 RI                                        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9349" y="4408666"/>
            <a:ext cx="4506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  <a:sym typeface="Symbol"/>
              </a:rPr>
              <a:t></a:t>
            </a:r>
            <a:r>
              <a:rPr lang="en-US" b="1" dirty="0" smtClean="0">
                <a:solidFill>
                  <a:srgbClr val="66FFFF"/>
                </a:solidFill>
              </a:rPr>
              <a:t>AIP </a:t>
            </a:r>
            <a:r>
              <a:rPr lang="en-US" b="1" dirty="0" smtClean="0">
                <a:solidFill>
                  <a:srgbClr val="66FFFF"/>
                </a:solidFill>
                <a:sym typeface="Symbol"/>
              </a:rPr>
              <a:t> RIP                                    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84371" y="4792326"/>
            <a:ext cx="6060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IP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IP                             Reflexive POC  (shared side)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1451610" y="5153334"/>
                <a:ext cx="424827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∆</m:t>
                    </m:r>
                    <m:r>
                      <a:rPr lang="en-US" b="1" i="1" smtClean="0">
                        <a:latin typeface="Cambria Math"/>
                      </a:rPr>
                      <m:t>𝑰𝑷𝑨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 smtClean="0">
                        <a:latin typeface="Cambria Math"/>
                      </a:rPr>
                      <m:t>𝑰𝑷𝑹</m:t>
                    </m:r>
                  </m:oMath>
                </a14:m>
                <a:r>
                  <a:rPr lang="en-US" b="1" dirty="0" smtClean="0"/>
                  <a:t>                                 SAS </a:t>
                </a:r>
                <a:endParaRPr lang="en-US" b="1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610" y="5153334"/>
                <a:ext cx="424827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8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18507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/>
              <a:t>SAS is the first of several “short-cut” theorems for triangle congruence</a:t>
            </a:r>
          </a:p>
          <a:p>
            <a:pPr lvl="1" eaLnBrk="1" hangingPunct="1">
              <a:defRPr/>
            </a:pPr>
            <a:r>
              <a:rPr lang="en-US" sz="2400" b="1" dirty="0" smtClean="0"/>
              <a:t>Angle must be between the two sides</a:t>
            </a:r>
          </a:p>
          <a:p>
            <a:pPr lvl="2" eaLnBrk="1" hangingPunct="1">
              <a:defRPr/>
            </a:pPr>
            <a:r>
              <a:rPr lang="en-US" sz="2000" b="1" dirty="0" smtClean="0"/>
              <a:t>Angle will be the letter the two sides have in common</a:t>
            </a:r>
          </a:p>
          <a:p>
            <a:pPr lvl="2" eaLnBrk="1" hangingPunct="1">
              <a:defRPr/>
            </a:pPr>
            <a:r>
              <a:rPr lang="en-US" sz="2000" b="1" dirty="0" smtClean="0"/>
              <a:t>Must be the same in both triangles</a:t>
            </a:r>
            <a:endParaRPr lang="en-US" sz="2000" b="1" dirty="0" smtClean="0"/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kern="1200" dirty="0" smtClean="0"/>
              <a:t>Triangle </a:t>
            </a:r>
            <a:r>
              <a:rPr lang="en-US" sz="2400" b="1" kern="1200" dirty="0" smtClean="0"/>
              <a:t>Congruence WS 2</a:t>
            </a:r>
            <a:endParaRPr lang="el-GR" sz="1400" b="1" dirty="0" smtClean="0">
              <a:ea typeface="Times New Roman" pitchFamily="18" charset="0"/>
              <a:cs typeface="Arial" charset="0"/>
            </a:endParaRPr>
          </a:p>
          <a:p>
            <a:pPr lvl="1" eaLnBrk="1" hangingPunct="1">
              <a:defRPr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76350"/>
            <a:ext cx="8521700" cy="48498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the Side-Angle-Side (SAS) Congruence </a:t>
            </a:r>
            <a:r>
              <a:rPr lang="en-US" sz="2800" b="1" dirty="0" smtClean="0"/>
              <a:t>Theorem</a:t>
            </a:r>
          </a:p>
          <a:p>
            <a:endParaRPr lang="en-US" sz="2800" b="1" dirty="0"/>
          </a:p>
          <a:p>
            <a:r>
              <a:rPr lang="en-US" sz="2800" b="1" dirty="0" smtClean="0"/>
              <a:t>Solve </a:t>
            </a:r>
            <a:r>
              <a:rPr lang="en-US" sz="2800" b="1" dirty="0"/>
              <a:t>real-life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990"/>
            <a:ext cx="8229600" cy="54635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66"/>
                </a:solidFill>
              </a:rPr>
              <a:t>Included </a:t>
            </a:r>
            <a:r>
              <a:rPr lang="en-US" sz="2400" b="1" dirty="0">
                <a:solidFill>
                  <a:srgbClr val="FFFF66"/>
                </a:solidFill>
              </a:rPr>
              <a:t>angle </a:t>
            </a:r>
            <a:r>
              <a:rPr lang="en-US" sz="2400" b="1" dirty="0"/>
              <a:t>– the angle formed by the two sides (angle between the two connected sides)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618"/>
            <a:ext cx="8229600" cy="74263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Triangle </a:t>
            </a:r>
            <a:r>
              <a:rPr lang="en-US" altLang="en-US" sz="3600" b="1" dirty="0" smtClean="0"/>
              <a:t>Congruence Theorems</a:t>
            </a:r>
            <a:endParaRPr lang="en-US" altLang="en-US" sz="36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09160"/>
            <a:ext cx="8229600" cy="193167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>
                    <a:lumMod val="95000"/>
                  </a:schemeClr>
                </a:solidFill>
              </a:rPr>
              <a:t>Instead of proving 3 sides and 3 angles congruent to get triangle congruence, this gives us a short-cut</a:t>
            </a:r>
          </a:p>
          <a:p>
            <a:endParaRPr lang="en-US" sz="2400" b="1" dirty="0">
              <a:solidFill>
                <a:srgbClr val="FFFF66"/>
              </a:solidFill>
            </a:endParaRPr>
          </a:p>
          <a:p>
            <a:r>
              <a:rPr lang="en-US" sz="2400" b="1" dirty="0" smtClean="0">
                <a:solidFill>
                  <a:srgbClr val="FFFF66"/>
                </a:solidFill>
              </a:rPr>
              <a:t>Angle must be between the two congruent sides!!</a:t>
            </a:r>
            <a:endParaRPr lang="en-US" sz="2400" b="1" dirty="0">
              <a:solidFill>
                <a:srgbClr val="FFFF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55" y="1271270"/>
            <a:ext cx="7928571" cy="3085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1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Side – Angle – Side (SAS)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914400" y="3048000"/>
            <a:ext cx="7391400" cy="3657600"/>
            <a:chOff x="576" y="1920"/>
            <a:chExt cx="4656" cy="2304"/>
          </a:xfrm>
        </p:grpSpPr>
        <p:sp>
          <p:nvSpPr>
            <p:cNvPr id="8219" name="Text Box 4"/>
            <p:cNvSpPr txBox="1">
              <a:spLocks noChangeArrowheads="1"/>
            </p:cNvSpPr>
            <p:nvPr/>
          </p:nvSpPr>
          <p:spPr bwMode="auto">
            <a:xfrm>
              <a:off x="902" y="1993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chemeClr val="folHlink"/>
                  </a:solidFill>
                </a:rPr>
                <a:t>Statements</a:t>
              </a:r>
            </a:p>
          </p:txBody>
        </p:sp>
        <p:sp>
          <p:nvSpPr>
            <p:cNvPr id="8220" name="Text Box 5"/>
            <p:cNvSpPr txBox="1">
              <a:spLocks noChangeArrowheads="1"/>
            </p:cNvSpPr>
            <p:nvPr/>
          </p:nvSpPr>
          <p:spPr bwMode="auto">
            <a:xfrm>
              <a:off x="3552" y="1970"/>
              <a:ext cx="9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chemeClr val="hlink"/>
                  </a:solidFill>
                </a:rPr>
                <a:t>Reasons</a:t>
              </a:r>
            </a:p>
          </p:txBody>
        </p:sp>
        <p:sp>
          <p:nvSpPr>
            <p:cNvPr id="8221" name="Line 6"/>
            <p:cNvSpPr>
              <a:spLocks noChangeShapeType="1"/>
            </p:cNvSpPr>
            <p:nvPr/>
          </p:nvSpPr>
          <p:spPr bwMode="auto">
            <a:xfrm>
              <a:off x="576" y="2400"/>
              <a:ext cx="46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7"/>
            <p:cNvSpPr>
              <a:spLocks noChangeShapeType="1"/>
            </p:cNvSpPr>
            <p:nvPr/>
          </p:nvSpPr>
          <p:spPr bwMode="auto">
            <a:xfrm>
              <a:off x="2880" y="1920"/>
              <a:ext cx="0" cy="23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196" name="Picture 8" descr="Proof Diagram"/>
          <p:cNvPicPr>
            <a:picLocks noChangeAspect="1" noChangeArrowheads="1"/>
          </p:cNvPicPr>
          <p:nvPr>
            <p:ph idx="1"/>
          </p:nvPr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295400"/>
            <a:ext cx="3976688" cy="1509713"/>
          </a:xfrm>
          <a:noFill/>
        </p:spPr>
      </p:pic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5927725" y="5035550"/>
            <a:ext cx="268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Vertical Angles Theorem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5930900" y="5534025"/>
            <a:ext cx="1629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hlink"/>
                </a:solidFill>
              </a:rPr>
              <a:t>SAS </a:t>
            </a:r>
            <a:r>
              <a:rPr lang="en-US" altLang="en-US" dirty="0" smtClean="0">
                <a:solidFill>
                  <a:schemeClr val="hlink"/>
                </a:solidFill>
              </a:rPr>
              <a:t>Theorem</a:t>
            </a:r>
            <a:endParaRPr lang="en-US" altLang="en-US" dirty="0">
              <a:solidFill>
                <a:schemeClr val="hlink"/>
              </a:solidFill>
            </a:endParaRP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1055688" y="1889125"/>
            <a:ext cx="5942012" cy="3495675"/>
            <a:chOff x="665" y="1190"/>
            <a:chExt cx="3743" cy="2202"/>
          </a:xfrm>
        </p:grpSpPr>
        <p:sp>
          <p:nvSpPr>
            <p:cNvPr id="8216" name="Rectangle 12"/>
            <p:cNvSpPr>
              <a:spLocks noChangeArrowheads="1"/>
            </p:cNvSpPr>
            <p:nvPr/>
          </p:nvSpPr>
          <p:spPr bwMode="auto">
            <a:xfrm>
              <a:off x="665" y="3161"/>
              <a:ext cx="22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folHlink"/>
                  </a:solidFill>
                  <a:sym typeface="Symbol" pitchFamily="18" charset="2"/>
                </a:rPr>
                <a:t></a:t>
              </a:r>
              <a:r>
                <a:rPr lang="en-US" altLang="en-US">
                  <a:solidFill>
                    <a:schemeClr val="folHlink"/>
                  </a:solidFill>
                </a:rPr>
                <a:t>ACB </a:t>
              </a:r>
              <a:r>
                <a:rPr lang="en-US" altLang="en-US">
                  <a:solidFill>
                    <a:schemeClr val="folHlink"/>
                  </a:solidFill>
                  <a:sym typeface="Symbol" pitchFamily="18" charset="2"/>
                </a:rPr>
                <a:t></a:t>
              </a:r>
              <a:r>
                <a:rPr lang="en-US" altLang="en-US">
                  <a:solidFill>
                    <a:schemeClr val="folHlink"/>
                  </a:solidFill>
                </a:rPr>
                <a:t> </a:t>
              </a:r>
              <a:r>
                <a:rPr lang="en-US" altLang="en-US">
                  <a:solidFill>
                    <a:schemeClr val="folHlink"/>
                  </a:solidFill>
                  <a:sym typeface="Symbol" pitchFamily="18" charset="2"/>
                </a:rPr>
                <a:t></a:t>
              </a:r>
              <a:r>
                <a:rPr lang="en-US" altLang="en-US">
                  <a:solidFill>
                    <a:schemeClr val="folHlink"/>
                  </a:solidFill>
                </a:rPr>
                <a:t>DCE  (included angle)</a:t>
              </a:r>
            </a:p>
          </p:txBody>
        </p:sp>
        <p:sp>
          <p:nvSpPr>
            <p:cNvPr id="8217" name="Freeform 13"/>
            <p:cNvSpPr>
              <a:spLocks/>
            </p:cNvSpPr>
            <p:nvPr/>
          </p:nvSpPr>
          <p:spPr bwMode="auto">
            <a:xfrm>
              <a:off x="3950" y="1190"/>
              <a:ext cx="184" cy="104"/>
            </a:xfrm>
            <a:custGeom>
              <a:avLst/>
              <a:gdLst>
                <a:gd name="T0" fmla="*/ 0 w 184"/>
                <a:gd name="T1" fmla="*/ 0 h 104"/>
                <a:gd name="T2" fmla="*/ 0 w 184"/>
                <a:gd name="T3" fmla="*/ 104 h 104"/>
                <a:gd name="T4" fmla="*/ 184 w 184"/>
                <a:gd name="T5" fmla="*/ 84 h 104"/>
                <a:gd name="T6" fmla="*/ 0 w 184"/>
                <a:gd name="T7" fmla="*/ 0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04"/>
                <a:gd name="T14" fmla="*/ 184 w 184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04">
                  <a:moveTo>
                    <a:pt x="0" y="0"/>
                  </a:moveTo>
                  <a:lnTo>
                    <a:pt x="0" y="104"/>
                  </a:lnTo>
                  <a:lnTo>
                    <a:pt x="184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14"/>
            <p:cNvSpPr>
              <a:spLocks/>
            </p:cNvSpPr>
            <p:nvPr/>
          </p:nvSpPr>
          <p:spPr bwMode="auto">
            <a:xfrm flipH="1" flipV="1">
              <a:off x="4224" y="1266"/>
              <a:ext cx="184" cy="104"/>
            </a:xfrm>
            <a:custGeom>
              <a:avLst/>
              <a:gdLst>
                <a:gd name="T0" fmla="*/ 0 w 184"/>
                <a:gd name="T1" fmla="*/ 0 h 104"/>
                <a:gd name="T2" fmla="*/ 0 w 184"/>
                <a:gd name="T3" fmla="*/ 104 h 104"/>
                <a:gd name="T4" fmla="*/ 184 w 184"/>
                <a:gd name="T5" fmla="*/ 84 h 104"/>
                <a:gd name="T6" fmla="*/ 0 w 184"/>
                <a:gd name="T7" fmla="*/ 0 h 1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4"/>
                <a:gd name="T13" fmla="*/ 0 h 104"/>
                <a:gd name="T14" fmla="*/ 184 w 184"/>
                <a:gd name="T15" fmla="*/ 104 h 1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4" h="104">
                  <a:moveTo>
                    <a:pt x="0" y="0"/>
                  </a:moveTo>
                  <a:lnTo>
                    <a:pt x="0" y="104"/>
                  </a:lnTo>
                  <a:lnTo>
                    <a:pt x="184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335088" y="1876425"/>
            <a:ext cx="6302375" cy="2547938"/>
            <a:chOff x="841" y="1182"/>
            <a:chExt cx="3970" cy="1605"/>
          </a:xfrm>
        </p:grpSpPr>
        <p:sp>
          <p:nvSpPr>
            <p:cNvPr id="8213" name="Rectangle 16"/>
            <p:cNvSpPr>
              <a:spLocks noChangeArrowheads="1"/>
            </p:cNvSpPr>
            <p:nvPr/>
          </p:nvSpPr>
          <p:spPr bwMode="auto">
            <a:xfrm>
              <a:off x="841" y="2554"/>
              <a:ext cx="340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solidFill>
                    <a:schemeClr val="folHlink"/>
                  </a:solidFill>
                </a:rPr>
                <a:t>AC = CD</a:t>
              </a:r>
              <a:r>
                <a:rPr lang="en-US" altLang="en-US" dirty="0"/>
                <a:t> 				</a:t>
              </a:r>
              <a:r>
                <a:rPr lang="en-US" altLang="en-US" dirty="0" smtClean="0">
                  <a:solidFill>
                    <a:schemeClr val="hlink"/>
                  </a:solidFill>
                </a:rPr>
                <a:t>Given</a:t>
              </a:r>
              <a:endParaRPr lang="en-US" altLang="en-US" dirty="0">
                <a:solidFill>
                  <a:schemeClr val="hlink"/>
                </a:solidFill>
              </a:endParaRPr>
            </a:p>
          </p:txBody>
        </p:sp>
        <p:sp>
          <p:nvSpPr>
            <p:cNvPr id="8214" name="AutoShape 17"/>
            <p:cNvSpPr>
              <a:spLocks noChangeArrowheads="1"/>
            </p:cNvSpPr>
            <p:nvPr/>
          </p:nvSpPr>
          <p:spPr bwMode="auto">
            <a:xfrm>
              <a:off x="3626" y="1262"/>
              <a:ext cx="115" cy="115"/>
            </a:xfrm>
            <a:prstGeom prst="flowChartSummingJunction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5" name="AutoShape 18"/>
            <p:cNvSpPr>
              <a:spLocks noChangeArrowheads="1"/>
            </p:cNvSpPr>
            <p:nvPr/>
          </p:nvSpPr>
          <p:spPr bwMode="auto">
            <a:xfrm>
              <a:off x="4696" y="1182"/>
              <a:ext cx="115" cy="115"/>
            </a:xfrm>
            <a:prstGeom prst="flowChartSummingJunction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336675" y="1633538"/>
            <a:ext cx="6245225" cy="3279775"/>
            <a:chOff x="842" y="1029"/>
            <a:chExt cx="3934" cy="2066"/>
          </a:xfrm>
        </p:grpSpPr>
        <p:sp>
          <p:nvSpPr>
            <p:cNvPr id="8210" name="Rectangle 20"/>
            <p:cNvSpPr>
              <a:spLocks noChangeArrowheads="1"/>
            </p:cNvSpPr>
            <p:nvPr/>
          </p:nvSpPr>
          <p:spPr bwMode="auto">
            <a:xfrm>
              <a:off x="842" y="2864"/>
              <a:ext cx="33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folHlink"/>
                  </a:solidFill>
                </a:rPr>
                <a:t>BC = CE	</a:t>
              </a:r>
              <a:r>
                <a:rPr lang="en-US" altLang="en-US"/>
                <a:t>				</a:t>
              </a:r>
              <a:r>
                <a:rPr lang="en-US" altLang="en-US">
                  <a:solidFill>
                    <a:schemeClr val="hlink"/>
                  </a:solidFill>
                </a:rPr>
                <a:t>Given</a:t>
              </a:r>
            </a:p>
          </p:txBody>
        </p:sp>
        <p:sp>
          <p:nvSpPr>
            <p:cNvPr id="8211" name="AutoShape 21"/>
            <p:cNvSpPr>
              <a:spLocks noChangeArrowheads="1"/>
            </p:cNvSpPr>
            <p:nvPr/>
          </p:nvSpPr>
          <p:spPr bwMode="auto">
            <a:xfrm>
              <a:off x="3650" y="1029"/>
              <a:ext cx="115" cy="115"/>
            </a:xfrm>
            <a:prstGeom prst="flowChartSummingJunction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2" name="AutoShape 22"/>
            <p:cNvSpPr>
              <a:spLocks noChangeArrowheads="1"/>
            </p:cNvSpPr>
            <p:nvPr/>
          </p:nvSpPr>
          <p:spPr bwMode="auto">
            <a:xfrm>
              <a:off x="4661" y="1451"/>
              <a:ext cx="115" cy="115"/>
            </a:xfrm>
            <a:prstGeom prst="flowChartSummingJunction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8202" name="Group 23"/>
          <p:cNvGrpSpPr>
            <a:grpSpLocks/>
          </p:cNvGrpSpPr>
          <p:nvPr/>
        </p:nvGrpSpPr>
        <p:grpSpPr bwMode="auto">
          <a:xfrm>
            <a:off x="365125" y="1331913"/>
            <a:ext cx="2692400" cy="1190625"/>
            <a:chOff x="230" y="839"/>
            <a:chExt cx="1696" cy="750"/>
          </a:xfrm>
        </p:grpSpPr>
        <p:sp>
          <p:nvSpPr>
            <p:cNvPr id="8207" name="Text Box 24"/>
            <p:cNvSpPr txBox="1">
              <a:spLocks noChangeArrowheads="1"/>
            </p:cNvSpPr>
            <p:nvPr/>
          </p:nvSpPr>
          <p:spPr bwMode="auto">
            <a:xfrm>
              <a:off x="230" y="839"/>
              <a:ext cx="169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/>
                <a:t>Given:  AC  =  CD</a:t>
              </a:r>
            </a:p>
            <a:p>
              <a:pPr eaLnBrk="1" hangingPunct="1"/>
              <a:r>
                <a:rPr lang="en-US" altLang="en-US"/>
                <a:t>             BC  =  CE</a:t>
              </a:r>
            </a:p>
            <a:p>
              <a:pPr eaLnBrk="1" hangingPunct="1"/>
              <a:endParaRPr lang="en-US" altLang="en-US"/>
            </a:p>
            <a:p>
              <a:pPr eaLnBrk="1" hangingPunct="1"/>
              <a:r>
                <a:rPr lang="en-US" altLang="en-US"/>
                <a:t>Prove:      ABC =     DEC</a:t>
              </a:r>
            </a:p>
          </p:txBody>
        </p:sp>
        <p:sp>
          <p:nvSpPr>
            <p:cNvPr id="8208" name="AutoShape 25"/>
            <p:cNvSpPr>
              <a:spLocks noChangeArrowheads="1"/>
            </p:cNvSpPr>
            <p:nvPr/>
          </p:nvSpPr>
          <p:spPr bwMode="auto">
            <a:xfrm>
              <a:off x="774" y="138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9" name="AutoShape 26"/>
            <p:cNvSpPr>
              <a:spLocks noChangeArrowheads="1"/>
            </p:cNvSpPr>
            <p:nvPr/>
          </p:nvSpPr>
          <p:spPr bwMode="auto">
            <a:xfrm>
              <a:off x="1398" y="138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996950" y="5511800"/>
            <a:ext cx="1822450" cy="366713"/>
            <a:chOff x="628" y="3472"/>
            <a:chExt cx="1148" cy="231"/>
          </a:xfrm>
        </p:grpSpPr>
        <p:sp>
          <p:nvSpPr>
            <p:cNvPr id="8204" name="Rectangle 28"/>
            <p:cNvSpPr>
              <a:spLocks noChangeArrowheads="1"/>
            </p:cNvSpPr>
            <p:nvPr/>
          </p:nvSpPr>
          <p:spPr bwMode="auto">
            <a:xfrm>
              <a:off x="741" y="3472"/>
              <a:ext cx="103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/>
                <a:t>ABC </a:t>
              </a:r>
              <a:r>
                <a:rPr lang="en-US" altLang="en-US">
                  <a:sym typeface="Symbol" pitchFamily="18" charset="2"/>
                </a:rPr>
                <a:t></a:t>
              </a:r>
              <a:r>
                <a:rPr lang="en-US" altLang="en-US"/>
                <a:t>     DEC</a:t>
              </a:r>
            </a:p>
          </p:txBody>
        </p:sp>
        <p:sp>
          <p:nvSpPr>
            <p:cNvPr id="8205" name="AutoShape 29"/>
            <p:cNvSpPr>
              <a:spLocks noChangeArrowheads="1"/>
            </p:cNvSpPr>
            <p:nvPr/>
          </p:nvSpPr>
          <p:spPr bwMode="auto">
            <a:xfrm>
              <a:off x="628" y="350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6" name="AutoShape 30"/>
            <p:cNvSpPr>
              <a:spLocks noChangeArrowheads="1"/>
            </p:cNvSpPr>
            <p:nvPr/>
          </p:nvSpPr>
          <p:spPr bwMode="auto">
            <a:xfrm>
              <a:off x="1252" y="3500"/>
              <a:ext cx="144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258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1" grpId="0"/>
      <p:bldP spid="95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black">
          <a:xfrm>
            <a:off x="644525" y="5772150"/>
            <a:ext cx="21796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>
                <a:solidFill>
                  <a:srgbClr val="FFEB55"/>
                </a:solidFill>
              </a:rPr>
              <a:t>Answer: </a:t>
            </a:r>
            <a:r>
              <a:rPr lang="en-US" altLang="en-US" sz="2400"/>
              <a:t>SAS</a:t>
            </a:r>
            <a:endParaRPr lang="en-US" altLang="en-US" sz="2400" b="1">
              <a:solidFill>
                <a:srgbClr val="FFEB55"/>
              </a:solidFill>
            </a:endParaRPr>
          </a:p>
        </p:txBody>
      </p:sp>
      <p:pic>
        <p:nvPicPr>
          <p:cNvPr id="18438" name="Picture 12" descr="Ch04-01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2190750" y="2601913"/>
            <a:ext cx="3957638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39" name="Group 14"/>
          <p:cNvGrpSpPr>
            <a:grpSpLocks/>
          </p:cNvGrpSpPr>
          <p:nvPr/>
        </p:nvGrpSpPr>
        <p:grpSpPr bwMode="auto">
          <a:xfrm>
            <a:off x="615950" y="492125"/>
            <a:ext cx="7950200" cy="4357688"/>
            <a:chOff x="388" y="310"/>
            <a:chExt cx="5008" cy="2745"/>
          </a:xfrm>
        </p:grpSpPr>
        <p:grpSp>
          <p:nvGrpSpPr>
            <p:cNvPr id="18440" name="Group 15"/>
            <p:cNvGrpSpPr>
              <a:grpSpLocks/>
            </p:cNvGrpSpPr>
            <p:nvPr/>
          </p:nvGrpSpPr>
          <p:grpSpPr bwMode="auto">
            <a:xfrm>
              <a:off x="388" y="310"/>
              <a:ext cx="5008" cy="2745"/>
              <a:chOff x="388" y="310"/>
              <a:chExt cx="5008" cy="2745"/>
            </a:xfrm>
          </p:grpSpPr>
          <p:sp>
            <p:nvSpPr>
              <p:cNvPr id="18442" name="Text Box 16"/>
              <p:cNvSpPr txBox="1">
                <a:spLocks noChangeArrowheads="1"/>
              </p:cNvSpPr>
              <p:nvPr/>
            </p:nvSpPr>
            <p:spPr bwMode="auto">
              <a:xfrm>
                <a:off x="390" y="310"/>
                <a:ext cx="5006" cy="1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b="1" dirty="0"/>
                  <a:t>Determine which </a:t>
                </a:r>
                <a:r>
                  <a:rPr lang="en-US" altLang="en-US" sz="2400" b="1" dirty="0" smtClean="0"/>
                  <a:t>theorem can </a:t>
                </a:r>
                <a:r>
                  <a:rPr lang="en-US" altLang="en-US" sz="2400" b="1" dirty="0"/>
                  <a:t>be used to prove that the triangles are congruent. If it is not possible to prove that they are congruent, write </a:t>
                </a:r>
                <a:r>
                  <a:rPr lang="en-US" altLang="en-US" sz="2400" b="1" i="1" dirty="0"/>
                  <a:t>not possible.</a:t>
                </a:r>
              </a:p>
            </p:txBody>
          </p:sp>
          <p:sp>
            <p:nvSpPr>
              <p:cNvPr id="18443" name="Text Box 17"/>
              <p:cNvSpPr txBox="1">
                <a:spLocks noChangeArrowheads="1"/>
              </p:cNvSpPr>
              <p:nvPr/>
            </p:nvSpPr>
            <p:spPr bwMode="black">
              <a:xfrm>
                <a:off x="394" y="1579"/>
                <a:ext cx="5002" cy="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14450" indent="-13144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/>
                  <a:t> </a:t>
                </a:r>
                <a:endParaRPr lang="en-US" altLang="en-US" sz="2400" b="1">
                  <a:solidFill>
                    <a:srgbClr val="FFEB55"/>
                  </a:solidFill>
                </a:endParaRPr>
              </a:p>
            </p:txBody>
          </p:sp>
          <p:sp>
            <p:nvSpPr>
              <p:cNvPr id="18444" name="Text Box 18"/>
              <p:cNvSpPr txBox="1">
                <a:spLocks noChangeArrowheads="1"/>
              </p:cNvSpPr>
              <p:nvPr/>
            </p:nvSpPr>
            <p:spPr bwMode="black">
              <a:xfrm>
                <a:off x="388" y="2717"/>
                <a:ext cx="5002" cy="3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14450" indent="-13144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>
                  <a:solidFill>
                    <a:srgbClr val="FFEB55"/>
                  </a:solidFill>
                </a:endParaRPr>
              </a:p>
            </p:txBody>
          </p:sp>
        </p:grpSp>
        <p:sp>
          <p:nvSpPr>
            <p:cNvPr id="18441" name="Text Box 19"/>
            <p:cNvSpPr txBox="1">
              <a:spLocks noChangeArrowheads="1"/>
            </p:cNvSpPr>
            <p:nvPr/>
          </p:nvSpPr>
          <p:spPr bwMode="auto">
            <a:xfrm>
              <a:off x="389" y="1652"/>
              <a:ext cx="314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r>
                <a:rPr lang="en-US" altLang="en-US" sz="2400" b="1">
                  <a:solidFill>
                    <a:srgbClr val="FFEB55"/>
                  </a:solidFill>
                </a:rPr>
                <a:t>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323718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black">
          <a:xfrm>
            <a:off x="625475" y="5847398"/>
            <a:ext cx="490696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>
                <a:solidFill>
                  <a:srgbClr val="FFEB55"/>
                </a:solidFill>
              </a:rPr>
              <a:t>Answer: </a:t>
            </a:r>
            <a:r>
              <a:rPr lang="en-US" altLang="en-US" sz="2400"/>
              <a:t>not possible</a:t>
            </a:r>
            <a:endParaRPr lang="en-US" altLang="en-US" sz="2400" b="1">
              <a:solidFill>
                <a:srgbClr val="FFEB55"/>
              </a:solidFill>
            </a:endParaRPr>
          </a:p>
        </p:txBody>
      </p:sp>
      <p:grpSp>
        <p:nvGrpSpPr>
          <p:cNvPr id="19462" name="Group 13"/>
          <p:cNvGrpSpPr>
            <a:grpSpLocks/>
          </p:cNvGrpSpPr>
          <p:nvPr/>
        </p:nvGrpSpPr>
        <p:grpSpPr bwMode="auto">
          <a:xfrm>
            <a:off x="601663" y="720090"/>
            <a:ext cx="7964488" cy="3015298"/>
            <a:chOff x="379" y="878"/>
            <a:chExt cx="5017" cy="2177"/>
          </a:xfrm>
        </p:grpSpPr>
        <p:sp>
          <p:nvSpPr>
            <p:cNvPr id="19464" name="Text Box 14"/>
            <p:cNvSpPr txBox="1">
              <a:spLocks noChangeArrowheads="1"/>
            </p:cNvSpPr>
            <p:nvPr/>
          </p:nvSpPr>
          <p:spPr bwMode="auto">
            <a:xfrm>
              <a:off x="390" y="878"/>
              <a:ext cx="5006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US" altLang="en-US" sz="2400" b="1" i="1">
                <a:solidFill>
                  <a:srgbClr val="FFEB55"/>
                </a:solidFill>
              </a:endParaRPr>
            </a:p>
          </p:txBody>
        </p:sp>
        <p:sp>
          <p:nvSpPr>
            <p:cNvPr id="19465" name="Text Box 15"/>
            <p:cNvSpPr txBox="1">
              <a:spLocks noChangeArrowheads="1"/>
            </p:cNvSpPr>
            <p:nvPr/>
          </p:nvSpPr>
          <p:spPr bwMode="black">
            <a:xfrm>
              <a:off x="379" y="1748"/>
              <a:ext cx="500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314450" indent="-13144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r>
                <a:rPr lang="en-US" altLang="en-US" sz="2400" b="1" dirty="0">
                  <a:solidFill>
                    <a:srgbClr val="FFEB55"/>
                  </a:solidFill>
                </a:rPr>
                <a:t>b.</a:t>
              </a:r>
              <a:r>
                <a:rPr lang="en-US" altLang="en-US" sz="2400" dirty="0"/>
                <a:t> </a:t>
              </a:r>
              <a:endParaRPr lang="en-US" altLang="en-US" sz="2400" b="1" dirty="0">
                <a:solidFill>
                  <a:srgbClr val="FFEB55"/>
                </a:solidFill>
              </a:endParaRPr>
            </a:p>
          </p:txBody>
        </p:sp>
        <p:sp>
          <p:nvSpPr>
            <p:cNvPr id="19466" name="Text Box 16"/>
            <p:cNvSpPr txBox="1">
              <a:spLocks noChangeArrowheads="1"/>
            </p:cNvSpPr>
            <p:nvPr/>
          </p:nvSpPr>
          <p:spPr bwMode="black">
            <a:xfrm>
              <a:off x="388" y="2717"/>
              <a:ext cx="5002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314450" indent="-13144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  <a:spcAft>
                  <a:spcPct val="20000"/>
                </a:spcAft>
                <a:buClr>
                  <a:srgbClr val="FFFFFF"/>
                </a:buClr>
              </a:pPr>
              <a:endParaRPr lang="en-US" altLang="en-US" sz="2400" b="1">
                <a:solidFill>
                  <a:srgbClr val="FFEB55"/>
                </a:solidFill>
              </a:endParaRPr>
            </a:p>
          </p:txBody>
        </p:sp>
      </p:grpSp>
      <p:pic>
        <p:nvPicPr>
          <p:cNvPr id="19463" name="Picture 17" descr="Ch04-01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2000250" y="2237423"/>
            <a:ext cx="4606925" cy="316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619125" y="565963"/>
            <a:ext cx="794702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b="1" dirty="0"/>
              <a:t>Determine which </a:t>
            </a:r>
            <a:r>
              <a:rPr lang="en-US" altLang="en-US" sz="2400" b="1" dirty="0" smtClean="0"/>
              <a:t>theorem can </a:t>
            </a:r>
            <a:r>
              <a:rPr lang="en-US" altLang="en-US" sz="2400" b="1" dirty="0"/>
              <a:t>be used to prove that the triangles are congruent. If it is not possible to prove that they are congruent, write </a:t>
            </a:r>
            <a:r>
              <a:rPr lang="en-US" altLang="en-US" sz="2400" b="1" i="1" dirty="0"/>
              <a:t>not possible.</a:t>
            </a:r>
          </a:p>
        </p:txBody>
      </p:sp>
    </p:spTree>
    <p:extLst>
      <p:ext uri="{BB962C8B-B14F-4D97-AF65-F5344CB8AC3E}">
        <p14:creationId xmlns:p14="http://schemas.microsoft.com/office/powerpoint/2010/main" val="283456144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1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>
                    <a:solidFill>
                      <a:srgbClr val="FFFF00"/>
                    </a:solidFill>
                  </a:rPr>
                  <a:t>Given:  </a:t>
                </a:r>
                <a:r>
                  <a:rPr lang="en-US" sz="2800" b="1" dirty="0"/>
                  <a:t>B is the midpoint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/>
                        </m:ctrlPr>
                      </m:accPr>
                      <m:e>
                        <m:r>
                          <a:rPr lang="en-US" sz="2800" b="1" i="1"/>
                          <m:t>𝑨𝑫</m:t>
                        </m:r>
                      </m:e>
                    </m:acc>
                  </m:oMath>
                </a14:m>
                <a:r>
                  <a:rPr lang="en-US" sz="2800" b="1" dirty="0"/>
                  <a:t>. </a:t>
                </a:r>
                <a14:m>
                  <m:oMath xmlns:m="http://schemas.openxmlformats.org/officeDocument/2006/math">
                    <m:r>
                      <a:rPr lang="en-US" sz="2800" b="1" i="1"/>
                      <m:t>∠</m:t>
                    </m:r>
                    <m:r>
                      <a:rPr lang="en-US" sz="2800" b="1" i="1"/>
                      <m:t>𝑨𝑩𝑪</m:t>
                    </m:r>
                  </m:oMath>
                </a14:m>
                <a:r>
                  <a:rPr lang="en-US" sz="2800" b="1" dirty="0"/>
                  <a:t> and </a:t>
                </a:r>
                <a14:m>
                  <m:oMath xmlns:m="http://schemas.openxmlformats.org/officeDocument/2006/math">
                    <m:r>
                      <a:rPr lang="en-US" sz="2800" b="1" i="1"/>
                      <m:t>∠</m:t>
                    </m:r>
                    <m:r>
                      <a:rPr lang="en-US" sz="2800" b="1" i="1"/>
                      <m:t>𝑫𝑩𝑪</m:t>
                    </m:r>
                  </m:oMath>
                </a14:m>
                <a:r>
                  <a:rPr lang="en-US" sz="2800" b="1" dirty="0"/>
                  <a:t> are right angles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solidFill>
                      <a:srgbClr val="FFFF00"/>
                    </a:solidFill>
                  </a:rPr>
                  <a:t>Prove: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𝑨𝑩𝑪</m:t>
                    </m:r>
                    <m:r>
                      <a:rPr lang="en-US" sz="2800" b="1" i="1"/>
                      <m:t>≅∆</m:t>
                    </m:r>
                    <m:r>
                      <a:rPr lang="en-US" sz="2800" b="1" i="1"/>
                      <m:t>𝑫𝑩𝑪</m:t>
                    </m:r>
                  </m:oMath>
                </a14:m>
                <a:endParaRPr lang="en-US" sz="2800" b="1" dirty="0"/>
              </a:p>
              <a:p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021555"/>
                <a:ext cx="5966460" cy="5006023"/>
              </a:xfrm>
              <a:blipFill rotWithShape="1">
                <a:blip r:embed="rId5"/>
                <a:stretch>
                  <a:fillRect l="-2043" t="-1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3231515"/>
            <a:ext cx="1645920" cy="58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</a:t>
            </a:r>
            <a:endParaRPr lang="en-US" altLang="en-US" sz="2400" b="1" dirty="0">
              <a:sym typeface="Symbol" pitchFamily="18" charset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957" y="989947"/>
            <a:ext cx="2543175" cy="2124075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703287"/>
              </p:ext>
            </p:extLst>
          </p:nvPr>
        </p:nvGraphicFramePr>
        <p:xfrm>
          <a:off x="891540" y="3726021"/>
          <a:ext cx="7486650" cy="249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7513"/>
                <a:gridCol w="486913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Statement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Reason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28700" y="4034790"/>
            <a:ext cx="4369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B is midpoint of AD                      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747260"/>
            <a:ext cx="423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  <a:sym typeface="Symbol"/>
              </a:rPr>
              <a:t>ABC, DBC right                     </a:t>
            </a:r>
            <a:r>
              <a:rPr lang="en-US" b="1" dirty="0" smtClean="0">
                <a:solidFill>
                  <a:srgbClr val="66FFFF"/>
                </a:solidFill>
              </a:rPr>
              <a:t>Given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0" y="4391392"/>
            <a:ext cx="536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C99"/>
                </a:solidFill>
              </a:rPr>
              <a:t>AB </a:t>
            </a:r>
            <a:r>
              <a:rPr lang="en-US" b="1" dirty="0" smtClean="0">
                <a:solidFill>
                  <a:srgbClr val="FFCC99"/>
                </a:solidFill>
                <a:sym typeface="Symbol"/>
              </a:rPr>
              <a:t> BD                                        </a:t>
            </a:r>
            <a:r>
              <a:rPr lang="en-US" b="1" dirty="0" err="1" smtClean="0">
                <a:solidFill>
                  <a:srgbClr val="FFCC99"/>
                </a:solidFill>
                <a:sym typeface="Symbol"/>
              </a:rPr>
              <a:t>Dfn</a:t>
            </a:r>
            <a:r>
              <a:rPr lang="en-US" b="1" dirty="0" smtClean="0">
                <a:solidFill>
                  <a:srgbClr val="FFCC99"/>
                </a:solidFill>
                <a:sym typeface="Symbol"/>
              </a:rPr>
              <a:t> of Midpoint</a:t>
            </a:r>
            <a:endParaRPr lang="en-US" b="1" dirty="0">
              <a:solidFill>
                <a:srgbClr val="FFCC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9" y="5116592"/>
            <a:ext cx="6108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C99"/>
                </a:solidFill>
                <a:sym typeface="Symbol"/>
              </a:rPr>
              <a:t></a:t>
            </a:r>
            <a:r>
              <a:rPr lang="en-US" b="1" dirty="0" smtClean="0">
                <a:solidFill>
                  <a:srgbClr val="FFCC99"/>
                </a:solidFill>
              </a:rPr>
              <a:t>ABC </a:t>
            </a:r>
            <a:r>
              <a:rPr lang="en-US" b="1" dirty="0" smtClean="0">
                <a:solidFill>
                  <a:srgbClr val="FFCC99"/>
                </a:solidFill>
                <a:sym typeface="Symbol"/>
              </a:rPr>
              <a:t> DBC                             Right Angle Theorem</a:t>
            </a:r>
            <a:endParaRPr lang="en-US" b="1" dirty="0">
              <a:solidFill>
                <a:srgbClr val="FFCC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9" y="5495578"/>
            <a:ext cx="681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BC </a:t>
            </a:r>
            <a:r>
              <a:rPr lang="en-US" b="1" dirty="0" smtClean="0">
                <a:solidFill>
                  <a:srgbClr val="FFC000"/>
                </a:solidFill>
                <a:sym typeface="Symbol"/>
              </a:rPr>
              <a:t> BC                                        Reflexive POC  (shared side)</a:t>
            </a:r>
            <a:endParaRPr lang="en-US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227929" y="5851694"/>
                <a:ext cx="41585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∆</m:t>
                    </m:r>
                    <m:r>
                      <a:rPr lang="en-US" b="1" i="1">
                        <a:latin typeface="Cambria Math"/>
                      </a:rPr>
                      <m:t>𝑨𝑩𝑪</m:t>
                    </m:r>
                    <m:r>
                      <a:rPr lang="en-US" b="1" i="1">
                        <a:latin typeface="Cambria Math"/>
                      </a:rPr>
                      <m:t>≅∆</m:t>
                    </m:r>
                    <m:r>
                      <a:rPr lang="en-US" b="1" i="1">
                        <a:latin typeface="Cambria Math"/>
                      </a:rPr>
                      <m:t>𝑫𝑩𝑪</m:t>
                    </m:r>
                  </m:oMath>
                </a14:m>
                <a:r>
                  <a:rPr lang="en-US" b="1" dirty="0" smtClean="0"/>
                  <a:t>                              SAS </a:t>
                </a:r>
                <a:endParaRPr lang="en-US" b="1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29" y="5851694"/>
                <a:ext cx="4158511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58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48"/>
            <a:ext cx="8229600" cy="811212"/>
          </a:xfrm>
        </p:spPr>
        <p:txBody>
          <a:bodyPr/>
          <a:lstStyle/>
          <a:p>
            <a:r>
              <a:rPr lang="en-US" sz="3200" b="1" dirty="0" smtClean="0"/>
              <a:t>Example 2</a:t>
            </a:r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0140"/>
                <a:ext cx="5349240" cy="50060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What can you conclude about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𝑷𝑻𝑺</m:t>
                    </m:r>
                  </m:oMath>
                </a14:m>
                <a:r>
                  <a:rPr lang="en-US" sz="2800" b="1" dirty="0"/>
                  <a:t> and </a:t>
                </a:r>
                <a14:m>
                  <m:oMath xmlns:m="http://schemas.openxmlformats.org/officeDocument/2006/math">
                    <m:r>
                      <a:rPr lang="en-US" sz="2800" b="1" i="1"/>
                      <m:t>∆</m:t>
                    </m:r>
                    <m:r>
                      <a:rPr lang="en-US" sz="2800" b="1" i="1"/>
                      <m:t>𝑹𝑻𝑸</m:t>
                    </m:r>
                  </m:oMath>
                </a14:m>
                <a:r>
                  <a:rPr lang="en-US" sz="2800" b="1" dirty="0"/>
                  <a:t>?  Explain</a:t>
                </a:r>
              </a:p>
              <a:p>
                <a:endParaRPr lang="en-US" sz="28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0140"/>
                <a:ext cx="5349240" cy="5006023"/>
              </a:xfrm>
              <a:blipFill rotWithShape="1">
                <a:blip r:embed="rId5"/>
                <a:stretch>
                  <a:fillRect l="-2278" t="-1218" r="-1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4"/>
          <p:cNvSpPr txBox="1">
            <a:spLocks noChangeArrowheads="1"/>
          </p:cNvSpPr>
          <p:nvPr/>
        </p:nvSpPr>
        <p:spPr bwMode="invGray">
          <a:xfrm>
            <a:off x="320040" y="2602865"/>
            <a:ext cx="7703820" cy="3992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85900" indent="-14859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800600" algn="l"/>
                <a:tab pos="6457950" algn="l"/>
                <a:tab pos="65722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	 </a:t>
            </a:r>
            <a:endParaRPr lang="en-US" altLang="en-US" sz="2400" b="1" dirty="0">
              <a:solidFill>
                <a:srgbClr val="FFEB55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rgbClr val="FFEB55"/>
              </a:solidFill>
              <a:sym typeface="Symbol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Two sides marked congruent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  <a:sym typeface="Symbol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  <a:sym typeface="Symbol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Included angle: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rgbClr val="66FF99"/>
                </a:solidFill>
                <a:sym typeface="Symbol"/>
              </a:rPr>
              <a:t>STP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and </a:t>
            </a:r>
            <a:r>
              <a:rPr lang="en-US" altLang="en-US" sz="2400" b="1" dirty="0" smtClean="0">
                <a:solidFill>
                  <a:srgbClr val="66FF99"/>
                </a:solidFill>
                <a:sym typeface="Symbol"/>
              </a:rPr>
              <a:t>QTR </a:t>
            </a: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are vertical angles (so congruent)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endParaRPr lang="en-US" altLang="en-US" sz="2400" b="1" dirty="0" smtClean="0">
              <a:solidFill>
                <a:schemeClr val="tx1">
                  <a:lumMod val="95000"/>
                </a:schemeClr>
              </a:solidFill>
              <a:sym typeface="Symbol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800600" algn="l"/>
                <a:tab pos="6457950" algn="l"/>
                <a:tab pos="6572250" algn="l"/>
              </a:tabLst>
            </a:pPr>
            <a:r>
              <a:rPr lang="en-US" altLang="en-US" sz="2400" b="1" dirty="0" smtClean="0">
                <a:solidFill>
                  <a:schemeClr val="tx1">
                    <a:lumMod val="95000"/>
                  </a:schemeClr>
                </a:solidFill>
                <a:sym typeface="Symbol"/>
              </a:rPr>
              <a:t> PTS and RTQ are congruent by SAS</a:t>
            </a:r>
            <a:endParaRPr lang="en-US" altLang="en-US" sz="2400" b="1" dirty="0">
              <a:solidFill>
                <a:schemeClr val="tx1">
                  <a:lumMod val="95000"/>
                </a:schemeClr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 smtClean="0">
              <a:sym typeface="Symbol" pitchFamily="18" charset="2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834" y="554982"/>
            <a:ext cx="217932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686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382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Equation</vt:lpstr>
      <vt:lpstr>Lesson 5-3</vt:lpstr>
      <vt:lpstr>Objectives</vt:lpstr>
      <vt:lpstr>Vocabulary</vt:lpstr>
      <vt:lpstr>Triangle Congruence Theorems</vt:lpstr>
      <vt:lpstr>Side – Angle – Side (SAS)</vt:lpstr>
      <vt:lpstr>PowerPoint Presentation</vt:lpstr>
      <vt:lpstr>PowerPoint Presentation</vt:lpstr>
      <vt:lpstr>Example 1</vt:lpstr>
      <vt:lpstr>Example 2</vt:lpstr>
      <vt:lpstr>Example 3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36</cp:revision>
  <dcterms:created xsi:type="dcterms:W3CDTF">2008-02-18T23:02:07Z</dcterms:created>
  <dcterms:modified xsi:type="dcterms:W3CDTF">2018-09-16T16:21:56Z</dcterms:modified>
</cp:coreProperties>
</file>