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313" r:id="rId5"/>
    <p:sldId id="321" r:id="rId6"/>
    <p:sldId id="299" r:id="rId7"/>
    <p:sldId id="315" r:id="rId8"/>
    <p:sldId id="318" r:id="rId9"/>
    <p:sldId id="322" r:id="rId10"/>
    <p:sldId id="29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FFFF"/>
    <a:srgbClr val="66FF99"/>
    <a:srgbClr val="FFCC99"/>
    <a:srgbClr val="FFFF66"/>
    <a:srgbClr val="FF6699"/>
    <a:srgbClr val="6699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CFB3E-BDE2-4190-8294-11F66DEB6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6FB6-161A-4462-BBBC-47D972CCA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A1D5-32AD-4986-B890-D1052D190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3597E-EFEA-4EF2-B18D-430171F5A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D7802-2BCB-4C4E-BC97-6B36EE894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6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EEB64-3D7E-42F8-AFC6-C2A4A9D72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5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E1E0-8ECE-444E-9484-92D9BE0D1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2D8A-2834-4028-A77A-4EDFFC66C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5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F5ED-7F83-4FC6-9351-B8527EEA2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8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5E8B-E088-4B37-9212-68FAB24CB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FA6A8-3647-43F3-B294-442F9FF4B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4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391FDE-9396-42DC-B4B3-6B0E9F11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jpeg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jpeg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5-4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03020"/>
          </a:xfrm>
        </p:spPr>
        <p:txBody>
          <a:bodyPr/>
          <a:lstStyle/>
          <a:p>
            <a:r>
              <a:rPr lang="en-US" b="1" dirty="0"/>
              <a:t>Equilateral and Isosceles </a:t>
            </a:r>
            <a:r>
              <a:rPr lang="en-US" b="1" dirty="0" smtClean="0"/>
              <a:t>Triangles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>
                <a:sym typeface="Symbol" pitchFamily="18" charset="2"/>
              </a:rPr>
              <a:t>Two sides of a triangle are congruent if, and only if, the angles opposite those sides are </a:t>
            </a:r>
            <a:r>
              <a:rPr lang="en-US" altLang="en-US" sz="2400" b="1" dirty="0" smtClean="0">
                <a:sym typeface="Symbol" pitchFamily="18" charset="2"/>
              </a:rPr>
              <a:t>congruent</a:t>
            </a:r>
            <a:endParaRPr lang="en-US" altLang="en-US" sz="2400" b="1" dirty="0">
              <a:sym typeface="Symbol" pitchFamily="18" charset="2"/>
            </a:endParaRPr>
          </a:p>
          <a:p>
            <a:pPr lvl="1" eaLnBrk="1" hangingPunct="1"/>
            <a:r>
              <a:rPr lang="en-US" altLang="en-US" sz="2400" b="1" dirty="0"/>
              <a:t>A triangle is equilateral if, and only if, it is </a:t>
            </a:r>
            <a:r>
              <a:rPr lang="en-US" altLang="en-US" sz="2400" b="1" dirty="0" smtClean="0"/>
              <a:t>equiangular</a:t>
            </a:r>
            <a:endParaRPr lang="en-US" altLang="en-US" sz="2400" b="1" dirty="0"/>
          </a:p>
          <a:p>
            <a:pPr lvl="1"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</a:t>
            </a:r>
          </a:p>
          <a:p>
            <a:pPr lvl="1" eaLnBrk="1" hangingPunct="1">
              <a:defRPr/>
            </a:pPr>
            <a:r>
              <a:rPr lang="en-US" sz="2400" b="1" kern="1200" dirty="0" smtClean="0"/>
              <a:t>Isosceles Triangle WS 1</a:t>
            </a:r>
            <a:endParaRPr lang="el-GR" sz="1400" b="1" dirty="0" smtClean="0">
              <a:ea typeface="Times New Roman" pitchFamily="18" charset="0"/>
              <a:cs typeface="Arial" charset="0"/>
            </a:endParaRPr>
          </a:p>
          <a:p>
            <a:pPr lvl="1" eaLnBrk="1" hangingPunct="1"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76350"/>
            <a:ext cx="8521700" cy="48498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Base Angles </a:t>
            </a:r>
            <a:r>
              <a:rPr lang="en-US" sz="2800" b="1" dirty="0" smtClean="0"/>
              <a:t>Theorem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isosceles and equilateral triangles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2990"/>
            <a:ext cx="6332220" cy="5463540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Base</a:t>
            </a:r>
            <a:r>
              <a:rPr lang="en-US" sz="2400" b="1" i="1" dirty="0"/>
              <a:t> – the non-equal side of an isosceles </a:t>
            </a:r>
            <a:r>
              <a:rPr lang="en-US" sz="2400" b="1" i="1" dirty="0" smtClean="0"/>
              <a:t>triangle</a:t>
            </a:r>
          </a:p>
          <a:p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Base angles </a:t>
            </a:r>
            <a:r>
              <a:rPr lang="en-US" sz="2400" b="1" i="1" dirty="0"/>
              <a:t>– angles adjacent to the </a:t>
            </a:r>
            <a:r>
              <a:rPr lang="en-US" sz="2400" b="1" i="1" dirty="0" smtClean="0"/>
              <a:t>base</a:t>
            </a:r>
          </a:p>
          <a:p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Legs</a:t>
            </a:r>
            <a:r>
              <a:rPr lang="en-US" sz="2400" b="1" i="1" dirty="0"/>
              <a:t> – the two equal sides of an isosceles </a:t>
            </a:r>
            <a:r>
              <a:rPr lang="en-US" sz="2400" b="1" i="1" dirty="0" smtClean="0"/>
              <a:t>triangle</a:t>
            </a:r>
          </a:p>
          <a:p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Vertex angle </a:t>
            </a:r>
            <a:r>
              <a:rPr lang="en-US" sz="2400" b="1" i="1" dirty="0"/>
              <a:t>– angle formed by the legs of an isosceles triangle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781" y="2002790"/>
            <a:ext cx="1865115" cy="234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618"/>
            <a:ext cx="8229600" cy="74263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Isosceles Triangle 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68730" y="5608692"/>
            <a:ext cx="6297930" cy="114643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Opposite equal sides are equal angles</a:t>
            </a:r>
          </a:p>
          <a:p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Opposite equal angles are equal sides </a:t>
            </a:r>
            <a:endParaRPr lang="en-US" sz="2400" b="1" dirty="0">
              <a:solidFill>
                <a:srgbClr val="FFFF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395" y="1067725"/>
            <a:ext cx="6866667" cy="44266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511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618"/>
            <a:ext cx="8229600" cy="742632"/>
          </a:xfrm>
        </p:spPr>
        <p:txBody>
          <a:bodyPr/>
          <a:lstStyle/>
          <a:p>
            <a:pPr eaLnBrk="1" hangingPunct="1"/>
            <a:r>
              <a:rPr lang="en-US" altLang="en-US" sz="3600" b="1" dirty="0" err="1" smtClean="0"/>
              <a:t>Equalateral</a:t>
            </a:r>
            <a:r>
              <a:rPr lang="en-US" altLang="en-US" sz="3600" b="1" dirty="0" smtClean="0"/>
              <a:t> Triangle 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40326" y="4877172"/>
            <a:ext cx="6297930" cy="114643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Equilateral if and only if equiangular</a:t>
            </a:r>
            <a:endParaRPr lang="en-US" sz="2400" b="1" dirty="0">
              <a:solidFill>
                <a:srgbClr val="FFFF6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91" y="1252848"/>
            <a:ext cx="7360000" cy="3334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4350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1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1021555"/>
                <a:ext cx="545211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In the figure, </a:t>
                </a:r>
                <a14:m>
                  <m:oMath xmlns:m="http://schemas.openxmlformats.org/officeDocument/2006/math">
                    <m:r>
                      <a:rPr lang="en-US" sz="2800" b="1" i="1"/>
                      <m:t>∠</m:t>
                    </m:r>
                    <m:r>
                      <a:rPr lang="en-US" sz="2800" b="1" i="1"/>
                      <m:t>𝑨</m:t>
                    </m:r>
                    <m:r>
                      <a:rPr lang="en-US" sz="2800" b="1" i="1"/>
                      <m:t>≅∠</m:t>
                    </m:r>
                    <m:r>
                      <a:rPr lang="en-US" sz="2800" b="1" i="1"/>
                      <m:t>𝑩</m:t>
                    </m:r>
                  </m:oMath>
                </a14:m>
                <a:r>
                  <a:rPr lang="en-US" sz="2800" b="1" dirty="0"/>
                  <a:t>.  Name two congruent sides.</a:t>
                </a:r>
              </a:p>
              <a:p>
                <a:pPr marL="0" indent="0">
                  <a:buNone/>
                </a:pPr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021555"/>
                <a:ext cx="5452110" cy="5006023"/>
              </a:xfrm>
              <a:blipFill rotWithShape="1">
                <a:blip r:embed="rId5"/>
                <a:stretch>
                  <a:fillRect l="-2237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231515"/>
            <a:ext cx="5863590" cy="322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 smtClean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  <a:sym typeface="Symbol" pitchFamily="18" charset="2"/>
              </a:rPr>
              <a:t>Opposite equal angles are equal sides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tx1">
                  <a:lumMod val="85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  <a:sym typeface="Symbol" pitchFamily="18" charset="2"/>
              </a:rPr>
              <a:t>CB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  <a:sym typeface="Symbol"/>
              </a:rPr>
              <a:t>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  <a:sym typeface="Symbol" pitchFamily="18" charset="2"/>
              </a:rPr>
              <a:t> CA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  <a:sym typeface="Symbol" pitchFamily="18" charset="2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822" y="1255193"/>
            <a:ext cx="1704110" cy="2269374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2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140"/>
            <a:ext cx="534924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Find the value of </a:t>
            </a:r>
            <a:r>
              <a:rPr lang="en-US" sz="2800" b="1" i="1" dirty="0"/>
              <a:t>x</a:t>
            </a:r>
            <a:r>
              <a:rPr lang="en-US" sz="2800" b="1" dirty="0"/>
              <a:t>.</a:t>
            </a:r>
          </a:p>
          <a:p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2602865"/>
            <a:ext cx="7703820" cy="399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 smtClean="0">
              <a:solidFill>
                <a:srgbClr val="FFEB55"/>
              </a:solidFill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 pitchFamily="18" charset="2"/>
              </a:rPr>
              <a:t>Equilateral triangle so equiangular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tx1">
                  <a:lumMod val="95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 pitchFamily="18" charset="2"/>
              </a:rPr>
              <a:t>60 = 2x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 pitchFamily="18" charset="2"/>
              </a:rPr>
              <a:t>30 = x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 smtClean="0">
              <a:sym typeface="Symbol" pitchFamily="18" charset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647" y="1707796"/>
            <a:ext cx="2759826" cy="245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6869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3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21555"/>
            <a:ext cx="596646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Find the values of </a:t>
            </a:r>
            <a:r>
              <a:rPr lang="en-US" sz="2800" b="1" i="1" dirty="0"/>
              <a:t>x</a:t>
            </a:r>
            <a:r>
              <a:rPr lang="en-US" sz="2800" b="1" dirty="0"/>
              <a:t> and </a:t>
            </a:r>
            <a:r>
              <a:rPr lang="en-US" sz="2800" b="1" i="1" dirty="0"/>
              <a:t>y</a:t>
            </a:r>
            <a:r>
              <a:rPr lang="en-US" sz="2800" b="1" dirty="0"/>
              <a:t>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2233988"/>
            <a:ext cx="4914900" cy="437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CCFFFF"/>
                </a:solidFill>
              </a:rPr>
              <a:t>4y and 28 are sides in an equilateral </a:t>
            </a:r>
            <a:r>
              <a:rPr lang="en-US" altLang="en-US" sz="2400" b="1" dirty="0" smtClean="0">
                <a:solidFill>
                  <a:srgbClr val="CCFFFF"/>
                </a:solidFill>
              </a:rPr>
              <a:t>triangle so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4y = 28                y = 7 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CCFFFF"/>
                </a:solidFill>
              </a:rPr>
              <a:t>2x is a base angle in an isosceles triangle </a:t>
            </a:r>
            <a:endParaRPr lang="en-US" altLang="en-US" sz="2400" b="1" dirty="0" smtClean="0">
              <a:solidFill>
                <a:srgbClr val="CCFFFF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2x + 2x + 120 = 180    x = 15 </a:t>
            </a:r>
            <a:r>
              <a:rPr lang="en-US" altLang="en-US" sz="2400" b="1" dirty="0">
                <a:solidFill>
                  <a:srgbClr val="FFEB55"/>
                </a:solidFill>
              </a:rPr>
              <a:t>	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764" y="1236461"/>
            <a:ext cx="3773978" cy="199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077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</a:t>
            </a:r>
            <a:r>
              <a:rPr lang="en-US" sz="3200" b="1" dirty="0" smtClean="0"/>
              <a:t>4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1450" y="1010542"/>
                <a:ext cx="653796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In the diagram,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𝑷𝑻</m:t>
                        </m:r>
                      </m:e>
                    </m:acc>
                    <m:r>
                      <a:rPr lang="en-US" sz="2800" b="1" i="1"/>
                      <m:t>≅</m:t>
                    </m:r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𝑺𝑻</m:t>
                        </m:r>
                      </m:e>
                    </m:acc>
                  </m:oMath>
                </a14:m>
                <a:r>
                  <a:rPr lang="en-US" sz="2800" b="1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𝑷𝑸</m:t>
                        </m:r>
                      </m:e>
                    </m:acc>
                    <m:r>
                      <a:rPr lang="en-US" sz="2800" b="1" i="1"/>
                      <m:t>≅</m:t>
                    </m:r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𝑺𝑹</m:t>
                        </m:r>
                      </m:e>
                    </m:acc>
                  </m:oMath>
                </a14:m>
                <a:r>
                  <a:rPr lang="en-US" sz="2800" b="1" dirty="0"/>
                  <a:t>.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800" b="1" dirty="0"/>
                  <a:t> </a:t>
                </a:r>
              </a:p>
              <a:p>
                <a:pPr marL="514350" lvl="0" indent="-514350">
                  <a:buAutoNum type="alphaLcParenR"/>
                </a:pPr>
                <a:r>
                  <a:rPr lang="en-US" sz="2800" b="1" dirty="0" smtClean="0"/>
                  <a:t>Prove </a:t>
                </a:r>
                <a14:m>
                  <m:oMath xmlns:m="http://schemas.openxmlformats.org/officeDocument/2006/math">
                    <m:r>
                      <a:rPr lang="en-US" sz="2800" b="1" i="1"/>
                      <m:t>∆</m:t>
                    </m:r>
                    <m:r>
                      <a:rPr lang="en-US" sz="2800" b="1" i="1"/>
                      <m:t>𝑷𝑸𝑻</m:t>
                    </m:r>
                    <m:r>
                      <a:rPr lang="en-US" sz="2800" b="1" i="1"/>
                      <m:t>≅∆</m:t>
                    </m:r>
                    <m:r>
                      <a:rPr lang="en-US" sz="2800" b="1" i="1"/>
                      <m:t>𝑺𝑹𝑻</m:t>
                    </m:r>
                  </m:oMath>
                </a14:m>
                <a:endParaRPr lang="en-US" sz="2800" b="1" dirty="0" smtClean="0"/>
              </a:p>
              <a:p>
                <a:pPr marL="514350" lvl="0" indent="-514350">
                  <a:buAutoNum type="alphaLcParenR"/>
                </a:pPr>
                <a:endParaRPr lang="en-US" sz="2800" b="1" dirty="0"/>
              </a:p>
              <a:p>
                <a:pPr marL="514350" lvl="0" indent="-514350">
                  <a:buAutoNum type="alphaLcParenR"/>
                </a:pPr>
                <a:endParaRPr lang="en-US" sz="2800" b="1" dirty="0" smtClean="0"/>
              </a:p>
              <a:p>
                <a:pPr marL="514350" lvl="0" indent="-514350">
                  <a:buAutoNum type="alphaLcParenR"/>
                </a:pPr>
                <a:endParaRPr lang="en-US" sz="2800" b="1" dirty="0"/>
              </a:p>
              <a:p>
                <a:pPr marL="514350" lvl="0" indent="-514350">
                  <a:buAutoNum type="alphaLcParenR"/>
                </a:pPr>
                <a:endParaRPr lang="en-US" sz="2800" b="1" dirty="0" smtClean="0"/>
              </a:p>
              <a:p>
                <a:pPr marL="514350" lvl="0" indent="-514350">
                  <a:buAutoNum type="alphaLcParenR"/>
                </a:pPr>
                <a:endParaRPr lang="en-US" sz="2800" b="1" dirty="0"/>
              </a:p>
              <a:p>
                <a:pPr marL="514350" lvl="0" indent="-514350">
                  <a:buAutoNum type="alphaLcParenR"/>
                </a:pPr>
                <a:endParaRPr lang="en-US" sz="2800" b="1" dirty="0" smtClean="0"/>
              </a:p>
              <a:p>
                <a:pPr marL="514350" indent="-514350">
                  <a:buFontTx/>
                  <a:buAutoNum type="alphaLcParenR"/>
                </a:pPr>
                <a:r>
                  <a:rPr lang="en-US" sz="2800" b="1" dirty="0"/>
                  <a:t>Explain why </a:t>
                </a:r>
                <a14:m>
                  <m:oMath xmlns:m="http://schemas.openxmlformats.org/officeDocument/2006/math">
                    <m:r>
                      <a:rPr lang="en-US" sz="2800" b="1" i="1"/>
                      <m:t>∆</m:t>
                    </m:r>
                    <m:r>
                      <a:rPr lang="en-US" sz="2800" b="1" i="1"/>
                      <m:t>𝑸𝑹𝑻</m:t>
                    </m:r>
                  </m:oMath>
                </a14:m>
                <a:r>
                  <a:rPr lang="en-US" sz="2800" b="1" dirty="0"/>
                  <a:t> is isosceles</a:t>
                </a:r>
                <a:r>
                  <a:rPr lang="en-US" sz="2800" dirty="0" smtClean="0"/>
                  <a:t>.</a:t>
                </a:r>
                <a:endParaRPr lang="en-US" sz="2800" b="1" dirty="0"/>
              </a:p>
              <a:p>
                <a:pPr marL="0" indent="0">
                  <a:buNone/>
                </a:pPr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1450" y="1010542"/>
                <a:ext cx="6537960" cy="5006023"/>
              </a:xfrm>
              <a:blipFill rotWithShape="1">
                <a:blip r:embed="rId5"/>
                <a:stretch>
                  <a:fillRect l="-1864" t="-1218" r="-1398" b="-5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640080" y="2588318"/>
            <a:ext cx="2148840" cy="50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705" y="1497330"/>
            <a:ext cx="3103245" cy="144018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66761"/>
              </p:ext>
            </p:extLst>
          </p:nvPr>
        </p:nvGraphicFramePr>
        <p:xfrm>
          <a:off x="605790" y="3085941"/>
          <a:ext cx="7486650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513"/>
                <a:gridCol w="486913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65860" y="3399254"/>
            <a:ext cx="4299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PT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ST                                       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7919" y="3768586"/>
            <a:ext cx="4812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  <a:sym typeface="Symbol"/>
              </a:rPr>
              <a:t>PQ  SR                                        Given        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98621" y="4152246"/>
            <a:ext cx="6767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P  S                       Opposite equal sides are equal angles</a:t>
            </a:r>
            <a:endParaRPr lang="en-US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165860" y="4513254"/>
                <a:ext cx="43236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𝑷𝑸𝑻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𝑺𝑹𝑻</m:t>
                    </m:r>
                  </m:oMath>
                </a14:m>
                <a:r>
                  <a:rPr lang="en-US" b="1" dirty="0" smtClean="0"/>
                  <a:t>                                 SAS </a:t>
                </a:r>
                <a:endParaRPr lang="en-US" b="1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60" y="4513254"/>
                <a:ext cx="432362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4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14"/>
          <p:cNvSpPr txBox="1">
            <a:spLocks noChangeArrowheads="1"/>
          </p:cNvSpPr>
          <p:nvPr/>
        </p:nvSpPr>
        <p:spPr bwMode="invGray">
          <a:xfrm>
            <a:off x="792480" y="6215438"/>
            <a:ext cx="7951470" cy="50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CCFFFF"/>
                </a:solidFill>
              </a:rPr>
              <a:t>CPCTC from the sides of the congruent triangles</a:t>
            </a:r>
          </a:p>
        </p:txBody>
      </p:sp>
    </p:spTree>
    <p:extLst>
      <p:ext uri="{BB962C8B-B14F-4D97-AF65-F5344CB8AC3E}">
        <p14:creationId xmlns:p14="http://schemas.microsoft.com/office/powerpoint/2010/main" val="6927940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4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257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Equation</vt:lpstr>
      <vt:lpstr>Lesson 5-4</vt:lpstr>
      <vt:lpstr>Objectives</vt:lpstr>
      <vt:lpstr>Vocabulary</vt:lpstr>
      <vt:lpstr>Isosceles Triangle Theorems</vt:lpstr>
      <vt:lpstr>Equalateral Triangle Theorems</vt:lpstr>
      <vt:lpstr>Example 1</vt:lpstr>
      <vt:lpstr>Example 2</vt:lpstr>
      <vt:lpstr>Example 3</vt:lpstr>
      <vt:lpstr>Example 4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43</cp:revision>
  <dcterms:created xsi:type="dcterms:W3CDTF">2008-02-18T23:02:07Z</dcterms:created>
  <dcterms:modified xsi:type="dcterms:W3CDTF">2018-09-22T21:16:20Z</dcterms:modified>
</cp:coreProperties>
</file>