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313" r:id="rId5"/>
    <p:sldId id="321" r:id="rId6"/>
    <p:sldId id="299" r:id="rId7"/>
    <p:sldId id="315" r:id="rId8"/>
    <p:sldId id="318" r:id="rId9"/>
    <p:sldId id="322" r:id="rId10"/>
    <p:sldId id="29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66FFFF"/>
    <a:srgbClr val="66FF99"/>
    <a:srgbClr val="FFFF66"/>
    <a:srgbClr val="FF6699"/>
    <a:srgbClr val="6699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CFB3E-BDE2-4190-8294-11F66DEB6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6FB6-161A-4462-BBBC-47D972CCA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1A1D5-32AD-4986-B890-D1052D190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3597E-EFEA-4EF2-B18D-430171F5A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D7802-2BCB-4C4E-BC97-6B36EE894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6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EEB64-3D7E-42F8-AFC6-C2A4A9D72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5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E1E0-8ECE-444E-9484-92D9BE0D1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1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2D8A-2834-4028-A77A-4EDFFC66C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5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4F5ED-7F83-4FC6-9351-B8527EEA2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8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5E8B-E088-4B37-9212-68FAB24CB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5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FA6A8-3647-43F3-B294-442F9FF4B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4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391FDE-9396-42DC-B4B3-6B0E9F11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jpg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jpg"/><Relationship Id="rId5" Type="http://schemas.openxmlformats.org/officeDocument/2006/relationships/image" Target="../media/image11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5-5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03020"/>
          </a:xfrm>
        </p:spPr>
        <p:txBody>
          <a:bodyPr/>
          <a:lstStyle/>
          <a:p>
            <a:pPr eaLnBrk="1" hangingPunct="1"/>
            <a:r>
              <a:rPr lang="en-US" b="1" dirty="0"/>
              <a:t>Proving Triangle Congruence by </a:t>
            </a:r>
            <a:r>
              <a:rPr lang="en-US" b="1" dirty="0" smtClean="0"/>
              <a:t>SSS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>
              <a:defRPr/>
            </a:pPr>
            <a:r>
              <a:rPr lang="en-US" sz="2400" b="1" dirty="0" smtClean="0"/>
              <a:t>SSS is the second of several “short-cut” theorems for triangle congruence</a:t>
            </a:r>
          </a:p>
          <a:p>
            <a:pPr lvl="1" eaLnBrk="1" hangingPunct="1">
              <a:defRPr/>
            </a:pPr>
            <a:r>
              <a:rPr lang="en-US" sz="2400" b="1" dirty="0" smtClean="0"/>
              <a:t>HL is a special case of SSS</a:t>
            </a:r>
          </a:p>
          <a:p>
            <a:pPr lvl="2" eaLnBrk="1" hangingPunct="1">
              <a:defRPr/>
            </a:pPr>
            <a:r>
              <a:rPr lang="en-US" sz="2000" b="1" dirty="0" smtClean="0"/>
              <a:t>Only works in right triangles</a:t>
            </a:r>
          </a:p>
          <a:p>
            <a:pPr lvl="1"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 </a:t>
            </a:r>
          </a:p>
          <a:p>
            <a:pPr lvl="1" eaLnBrk="1" hangingPunct="1">
              <a:defRPr/>
            </a:pPr>
            <a:r>
              <a:rPr lang="en-US" sz="2400" b="1" kern="1200" dirty="0" smtClean="0"/>
              <a:t>Triangle Congruence WS 2</a:t>
            </a:r>
            <a:endParaRPr lang="el-GR" sz="1400" b="1" dirty="0" smtClean="0">
              <a:ea typeface="Times New Roman" pitchFamily="18" charset="0"/>
              <a:cs typeface="Arial" charset="0"/>
            </a:endParaRPr>
          </a:p>
          <a:p>
            <a:pPr lvl="1" eaLnBrk="1" hangingPunct="1"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76350"/>
            <a:ext cx="8521700" cy="48498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Side-Side-Side (SSS) Congruence </a:t>
            </a:r>
            <a:r>
              <a:rPr lang="en-US" sz="2800" b="1" dirty="0" smtClean="0"/>
              <a:t>Theorem</a:t>
            </a:r>
          </a:p>
          <a:p>
            <a:endParaRPr lang="en-US" sz="28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the Hypotenuse-Leg (HL) Congruence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2990"/>
            <a:ext cx="8229600" cy="5463540"/>
          </a:xfrm>
        </p:spPr>
        <p:txBody>
          <a:bodyPr/>
          <a:lstStyle/>
          <a:p>
            <a:r>
              <a:rPr lang="en-US" sz="2400" b="1" i="1" dirty="0" smtClean="0">
                <a:solidFill>
                  <a:srgbClr val="FFFF00"/>
                </a:solidFill>
              </a:rPr>
              <a:t>Hypotenuse</a:t>
            </a:r>
            <a:r>
              <a:rPr lang="en-US" sz="2400" b="1" i="1" dirty="0" smtClean="0"/>
              <a:t> </a:t>
            </a:r>
            <a:r>
              <a:rPr lang="en-US" sz="2400" b="1" i="1" dirty="0"/>
              <a:t>– side opposite of the right angle in a right </a:t>
            </a:r>
            <a:r>
              <a:rPr lang="en-US" sz="2400" b="1" i="1" dirty="0" smtClean="0"/>
              <a:t>triangle</a:t>
            </a:r>
          </a:p>
          <a:p>
            <a:endParaRPr lang="en-US" sz="2400" b="1" i="1" dirty="0"/>
          </a:p>
          <a:p>
            <a:r>
              <a:rPr lang="en-US" sz="2400" b="1" i="1" dirty="0" smtClean="0">
                <a:solidFill>
                  <a:srgbClr val="FFFF00"/>
                </a:solidFill>
              </a:rPr>
              <a:t>Legs</a:t>
            </a:r>
            <a:r>
              <a:rPr lang="en-US" sz="2400" b="1" i="1" dirty="0" smtClean="0"/>
              <a:t> </a:t>
            </a:r>
            <a:r>
              <a:rPr lang="en-US" sz="2400" b="1" i="1" dirty="0"/>
              <a:t>– sides that form the right angle in a right </a:t>
            </a:r>
            <a:r>
              <a:rPr lang="en-US" sz="2400" b="1" i="1" dirty="0" smtClean="0"/>
              <a:t>triangle</a:t>
            </a:r>
          </a:p>
          <a:p>
            <a:endParaRPr lang="en-US" sz="2400" b="1" i="1" dirty="0"/>
          </a:p>
          <a:p>
            <a:r>
              <a:rPr lang="en-US" sz="2400" b="1" i="1" dirty="0" smtClean="0">
                <a:solidFill>
                  <a:srgbClr val="FFFF00"/>
                </a:solidFill>
              </a:rPr>
              <a:t>Stable</a:t>
            </a:r>
            <a:r>
              <a:rPr lang="en-US" sz="2400" b="1" i="1" dirty="0" smtClean="0"/>
              <a:t> – angles in the figure are fixed cannot change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618"/>
            <a:ext cx="8229600" cy="742632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Triangle Congruence 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09160"/>
            <a:ext cx="8229600" cy="193167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Instead of proving 3 sides and 3 angles congruent to get triangle congruence, this gives us a short-cut</a:t>
            </a:r>
          </a:p>
          <a:p>
            <a:pPr marL="0" indent="0">
              <a:buNone/>
            </a:pPr>
            <a:endParaRPr lang="en-US" sz="2400" b="1" dirty="0">
              <a:solidFill>
                <a:srgbClr val="FFFF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49" y="1357946"/>
            <a:ext cx="7857143" cy="2628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511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618"/>
            <a:ext cx="8229600" cy="742632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Triangle Congruence 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8878" y="4720590"/>
            <a:ext cx="7498080" cy="193167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Because it’s a right triangle, the Pythagorean Theorem applies and the other leg must be congruent.  Makes it a special case of the SSS congruence theorem</a:t>
            </a:r>
          </a:p>
          <a:p>
            <a:pPr marL="0" indent="0">
              <a:buNone/>
            </a:pPr>
            <a:endParaRPr lang="en-US" sz="2400" b="1" dirty="0">
              <a:solidFill>
                <a:srgbClr val="FFFF6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" y="1124902"/>
            <a:ext cx="7759196" cy="3442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5602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1</a:t>
            </a:r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" y="1021555"/>
                <a:ext cx="596646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Write a proof</a:t>
                </a:r>
              </a:p>
              <a:p>
                <a:pPr marL="0" indent="0">
                  <a:buNone/>
                </a:pPr>
                <a:r>
                  <a:rPr lang="en-US" sz="1200" b="1" dirty="0"/>
                  <a:t> </a:t>
                </a:r>
              </a:p>
              <a:p>
                <a:pPr marL="0" indent="0">
                  <a:buNone/>
                </a:pPr>
                <a:r>
                  <a:rPr lang="en-US" sz="2800" b="1" dirty="0"/>
                  <a:t>Given: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/>
                          </a:rPr>
                          <m:t>𝑷𝑸</m:t>
                        </m:r>
                      </m:e>
                    </m:acc>
                    <m:r>
                      <a:rPr lang="en-US" sz="2800" b="1" i="1">
                        <a:latin typeface="Cambria Math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/>
                          </a:rPr>
                          <m:t>𝑹𝑸</m:t>
                        </m:r>
                      </m:e>
                    </m:acc>
                  </m:oMath>
                </a14:m>
                <a:r>
                  <a:rPr lang="en-US" sz="28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/>
                          </a:rPr>
                          <m:t>𝑷𝑺</m:t>
                        </m:r>
                      </m:e>
                    </m:acc>
                    <m:r>
                      <a:rPr lang="en-US" sz="2800" b="1" i="1">
                        <a:latin typeface="Cambria Math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/>
                          </a:rPr>
                          <m:t>𝑹𝑺</m:t>
                        </m:r>
                      </m:e>
                    </m:acc>
                  </m:oMath>
                </a14:m>
                <a:r>
                  <a:rPr lang="en-US" sz="2800" b="1" dirty="0"/>
                  <a:t> </a:t>
                </a:r>
              </a:p>
              <a:p>
                <a:pPr marL="0" indent="0">
                  <a:buNone/>
                </a:pPr>
                <a:r>
                  <a:rPr lang="en-US" sz="2800" b="1" dirty="0"/>
                  <a:t>Prove: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∆</m:t>
                    </m:r>
                    <m:r>
                      <a:rPr lang="en-US" sz="2800" b="1" i="1">
                        <a:latin typeface="Cambria Math"/>
                      </a:rPr>
                      <m:t>𝑷𝑸𝑻</m:t>
                    </m:r>
                    <m:r>
                      <a:rPr lang="en-US" sz="2800" b="1" i="1">
                        <a:latin typeface="Cambria Math"/>
                      </a:rPr>
                      <m:t>≅∆</m:t>
                    </m:r>
                    <m:r>
                      <a:rPr lang="en-US" sz="2800" b="1" i="1">
                        <a:latin typeface="Cambria Math"/>
                      </a:rPr>
                      <m:t>𝑺𝑹𝑻</m:t>
                    </m:r>
                  </m:oMath>
                </a14:m>
                <a:endParaRPr lang="en-US" sz="2800" b="1" dirty="0"/>
              </a:p>
              <a:p>
                <a:endParaRPr lang="en-US" sz="28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1021555"/>
                <a:ext cx="5966460" cy="5006023"/>
              </a:xfrm>
              <a:blipFill rotWithShape="1">
                <a:blip r:embed="rId5"/>
                <a:stretch>
                  <a:fillRect l="-2043" t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231515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900584"/>
              </p:ext>
            </p:extLst>
          </p:nvPr>
        </p:nvGraphicFramePr>
        <p:xfrm>
          <a:off x="891540" y="3726021"/>
          <a:ext cx="7486650" cy="1767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7513"/>
                <a:gridCol w="486913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03019" y="4404122"/>
            <a:ext cx="433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PS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RS    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3019" y="4034790"/>
            <a:ext cx="4325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PQ </a:t>
            </a:r>
            <a:r>
              <a:rPr lang="en-US" b="1" dirty="0">
                <a:solidFill>
                  <a:srgbClr val="66FFFF"/>
                </a:solidFill>
                <a:sym typeface="Symbol"/>
              </a:rPr>
              <a:t>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RQ  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 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03019" y="4773454"/>
            <a:ext cx="681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SQ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SQ                                        Reflexive POC  (shared side)</a:t>
            </a:r>
            <a:endParaRPr lang="en-US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03019" y="5127210"/>
                <a:ext cx="41184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𝑷𝑸𝑻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𝑺𝑹𝑻</m:t>
                    </m:r>
                  </m:oMath>
                </a14:m>
                <a:r>
                  <a:rPr lang="en-US" b="1" dirty="0" smtClean="0"/>
                  <a:t>                              SSS </a:t>
                </a:r>
                <a:endParaRPr lang="en-US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3019" y="5127210"/>
                <a:ext cx="411843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29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456" y="1154267"/>
            <a:ext cx="3845719" cy="2194084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2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141"/>
            <a:ext cx="5554980" cy="134874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Determine whether the hexagon is stable.  Explain your reasoning. </a:t>
            </a:r>
          </a:p>
          <a:p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2602865"/>
            <a:ext cx="5786115" cy="399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 smtClean="0">
              <a:solidFill>
                <a:srgbClr val="FFEB55"/>
              </a:solidFill>
              <a:sym typeface="Symbol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Not stable. 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 smtClean="0">
              <a:solidFill>
                <a:schemeClr val="tx1">
                  <a:lumMod val="95000"/>
                </a:schemeClr>
              </a:solidFill>
              <a:sym typeface="Symbol"/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Diagonals AC and EC fix part of the hexagon, but a lack of a diagonal from A to E allows angle AFE to change.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 smtClean="0">
              <a:sym typeface="Symbol" pitchFamily="18" charset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155" y="1024249"/>
            <a:ext cx="2580323" cy="264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6869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3</a:t>
            </a:r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" y="1021555"/>
                <a:ext cx="596646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Write a proof.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 </a:t>
                </a:r>
              </a:p>
              <a:p>
                <a:pPr marL="0" indent="0">
                  <a:buNone/>
                </a:pPr>
                <a:r>
                  <a:rPr lang="en-US" sz="2800" b="1" dirty="0"/>
                  <a:t>Given: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/>
                          </a:rPr>
                          <m:t>𝑷𝑸</m:t>
                        </m:r>
                      </m:e>
                    </m:acc>
                    <m:r>
                      <a:rPr lang="en-US" sz="2800" b="1" i="1">
                        <a:latin typeface="Cambria Math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/>
                          </a:rPr>
                          <m:t>𝑹𝑺</m:t>
                        </m:r>
                      </m:e>
                    </m:acc>
                  </m:oMath>
                </a14:m>
                <a:r>
                  <a:rPr lang="en-US" sz="2800" b="1" dirty="0"/>
                  <a:t>, </a:t>
                </a:r>
                <a:r>
                  <a:rPr lang="en-US" sz="2800" b="1" dirty="0" smtClean="0"/>
                  <a:t/>
                </a:r>
                <a:br>
                  <a:rPr lang="en-US" sz="2800" b="1" dirty="0" smtClean="0"/>
                </a:br>
                <a:r>
                  <a:rPr lang="en-US" sz="2800" b="1" dirty="0" smtClean="0">
                    <a:sym typeface="Symbol"/>
                  </a:rPr>
                  <a:t></a:t>
                </a:r>
                <a:r>
                  <a:rPr lang="en-US" sz="2800" b="1" dirty="0"/>
                  <a:t>Q and </a:t>
                </a:r>
                <a:r>
                  <a:rPr lang="en-US" sz="2800" b="1" dirty="0">
                    <a:sym typeface="Symbol"/>
                  </a:rPr>
                  <a:t></a:t>
                </a:r>
                <a:r>
                  <a:rPr lang="en-US" sz="2800" b="1" dirty="0"/>
                  <a:t>S are right angles.</a:t>
                </a:r>
              </a:p>
              <a:p>
                <a:pPr marL="0" indent="0">
                  <a:buNone/>
                </a:pPr>
                <a:r>
                  <a:rPr lang="en-US" sz="2800" b="1" dirty="0"/>
                  <a:t>Prove: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∆</m:t>
                    </m:r>
                    <m:r>
                      <a:rPr lang="en-US" sz="2800" b="1" i="1">
                        <a:latin typeface="Cambria Math"/>
                      </a:rPr>
                      <m:t>𝑷𝑸𝑹</m:t>
                    </m:r>
                    <m:r>
                      <a:rPr lang="en-US" sz="2800" b="1" i="1">
                        <a:latin typeface="Cambria Math"/>
                      </a:rPr>
                      <m:t>≅∆</m:t>
                    </m:r>
                    <m:r>
                      <a:rPr lang="en-US" sz="2800" b="1" i="1">
                        <a:latin typeface="Cambria Math"/>
                      </a:rPr>
                      <m:t>𝑹𝑺𝑷</m:t>
                    </m:r>
                  </m:oMath>
                </a14:m>
                <a:endParaRPr lang="en-US" sz="2800" b="1" dirty="0"/>
              </a:p>
              <a:p>
                <a:pPr marL="0" indent="0">
                  <a:buNone/>
                </a:pPr>
                <a:endParaRPr lang="en-US" sz="28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1021555"/>
                <a:ext cx="5966460" cy="5006023"/>
              </a:xfrm>
              <a:blipFill rotWithShape="1">
                <a:blip r:embed="rId5"/>
                <a:stretch>
                  <a:fillRect l="-2043" t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471545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890756"/>
              </p:ext>
            </p:extLst>
          </p:nvPr>
        </p:nvGraphicFramePr>
        <p:xfrm>
          <a:off x="891540" y="3966051"/>
          <a:ext cx="7760970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4760"/>
                <a:gridCol w="396621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19319" y="4279364"/>
            <a:ext cx="6466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PQ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 RS                                                              Given  [Leg]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9319" y="4648696"/>
            <a:ext cx="5836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  <a:sym typeface="Symbol"/>
              </a:rPr>
              <a:t></a:t>
            </a:r>
            <a:r>
              <a:rPr lang="en-US" b="1" dirty="0" smtClean="0">
                <a:solidFill>
                  <a:srgbClr val="66FFFF"/>
                </a:solidFill>
              </a:rPr>
              <a:t>Q,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S are right                                                  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9319" y="5318106"/>
            <a:ext cx="781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RP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RP                                             Reflexive POC  (shared side)  [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Hyp</a:t>
            </a:r>
            <a:r>
              <a:rPr lang="en-US" b="1" dirty="0">
                <a:solidFill>
                  <a:srgbClr val="FFC000"/>
                </a:solidFill>
                <a:sym typeface="Symbol"/>
              </a:rPr>
              <a:t>]</a:t>
            </a:r>
            <a:endParaRPr lang="en-US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919319" y="5700378"/>
                <a:ext cx="55938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𝑷𝑸𝑹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𝑹𝑺𝑷</m:t>
                    </m:r>
                  </m:oMath>
                </a14:m>
                <a:r>
                  <a:rPr lang="en-US" b="1" dirty="0" smtClean="0"/>
                  <a:t>                                                       HL </a:t>
                </a:r>
                <a:endParaRPr lang="en-US" b="1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319" y="5700378"/>
                <a:ext cx="559383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215" y="1305553"/>
            <a:ext cx="3017520" cy="141732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19319" y="5001260"/>
            <a:ext cx="7079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C99"/>
                </a:solidFill>
                <a:sym typeface="Symbol"/>
              </a:rPr>
              <a:t>PQR and RSP are right triangles                   Right triangle </a:t>
            </a:r>
            <a:r>
              <a:rPr lang="en-US" b="1" dirty="0" err="1" smtClean="0">
                <a:solidFill>
                  <a:srgbClr val="FFCC99"/>
                </a:solidFill>
                <a:sym typeface="Symbol"/>
              </a:rPr>
              <a:t>Dfn</a:t>
            </a:r>
            <a:endParaRPr lang="en-US" b="1" dirty="0">
              <a:solidFill>
                <a:srgbClr val="FF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077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4</a:t>
            </a:r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6449" y="827245"/>
                <a:ext cx="596646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Two windows in a building are right triangles, with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𝑾𝑿</m:t>
                        </m:r>
                      </m:e>
                    </m:acc>
                    <m:r>
                      <a:rPr lang="en-US" sz="2400" b="1" i="1">
                        <a:latin typeface="Cambria Math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𝑿𝒀</m:t>
                        </m:r>
                      </m:e>
                    </m:acc>
                  </m:oMath>
                </a14:m>
                <a:r>
                  <a:rPr lang="en-US" sz="2400" b="1" dirty="0"/>
                  <a:t>.  Prove that the triangles are congruent.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 </a:t>
                </a:r>
              </a:p>
              <a:p>
                <a:pPr marL="400050" indent="-400050">
                  <a:buNone/>
                </a:pPr>
                <a:r>
                  <a:rPr lang="en-US" sz="2400" b="1" dirty="0"/>
                  <a:t>Given: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𝑾𝑿𝒁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𝒀𝑿𝒁</m:t>
                    </m:r>
                  </m:oMath>
                </a14:m>
                <a:r>
                  <a:rPr lang="en-US" sz="2400" b="1" dirty="0"/>
                  <a:t> are right triangles;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𝑾𝑿</m:t>
                        </m:r>
                      </m:e>
                    </m:acc>
                    <m:r>
                      <a:rPr lang="en-US" sz="2400" b="1" i="1">
                        <a:latin typeface="Cambria Math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𝑿𝒀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pPr marL="0" indent="0">
                  <a:buNone/>
                </a:pPr>
                <a:r>
                  <a:rPr lang="en-US" sz="2400" b="1" dirty="0"/>
                  <a:t>Prove: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𝑾𝑿𝒁</m:t>
                    </m:r>
                    <m:r>
                      <a:rPr lang="en-US" sz="2400" b="1" i="1">
                        <a:latin typeface="Cambria Math"/>
                      </a:rPr>
                      <m:t>≅∆</m:t>
                    </m:r>
                    <m:r>
                      <a:rPr lang="en-US" sz="2400" b="1" i="1">
                        <a:latin typeface="Cambria Math"/>
                      </a:rPr>
                      <m:t>𝒀𝑿𝒁</m:t>
                    </m:r>
                  </m:oMath>
                </a14:m>
                <a:endParaRPr lang="en-US" sz="2400" b="1" dirty="0"/>
              </a:p>
              <a:p>
                <a:pPr marL="0" indent="0">
                  <a:buNone/>
                </a:pPr>
                <a:endParaRPr lang="en-US" sz="24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49" y="827245"/>
                <a:ext cx="5966460" cy="5006023"/>
              </a:xfrm>
              <a:blipFill rotWithShape="1">
                <a:blip r:embed="rId5"/>
                <a:stretch>
                  <a:fillRect l="-1636" t="-853" r="-2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654425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666536"/>
              </p:ext>
            </p:extLst>
          </p:nvPr>
        </p:nvGraphicFramePr>
        <p:xfrm>
          <a:off x="891540" y="4148931"/>
          <a:ext cx="7486650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7513"/>
                <a:gridCol w="486913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298" y="1115695"/>
            <a:ext cx="2736056" cy="16573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19319" y="4485104"/>
            <a:ext cx="6466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WX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 XY                                                              Given  [</a:t>
            </a:r>
            <a:r>
              <a:rPr lang="en-US" b="1" dirty="0" err="1" smtClean="0">
                <a:solidFill>
                  <a:srgbClr val="66FFFF"/>
                </a:solidFill>
                <a:sym typeface="Symbol"/>
              </a:rPr>
              <a:t>Hyp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]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9319" y="4854436"/>
            <a:ext cx="577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  <a:sym typeface="Symbol"/>
              </a:rPr>
              <a:t></a:t>
            </a:r>
            <a:r>
              <a:rPr lang="en-US" b="1" dirty="0" smtClean="0">
                <a:solidFill>
                  <a:srgbClr val="66FFFF"/>
                </a:solidFill>
              </a:rPr>
              <a:t>Z’s    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are right                                                  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9319" y="5523846"/>
            <a:ext cx="723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XZ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XZ                                     Reflexive POC  (shared side)  [Leg]</a:t>
            </a:r>
            <a:endParaRPr lang="en-US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919319" y="5906118"/>
                <a:ext cx="56419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𝑾𝑿𝒁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𝒀𝑿𝒁</m:t>
                    </m:r>
                  </m:oMath>
                </a14:m>
                <a:r>
                  <a:rPr lang="en-US" b="1" dirty="0" smtClean="0"/>
                  <a:t>                                                       HL </a:t>
                </a:r>
                <a:endParaRPr lang="en-US" b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319" y="5906118"/>
                <a:ext cx="5641929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919319" y="5207000"/>
            <a:ext cx="7071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C99"/>
                </a:solidFill>
                <a:sym typeface="Symbol"/>
              </a:rPr>
              <a:t>WXZ and YXZ are right triangles                   Right triangle </a:t>
            </a:r>
            <a:r>
              <a:rPr lang="en-US" b="1" dirty="0" err="1" smtClean="0">
                <a:solidFill>
                  <a:srgbClr val="FFCC99"/>
                </a:solidFill>
                <a:sym typeface="Symbol"/>
              </a:rPr>
              <a:t>Dfn</a:t>
            </a:r>
            <a:endParaRPr lang="en-US" b="1" dirty="0">
              <a:solidFill>
                <a:srgbClr val="FF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8005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317</Words>
  <Application>Microsoft Office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Equation</vt:lpstr>
      <vt:lpstr>Lesson 5-5</vt:lpstr>
      <vt:lpstr>Objectives</vt:lpstr>
      <vt:lpstr>Vocabulary</vt:lpstr>
      <vt:lpstr>Triangle Congruence Theorems</vt:lpstr>
      <vt:lpstr>Triangle Congruence Theorems</vt:lpstr>
      <vt:lpstr>Example 1</vt:lpstr>
      <vt:lpstr>Example 2</vt:lpstr>
      <vt:lpstr>Example 3</vt:lpstr>
      <vt:lpstr>Example 4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43</cp:revision>
  <dcterms:created xsi:type="dcterms:W3CDTF">2008-02-18T23:02:07Z</dcterms:created>
  <dcterms:modified xsi:type="dcterms:W3CDTF">2018-09-16T21:42:48Z</dcterms:modified>
</cp:coreProperties>
</file>