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1" r:id="rId3"/>
    <p:sldId id="282" r:id="rId4"/>
    <p:sldId id="313" r:id="rId5"/>
    <p:sldId id="321" r:id="rId6"/>
    <p:sldId id="323" r:id="rId7"/>
    <p:sldId id="324" r:id="rId8"/>
    <p:sldId id="325" r:id="rId9"/>
    <p:sldId id="299" r:id="rId10"/>
    <p:sldId id="318" r:id="rId11"/>
    <p:sldId id="29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66FFFF"/>
    <a:srgbClr val="66FF99"/>
    <a:srgbClr val="FFFF66"/>
    <a:srgbClr val="FF6699"/>
    <a:srgbClr val="6699FF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CFB3E-BDE2-4190-8294-11F66DEB6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00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36FB6-161A-4462-BBBC-47D972CCA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94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1A1D5-32AD-4986-B890-D1052D1902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23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3597E-EFEA-4EF2-B18D-430171F5A7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08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D7802-2BCB-4C4E-BC97-6B36EE894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969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EEB64-3D7E-42F8-AFC6-C2A4A9D72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55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4E1E0-8ECE-444E-9484-92D9BE0D1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17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42D8A-2834-4028-A77A-4EDFFC66C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53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4F5ED-7F83-4FC6-9351-B8527EEA25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480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D5E8B-E088-4B37-9212-68FAB24CB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5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FA6A8-3647-43F3-B294-442F9FF4B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47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8391FDE-9396-42DC-B4B3-6B0E9F11E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12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jpg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jpg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jpg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9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</a:t>
            </a:r>
            <a:r>
              <a:rPr lang="en-US" altLang="en-US" b="1" dirty="0" smtClean="0"/>
              <a:t>5-6</a:t>
            </a:r>
            <a:endParaRPr lang="en-US" altLang="en-US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303020"/>
          </a:xfrm>
        </p:spPr>
        <p:txBody>
          <a:bodyPr/>
          <a:lstStyle/>
          <a:p>
            <a:pPr eaLnBrk="1" hangingPunct="1"/>
            <a:r>
              <a:rPr lang="en-US" b="1" dirty="0"/>
              <a:t>Proving Triangle Congruence by ASA and AAS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0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3</a:t>
            </a:r>
            <a:endParaRPr lang="en-US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" y="1021555"/>
                <a:ext cx="5507318" cy="500602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b="1" dirty="0"/>
                  <a:t>Write a proof.</a:t>
                </a:r>
              </a:p>
              <a:p>
                <a:pPr marL="0" indent="0">
                  <a:buNone/>
                </a:pPr>
                <a:r>
                  <a:rPr lang="en-US" sz="1600" b="1" dirty="0"/>
                  <a:t> </a:t>
                </a:r>
              </a:p>
              <a:p>
                <a:pPr marL="0" indent="0">
                  <a:buNone/>
                </a:pPr>
                <a:r>
                  <a:rPr lang="en-US" sz="2800" b="1" dirty="0"/>
                  <a:t>Given: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/>
                        </m:ctrlPr>
                      </m:accPr>
                      <m:e>
                        <m:r>
                          <a:rPr lang="en-US" sz="2800" b="1" i="1"/>
                          <m:t>𝑨𝑫</m:t>
                        </m:r>
                      </m:e>
                    </m:acc>
                    <m:r>
                      <a:rPr lang="en-US" sz="2800" b="1" i="1"/>
                      <m:t>∥</m:t>
                    </m:r>
                    <m:acc>
                      <m:accPr>
                        <m:chr m:val="̅"/>
                        <m:ctrlPr>
                          <a:rPr lang="en-US" sz="2800" b="1" i="1"/>
                        </m:ctrlPr>
                      </m:accPr>
                      <m:e>
                        <m:r>
                          <a:rPr lang="en-US" sz="2800" b="1" i="1"/>
                          <m:t>𝑬𝑪</m:t>
                        </m:r>
                      </m:e>
                    </m:acc>
                  </m:oMath>
                </a14:m>
                <a:r>
                  <a:rPr lang="en-US" sz="2800" b="1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/>
                        </m:ctrlPr>
                      </m:accPr>
                      <m:e>
                        <m:r>
                          <a:rPr lang="en-US" sz="2800" b="1" i="1"/>
                          <m:t>𝑩𝑫</m:t>
                        </m:r>
                      </m:e>
                    </m:acc>
                    <m:r>
                      <a:rPr lang="en-US" sz="2800" b="1" i="1"/>
                      <m:t>≅</m:t>
                    </m:r>
                    <m:acc>
                      <m:accPr>
                        <m:chr m:val="̅"/>
                        <m:ctrlPr>
                          <a:rPr lang="en-US" sz="2800" b="1" i="1"/>
                        </m:ctrlPr>
                      </m:accPr>
                      <m:e>
                        <m:r>
                          <a:rPr lang="en-US" sz="2800" b="1" i="1"/>
                          <m:t>𝑩𝑪</m:t>
                        </m:r>
                      </m:e>
                    </m:acc>
                  </m:oMath>
                </a14:m>
                <a:endParaRPr lang="en-US" sz="2800" b="1" dirty="0"/>
              </a:p>
              <a:p>
                <a:pPr marL="0" indent="0">
                  <a:buNone/>
                </a:pPr>
                <a:r>
                  <a:rPr lang="en-US" sz="2800" b="1" dirty="0"/>
                  <a:t>Prove:  </a:t>
                </a:r>
                <a14:m>
                  <m:oMath xmlns:m="http://schemas.openxmlformats.org/officeDocument/2006/math">
                    <m:r>
                      <a:rPr lang="en-US" sz="2800" b="1" i="1"/>
                      <m:t>∆</m:t>
                    </m:r>
                    <m:r>
                      <a:rPr lang="en-US" sz="2800" b="1" i="1"/>
                      <m:t>𝑨𝑩𝑫</m:t>
                    </m:r>
                    <m:r>
                      <a:rPr lang="en-US" sz="2800" b="1" i="1"/>
                      <m:t>≅∆</m:t>
                    </m:r>
                    <m:r>
                      <a:rPr lang="en-US" sz="2800" b="1" i="1"/>
                      <m:t>𝑬𝑩𝑪</m:t>
                    </m:r>
                  </m:oMath>
                </a14:m>
                <a:r>
                  <a:rPr lang="en-US" sz="2800" b="1" dirty="0"/>
                  <a:t> using AAS Congruence Theorem</a:t>
                </a:r>
              </a:p>
              <a:p>
                <a:pPr marL="0" indent="0">
                  <a:buNone/>
                </a:pPr>
                <a:endParaRPr lang="en-US" sz="2800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" y="1021555"/>
                <a:ext cx="5507318" cy="5006023"/>
              </a:xfrm>
              <a:blipFill rotWithShape="1">
                <a:blip r:embed="rId5"/>
                <a:stretch>
                  <a:fillRect l="-2215" t="-12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320040" y="3471545"/>
            <a:ext cx="1645920" cy="586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	</a:t>
            </a:r>
            <a:endParaRPr lang="en-US" altLang="en-US" sz="2400" b="1" dirty="0">
              <a:sym typeface="Symbol" pitchFamily="18" charset="2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572688"/>
              </p:ext>
            </p:extLst>
          </p:nvPr>
        </p:nvGraphicFramePr>
        <p:xfrm>
          <a:off x="891540" y="3966051"/>
          <a:ext cx="7760970" cy="2499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6070"/>
                <a:gridCol w="49149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Statement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Reason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919319" y="5700378"/>
                <a:ext cx="42460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∆</m:t>
                    </m:r>
                    <m:r>
                      <a:rPr lang="en-US" b="1" i="1" smtClean="0">
                        <a:latin typeface="Cambria Math"/>
                      </a:rPr>
                      <m:t>𝑨𝑩𝑫</m:t>
                    </m:r>
                    <m:r>
                      <a:rPr lang="en-US" b="1" i="1">
                        <a:latin typeface="Cambria Math"/>
                      </a:rPr>
                      <m:t>≅∆</m:t>
                    </m:r>
                    <m:r>
                      <a:rPr lang="en-US" b="1" i="1" smtClean="0">
                        <a:latin typeface="Cambria Math"/>
                      </a:rPr>
                      <m:t>𝑬𝑩𝑪</m:t>
                    </m:r>
                  </m:oMath>
                </a14:m>
                <a:r>
                  <a:rPr lang="en-US" b="1" dirty="0" smtClean="0"/>
                  <a:t>                          </a:t>
                </a:r>
                <a:r>
                  <a:rPr lang="en-US" b="1" dirty="0" smtClean="0"/>
                  <a:t>   AAS </a:t>
                </a:r>
                <a:endParaRPr lang="en-US" b="1" dirty="0"/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319" y="5700378"/>
                <a:ext cx="4246099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0198" y="919162"/>
            <a:ext cx="3295650" cy="218122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005838" y="5376766"/>
            <a:ext cx="4120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FFFF"/>
                </a:solidFill>
              </a:rPr>
              <a:t>BD </a:t>
            </a:r>
            <a:r>
              <a:rPr lang="en-US" b="1" dirty="0" smtClean="0">
                <a:solidFill>
                  <a:srgbClr val="66FFFF"/>
                </a:solidFill>
                <a:sym typeface="Symbol"/>
              </a:rPr>
              <a:t> </a:t>
            </a:r>
            <a:r>
              <a:rPr lang="en-US" b="1" dirty="0" smtClean="0">
                <a:solidFill>
                  <a:srgbClr val="66FFFF"/>
                </a:solidFill>
                <a:sym typeface="Symbol"/>
              </a:rPr>
              <a:t>BC                                     </a:t>
            </a:r>
            <a:r>
              <a:rPr lang="en-US" b="1" dirty="0" smtClean="0">
                <a:solidFill>
                  <a:srgbClr val="66FFFF"/>
                </a:solidFill>
              </a:rPr>
              <a:t>Given</a:t>
            </a:r>
            <a:endParaRPr lang="en-US" b="1" dirty="0">
              <a:solidFill>
                <a:srgbClr val="66FF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05839" y="4297680"/>
            <a:ext cx="4172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FFFF"/>
                </a:solidFill>
              </a:rPr>
              <a:t>AD </a:t>
            </a:r>
            <a:r>
              <a:rPr lang="en-US" b="1" dirty="0" smtClean="0">
                <a:solidFill>
                  <a:srgbClr val="66FFFF"/>
                </a:solidFill>
                <a:sym typeface="Symbol"/>
              </a:rPr>
              <a:t>|| EC                                     </a:t>
            </a:r>
            <a:r>
              <a:rPr lang="en-US" b="1" dirty="0" smtClean="0">
                <a:solidFill>
                  <a:srgbClr val="66FFFF"/>
                </a:solidFill>
              </a:rPr>
              <a:t>Given </a:t>
            </a:r>
            <a:endParaRPr lang="en-US" b="1" dirty="0">
              <a:solidFill>
                <a:srgbClr val="66FF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05838" y="4670108"/>
            <a:ext cx="7203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sym typeface="Symbol"/>
              </a:rPr>
              <a:t>A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 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E                                    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Alt Interior Angle </a:t>
            </a:r>
            <a:r>
              <a:rPr lang="en-US" b="1" dirty="0" err="1" smtClean="0">
                <a:solidFill>
                  <a:srgbClr val="FFC000"/>
                </a:solidFill>
                <a:sym typeface="Symbol"/>
              </a:rPr>
              <a:t>Thrm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 (“parallel”)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98218" y="5005388"/>
            <a:ext cx="7203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sym typeface="Symbol"/>
              </a:rPr>
              <a:t>D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 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C                                    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Alt Interior Angle </a:t>
            </a:r>
            <a:r>
              <a:rPr lang="en-US" b="1" dirty="0" err="1" smtClean="0">
                <a:solidFill>
                  <a:srgbClr val="FFC000"/>
                </a:solidFill>
                <a:sym typeface="Symbol"/>
              </a:rPr>
              <a:t>Thrm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 (“parallel”)</a:t>
            </a:r>
            <a:endParaRPr lang="en-US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85077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263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>
              <a:defRPr/>
            </a:pPr>
            <a:r>
              <a:rPr lang="en-US" sz="2400" b="1" dirty="0" smtClean="0"/>
              <a:t>ASA </a:t>
            </a:r>
            <a:r>
              <a:rPr lang="en-US" sz="2400" b="1" dirty="0" smtClean="0"/>
              <a:t>is the second of several “short-cut” theorems for triangle congruence</a:t>
            </a:r>
          </a:p>
          <a:p>
            <a:pPr lvl="1" eaLnBrk="1" hangingPunct="1">
              <a:defRPr/>
            </a:pPr>
            <a:r>
              <a:rPr lang="en-US" sz="2400" b="1" dirty="0" smtClean="0"/>
              <a:t>AAS </a:t>
            </a:r>
            <a:r>
              <a:rPr lang="en-US" sz="2400" b="1" dirty="0" smtClean="0"/>
              <a:t>is a special case of </a:t>
            </a:r>
            <a:r>
              <a:rPr lang="en-US" sz="2400" b="1" dirty="0" smtClean="0"/>
              <a:t>ASA</a:t>
            </a:r>
            <a:endParaRPr lang="en-US" sz="2400" b="1" dirty="0" smtClean="0"/>
          </a:p>
          <a:p>
            <a:pPr lvl="2" eaLnBrk="1" hangingPunct="1">
              <a:defRPr/>
            </a:pPr>
            <a:r>
              <a:rPr lang="en-US" sz="2000" b="1" dirty="0" smtClean="0"/>
              <a:t>From third angle theorem</a:t>
            </a:r>
          </a:p>
          <a:p>
            <a:pPr lvl="1" eaLnBrk="1" hangingPunct="1">
              <a:defRPr/>
            </a:pPr>
            <a:r>
              <a:rPr lang="en-US" sz="2400" b="1" dirty="0" smtClean="0"/>
              <a:t>SSS, SAS, HL, ASA, ASA are the triangle congruence theorems</a:t>
            </a:r>
          </a:p>
          <a:p>
            <a:pPr lvl="2" eaLnBrk="1" hangingPunct="1">
              <a:defRPr/>
            </a:pPr>
            <a:r>
              <a:rPr lang="en-US" sz="2000" b="1" dirty="0" smtClean="0"/>
              <a:t>AAA, SSA or ASS are not </a:t>
            </a:r>
            <a:r>
              <a:rPr lang="en-US" sz="2000" b="1" dirty="0" err="1" smtClean="0"/>
              <a:t>possibles</a:t>
            </a:r>
            <a:endParaRPr lang="en-US" sz="2000" b="1" dirty="0" smtClean="0"/>
          </a:p>
          <a:p>
            <a:pPr lvl="1" eaLnBrk="1" hangingPunct="1">
              <a:defRPr/>
            </a:pPr>
            <a:endParaRPr lang="en-US" sz="2400" b="1" dirty="0" smtClean="0"/>
          </a:p>
          <a:p>
            <a:pPr eaLnBrk="1" hangingPunct="1"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sz="2800" b="1" dirty="0" smtClean="0"/>
              <a:t>  </a:t>
            </a:r>
          </a:p>
          <a:p>
            <a:pPr lvl="1" eaLnBrk="1" hangingPunct="1">
              <a:defRPr/>
            </a:pPr>
            <a:r>
              <a:rPr lang="en-US" sz="2400" b="1" kern="1200" dirty="0" smtClean="0"/>
              <a:t>Triangle Congruence WS 2</a:t>
            </a:r>
            <a:endParaRPr lang="el-GR" sz="1400" b="1" dirty="0" smtClean="0">
              <a:ea typeface="Times New Roman" pitchFamily="18" charset="0"/>
              <a:cs typeface="Arial" charset="0"/>
            </a:endParaRPr>
          </a:p>
          <a:p>
            <a:pPr lvl="1" eaLnBrk="1" hangingPunct="1">
              <a:defRPr/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76350"/>
            <a:ext cx="8521700" cy="4849813"/>
          </a:xfrm>
        </p:spPr>
        <p:txBody>
          <a:bodyPr/>
          <a:lstStyle/>
          <a:p>
            <a:r>
              <a:rPr lang="en-US" sz="2800" b="1" dirty="0" smtClean="0"/>
              <a:t>Use </a:t>
            </a:r>
            <a:r>
              <a:rPr lang="en-US" sz="2800" b="1" dirty="0"/>
              <a:t>the ASA and AAS Congruence Theorems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2990"/>
            <a:ext cx="8229600" cy="5463540"/>
          </a:xfrm>
        </p:spPr>
        <p:txBody>
          <a:bodyPr/>
          <a:lstStyle/>
          <a:p>
            <a:r>
              <a:rPr lang="en-US" sz="2400" b="1" i="1" dirty="0">
                <a:solidFill>
                  <a:srgbClr val="FFFF00"/>
                </a:solidFill>
              </a:rPr>
              <a:t>Included side </a:t>
            </a:r>
            <a:r>
              <a:rPr lang="en-US" sz="2400" b="1" i="1" dirty="0"/>
              <a:t>– the side in common between two angles (the end points are the vertexes)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618"/>
            <a:ext cx="8229600" cy="742632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Triangle Congruence Theorems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709160"/>
            <a:ext cx="8229600" cy="1543050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1">
                    <a:lumMod val="95000"/>
                  </a:schemeClr>
                </a:solidFill>
              </a:rPr>
              <a:t>Third short-cut Theorem</a:t>
            </a:r>
          </a:p>
          <a:p>
            <a:r>
              <a:rPr lang="en-US" sz="2400" b="1" dirty="0" smtClean="0">
                <a:solidFill>
                  <a:schemeClr val="tx1">
                    <a:lumMod val="95000"/>
                  </a:schemeClr>
                </a:solidFill>
              </a:rPr>
              <a:t>Side must be between the two angles</a:t>
            </a:r>
            <a:br>
              <a:rPr lang="en-US" sz="24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n-US" sz="2400" b="1" dirty="0" smtClean="0">
                <a:solidFill>
                  <a:schemeClr val="tx1">
                    <a:lumMod val="95000"/>
                  </a:schemeClr>
                </a:solidFill>
              </a:rPr>
              <a:t>(angles define the side)</a:t>
            </a:r>
            <a:endParaRPr lang="en-US" sz="2400" b="1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rgbClr val="FFFF66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41" y="1170622"/>
            <a:ext cx="8130722" cy="28864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511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618"/>
            <a:ext cx="8229600" cy="742632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Triangle Congruence Theorems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8878" y="4960620"/>
            <a:ext cx="7867902" cy="1543050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>
                    <a:lumMod val="95000"/>
                  </a:schemeClr>
                </a:solidFill>
              </a:rPr>
              <a:t>Because </a:t>
            </a:r>
            <a:r>
              <a:rPr lang="en-US" sz="2000" b="1" dirty="0" smtClean="0">
                <a:solidFill>
                  <a:schemeClr val="tx1">
                    <a:lumMod val="95000"/>
                  </a:schemeClr>
                </a:solidFill>
              </a:rPr>
              <a:t>of the </a:t>
            </a:r>
            <a:r>
              <a:rPr lang="en-US" sz="2000" b="1" dirty="0" smtClean="0">
                <a:solidFill>
                  <a:srgbClr val="FFFF00"/>
                </a:solidFill>
              </a:rPr>
              <a:t>Third Angle Theorem </a:t>
            </a:r>
            <a:r>
              <a:rPr lang="en-US" sz="2000" b="1" dirty="0" smtClean="0">
                <a:solidFill>
                  <a:schemeClr val="tx1">
                    <a:lumMod val="95000"/>
                  </a:schemeClr>
                </a:solidFill>
              </a:rPr>
              <a:t>discussed earlier, </a:t>
            </a:r>
            <a:r>
              <a:rPr lang="en-US" sz="2000" b="1" dirty="0" smtClean="0">
                <a:solidFill>
                  <a:schemeClr val="tx1">
                    <a:lumMod val="95000"/>
                  </a:schemeClr>
                </a:solidFill>
              </a:rPr>
              <a:t>it makes this a </a:t>
            </a:r>
            <a:r>
              <a:rPr lang="en-US" sz="2000" b="1" dirty="0" smtClean="0">
                <a:solidFill>
                  <a:schemeClr val="tx1">
                    <a:lumMod val="95000"/>
                  </a:schemeClr>
                </a:solidFill>
              </a:rPr>
              <a:t>special case of the </a:t>
            </a:r>
            <a:r>
              <a:rPr lang="en-US" sz="2000" b="1" dirty="0" smtClean="0">
                <a:solidFill>
                  <a:schemeClr val="tx1">
                    <a:lumMod val="95000"/>
                  </a:schemeClr>
                </a:solidFill>
              </a:rPr>
              <a:t>ASA </a:t>
            </a:r>
            <a:r>
              <a:rPr lang="en-US" sz="2000" b="1" dirty="0" smtClean="0">
                <a:solidFill>
                  <a:schemeClr val="tx1">
                    <a:lumMod val="95000"/>
                  </a:schemeClr>
                </a:solidFill>
              </a:rPr>
              <a:t>congruence </a:t>
            </a:r>
            <a:r>
              <a:rPr lang="en-US" sz="2000" b="1" dirty="0" smtClean="0">
                <a:solidFill>
                  <a:schemeClr val="tx1">
                    <a:lumMod val="95000"/>
                  </a:schemeClr>
                </a:solidFill>
              </a:rPr>
              <a:t>theorem</a:t>
            </a:r>
          </a:p>
          <a:p>
            <a:r>
              <a:rPr lang="en-US" sz="2000" b="1" dirty="0"/>
              <a:t>AAS is listed as a corollary to ASA in some books because of the third angle theorem</a:t>
            </a:r>
            <a:r>
              <a:rPr lang="en-US" sz="2000" dirty="0"/>
              <a:t>. </a:t>
            </a:r>
          </a:p>
          <a:p>
            <a:endParaRPr lang="en-US" sz="2000" b="1" dirty="0" smtClean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065" y="1047115"/>
            <a:ext cx="7985714" cy="34714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5602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8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1a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021555"/>
            <a:ext cx="8435340" cy="500602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Can the triangles be proven congruent with the information given in the diagram?  If so, state the theorem you would use.</a:t>
            </a:r>
          </a:p>
          <a:p>
            <a:endParaRPr lang="en-US" sz="2800" b="1" dirty="0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320040" y="3231515"/>
            <a:ext cx="4251960" cy="2837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endParaRPr lang="en-US" altLang="en-US" sz="2400" b="1" dirty="0" smtClean="0">
              <a:solidFill>
                <a:srgbClr val="FFEB55"/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AAS (</a:t>
            </a:r>
            <a:r>
              <a:rPr lang="en-US" altLang="en-US" sz="2400" b="1" dirty="0" smtClean="0">
                <a:solidFill>
                  <a:srgbClr val="FFC000"/>
                </a:solidFill>
              </a:rPr>
              <a:t>vertical angles</a:t>
            </a: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)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endParaRPr lang="en-US" altLang="en-US" sz="2400" b="1" dirty="0">
              <a:solidFill>
                <a:srgbClr val="FFEB55"/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r>
              <a:rPr lang="en-US" altLang="en-US" sz="2400" b="1" dirty="0" smtClean="0">
                <a:solidFill>
                  <a:srgbClr val="FFC000"/>
                </a:solidFill>
              </a:rPr>
              <a:t>“bowtie”</a:t>
            </a:r>
            <a:endParaRPr lang="en-US" altLang="en-US" sz="2400" b="1" dirty="0" smtClean="0">
              <a:solidFill>
                <a:srgbClr val="FFC0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rgbClr val="FFEB55"/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r>
              <a:rPr lang="en-US" altLang="en-US" sz="2400" b="1" dirty="0">
                <a:solidFill>
                  <a:srgbClr val="FFEB55"/>
                </a:solidFill>
              </a:rPr>
              <a:t>	</a:t>
            </a:r>
            <a:endParaRPr lang="en-US" altLang="en-US" sz="2400" b="1" dirty="0">
              <a:sym typeface="Symbol" pitchFamily="18" charset="2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0640" y="2700020"/>
            <a:ext cx="3186113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17008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1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1b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021555"/>
            <a:ext cx="8481060" cy="500602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Can the triangles be proven congruent with the information given in the diagram?  If so, state the theorem you would use.</a:t>
            </a:r>
          </a:p>
          <a:p>
            <a:endParaRPr lang="en-US" sz="2800" b="1" dirty="0"/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invGray">
          <a:xfrm>
            <a:off x="320040" y="3231515"/>
            <a:ext cx="4251960" cy="2837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endParaRPr lang="en-US" altLang="en-US" sz="2400" b="1" dirty="0" smtClean="0">
              <a:solidFill>
                <a:srgbClr val="FFEB55"/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Not possible (SS)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endParaRPr lang="en-US" altLang="en-US" sz="2400" b="1" dirty="0">
              <a:solidFill>
                <a:srgbClr val="FFEB55"/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r>
              <a:rPr lang="en-US" altLang="en-US" sz="2400" b="1" dirty="0" smtClean="0">
                <a:solidFill>
                  <a:srgbClr val="FFC000"/>
                </a:solidFill>
              </a:rPr>
              <a:t>“shared side”</a:t>
            </a:r>
            <a:endParaRPr lang="en-US" altLang="en-US" sz="2400" b="1" dirty="0" smtClean="0">
              <a:solidFill>
                <a:srgbClr val="FFC0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rgbClr val="FFEB55"/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r>
              <a:rPr lang="en-US" altLang="en-US" sz="2400" b="1" dirty="0">
                <a:solidFill>
                  <a:srgbClr val="FFEB55"/>
                </a:solidFill>
              </a:rPr>
              <a:t>	</a:t>
            </a:r>
            <a:endParaRPr lang="en-US" altLang="en-US" sz="2400" b="1" dirty="0">
              <a:sym typeface="Symbol" pitchFamily="18" charset="2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117" y="2343150"/>
            <a:ext cx="234315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63332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5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1c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021555"/>
            <a:ext cx="8435340" cy="500602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Can the triangles be proven congruent with the information given in the diagram?  If so, state the theorem you would use.</a:t>
            </a:r>
          </a:p>
          <a:p>
            <a:endParaRPr lang="en-US" sz="28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200" y="2700020"/>
            <a:ext cx="3219450" cy="2781300"/>
          </a:xfrm>
          <a:prstGeom prst="rect">
            <a:avLst/>
          </a:prstGeom>
        </p:spPr>
      </p:pic>
      <p:sp>
        <p:nvSpPr>
          <p:cNvPr id="8" name="Text Box 14"/>
          <p:cNvSpPr txBox="1">
            <a:spLocks noChangeArrowheads="1"/>
          </p:cNvSpPr>
          <p:nvPr/>
        </p:nvSpPr>
        <p:spPr bwMode="invGray">
          <a:xfrm>
            <a:off x="320040" y="3231515"/>
            <a:ext cx="4251960" cy="2837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endParaRPr lang="en-US" altLang="en-US" sz="2400" b="1" dirty="0" smtClean="0">
              <a:solidFill>
                <a:srgbClr val="FFEB55"/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ASA  </a:t>
            </a:r>
            <a:r>
              <a:rPr lang="en-US" altLang="en-US" sz="2400" b="1" dirty="0" smtClean="0">
                <a:solidFill>
                  <a:srgbClr val="FFC000"/>
                </a:solidFill>
              </a:rPr>
              <a:t>(“shared side”)</a:t>
            </a:r>
            <a:endParaRPr lang="en-US" altLang="en-US" sz="2400" b="1" dirty="0" smtClean="0">
              <a:solidFill>
                <a:srgbClr val="FFC0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rgbClr val="FFEB55"/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r>
              <a:rPr lang="en-US" altLang="en-US" sz="2400" b="1" dirty="0">
                <a:solidFill>
                  <a:srgbClr val="FFEB55"/>
                </a:solidFill>
              </a:rPr>
              <a:t>	</a:t>
            </a:r>
            <a:endParaRPr lang="en-US" altLang="en-US" sz="2400" b="1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7087997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</a:t>
            </a:r>
            <a:r>
              <a:rPr lang="en-US" sz="3200" b="1" dirty="0" smtClean="0"/>
              <a:t>2</a:t>
            </a:r>
            <a:endParaRPr lang="en-US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" y="1021555"/>
                <a:ext cx="5966460" cy="500602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b="1" dirty="0"/>
                  <a:t>Write a proof.</a:t>
                </a:r>
              </a:p>
              <a:p>
                <a:pPr marL="0" indent="0">
                  <a:buNone/>
                </a:pPr>
                <a:r>
                  <a:rPr lang="en-US" sz="1800" b="1" dirty="0"/>
                  <a:t> </a:t>
                </a:r>
              </a:p>
              <a:p>
                <a:pPr marL="0" indent="0">
                  <a:buNone/>
                </a:pPr>
                <a:r>
                  <a:rPr lang="en-US" sz="2800" b="1" dirty="0"/>
                  <a:t>Given: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/>
                        </m:ctrlPr>
                      </m:accPr>
                      <m:e>
                        <m:r>
                          <a:rPr lang="en-US" sz="2800" b="1" i="1"/>
                          <m:t>𝑫𝑯</m:t>
                        </m:r>
                      </m:e>
                    </m:acc>
                    <m:r>
                      <a:rPr lang="en-US" sz="2800" b="1" i="1"/>
                      <m:t>∥</m:t>
                    </m:r>
                    <m:acc>
                      <m:accPr>
                        <m:chr m:val="̅"/>
                        <m:ctrlPr>
                          <a:rPr lang="en-US" sz="2800" b="1" i="1"/>
                        </m:ctrlPr>
                      </m:accPr>
                      <m:e>
                        <m:r>
                          <a:rPr lang="en-US" sz="2800" b="1" i="1"/>
                          <m:t>𝑭𝑮</m:t>
                        </m:r>
                      </m:e>
                    </m:acc>
                  </m:oMath>
                </a14:m>
                <a:r>
                  <a:rPr lang="en-US" sz="2800" b="1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/>
                        </m:ctrlPr>
                      </m:accPr>
                      <m:e>
                        <m:r>
                          <a:rPr lang="en-US" sz="2800" b="1" i="1"/>
                          <m:t>𝑫𝑬</m:t>
                        </m:r>
                      </m:e>
                    </m:acc>
                    <m:r>
                      <a:rPr lang="en-US" sz="2800" b="1" i="1"/>
                      <m:t>≅</m:t>
                    </m:r>
                    <m:acc>
                      <m:accPr>
                        <m:chr m:val="̅"/>
                        <m:ctrlPr>
                          <a:rPr lang="en-US" sz="2800" b="1" i="1"/>
                        </m:ctrlPr>
                      </m:accPr>
                      <m:e>
                        <m:r>
                          <a:rPr lang="en-US" sz="2800" b="1" i="1"/>
                          <m:t>𝑬𝑮</m:t>
                        </m:r>
                      </m:e>
                    </m:acc>
                  </m:oMath>
                </a14:m>
                <a:endParaRPr lang="en-US" sz="2800" b="1" dirty="0"/>
              </a:p>
              <a:p>
                <a:pPr marL="0" indent="0">
                  <a:buNone/>
                </a:pPr>
                <a:r>
                  <a:rPr lang="en-US" sz="2800" b="1" dirty="0"/>
                  <a:t>Prove:  </a:t>
                </a:r>
                <a14:m>
                  <m:oMath xmlns:m="http://schemas.openxmlformats.org/officeDocument/2006/math">
                    <m:r>
                      <a:rPr lang="en-US" sz="2800" b="1" i="1"/>
                      <m:t>∆</m:t>
                    </m:r>
                    <m:r>
                      <a:rPr lang="en-US" sz="2800" b="1" i="1"/>
                      <m:t>𝑳𝑴𝑷</m:t>
                    </m:r>
                    <m:r>
                      <a:rPr lang="en-US" sz="2800" b="1" i="1"/>
                      <m:t>≅∆</m:t>
                    </m:r>
                    <m:r>
                      <a:rPr lang="en-US" sz="2800" b="1" i="1"/>
                      <m:t>𝑵𝑴𝑷</m:t>
                    </m:r>
                  </m:oMath>
                </a14:m>
                <a:endParaRPr lang="en-US" sz="2800" b="1" dirty="0"/>
              </a:p>
              <a:p>
                <a:endParaRPr lang="en-US" sz="2800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" y="1021555"/>
                <a:ext cx="5966460" cy="5006023"/>
              </a:xfrm>
              <a:blipFill rotWithShape="1">
                <a:blip r:embed="rId5"/>
                <a:stretch>
                  <a:fillRect l="-2043" t="-12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320040" y="3037205"/>
            <a:ext cx="1645920" cy="586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	</a:t>
            </a:r>
            <a:endParaRPr lang="en-US" altLang="en-US" sz="2400" b="1" dirty="0">
              <a:sym typeface="Symbol" pitchFamily="18" charset="2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514365"/>
              </p:ext>
            </p:extLst>
          </p:nvPr>
        </p:nvGraphicFramePr>
        <p:xfrm>
          <a:off x="891540" y="3726021"/>
          <a:ext cx="7486650" cy="2499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7513"/>
                <a:gridCol w="4869137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Statement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Reason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03019" y="4769882"/>
            <a:ext cx="4171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FFFF"/>
                </a:solidFill>
              </a:rPr>
              <a:t>DE </a:t>
            </a:r>
            <a:r>
              <a:rPr lang="en-US" b="1" dirty="0" smtClean="0">
                <a:solidFill>
                  <a:srgbClr val="66FFFF"/>
                </a:solidFill>
                <a:sym typeface="Symbol"/>
              </a:rPr>
              <a:t> </a:t>
            </a:r>
            <a:r>
              <a:rPr lang="en-US" b="1" dirty="0" smtClean="0">
                <a:solidFill>
                  <a:srgbClr val="66FFFF"/>
                </a:solidFill>
                <a:sym typeface="Symbol"/>
              </a:rPr>
              <a:t>EG                                     </a:t>
            </a:r>
            <a:r>
              <a:rPr lang="en-US" b="1" dirty="0" smtClean="0">
                <a:solidFill>
                  <a:srgbClr val="66FFFF"/>
                </a:solidFill>
              </a:rPr>
              <a:t>Given</a:t>
            </a:r>
            <a:endParaRPr lang="en-US" b="1" dirty="0">
              <a:solidFill>
                <a:srgbClr val="66FF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03019" y="4034790"/>
            <a:ext cx="4301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FFFF"/>
                </a:solidFill>
              </a:rPr>
              <a:t>DH </a:t>
            </a:r>
            <a:r>
              <a:rPr lang="en-US" b="1" dirty="0" smtClean="0">
                <a:solidFill>
                  <a:srgbClr val="66FFFF"/>
                </a:solidFill>
                <a:sym typeface="Symbol"/>
              </a:rPr>
              <a:t>|| FG                                     </a:t>
            </a:r>
            <a:r>
              <a:rPr lang="en-US" b="1" dirty="0" smtClean="0">
                <a:solidFill>
                  <a:srgbClr val="66FFFF"/>
                </a:solidFill>
              </a:rPr>
              <a:t>Given </a:t>
            </a:r>
            <a:endParaRPr lang="en-US" b="1" dirty="0">
              <a:solidFill>
                <a:srgbClr val="66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03019" y="5139214"/>
            <a:ext cx="6854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sym typeface="Symbol"/>
              </a:rPr>
              <a:t>DEH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 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GEF                           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Vertical angle </a:t>
            </a:r>
            <a:r>
              <a:rPr lang="en-US" b="1" dirty="0" err="1" smtClean="0">
                <a:solidFill>
                  <a:srgbClr val="FFC000"/>
                </a:solidFill>
                <a:sym typeface="Symbol"/>
              </a:rPr>
              <a:t>Thrm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 (“bowtie”)</a:t>
            </a:r>
            <a:endParaRPr lang="en-US" b="1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1329468" y="5508546"/>
                <a:ext cx="41184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∆</m:t>
                    </m:r>
                    <m:r>
                      <a:rPr lang="en-US" b="1" i="1" smtClean="0">
                        <a:latin typeface="Cambria Math"/>
                      </a:rPr>
                      <m:t>𝑷𝑸𝑻</m:t>
                    </m:r>
                    <m:r>
                      <a:rPr lang="en-US" b="1" i="1">
                        <a:latin typeface="Cambria Math"/>
                      </a:rPr>
                      <m:t>≅∆</m:t>
                    </m:r>
                    <m:r>
                      <a:rPr lang="en-US" b="1" i="1" smtClean="0">
                        <a:latin typeface="Cambria Math"/>
                      </a:rPr>
                      <m:t>𝑺𝑹𝑻</m:t>
                    </m:r>
                  </m:oMath>
                </a14:m>
                <a:r>
                  <a:rPr lang="en-US" b="1" dirty="0" smtClean="0"/>
                  <a:t>                              </a:t>
                </a:r>
                <a:r>
                  <a:rPr lang="en-US" b="1" dirty="0" smtClean="0"/>
                  <a:t>ASA </a:t>
                </a:r>
                <a:endParaRPr lang="en-US" b="1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9468" y="5508546"/>
                <a:ext cx="4118435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333" r="-444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0639" y="984874"/>
            <a:ext cx="2994660" cy="200406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303018" y="4407218"/>
            <a:ext cx="7203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sym typeface="Symbol"/>
              </a:rPr>
              <a:t>D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 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G                                    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Alt Interior Angle </a:t>
            </a:r>
            <a:r>
              <a:rPr lang="en-US" b="1" dirty="0" err="1" smtClean="0">
                <a:solidFill>
                  <a:srgbClr val="FFC000"/>
                </a:solidFill>
                <a:sym typeface="Symbol"/>
              </a:rPr>
              <a:t>Thrm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 (“parallel”)</a:t>
            </a:r>
            <a:endParaRPr lang="en-US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346</Words>
  <Application>Microsoft Office PowerPoint</Application>
  <PresentationFormat>On-screen Show (4:3)</PresentationFormat>
  <Paragraphs>93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Default Design</vt:lpstr>
      <vt:lpstr>Equation</vt:lpstr>
      <vt:lpstr>Lesson 5-6</vt:lpstr>
      <vt:lpstr>Objectives</vt:lpstr>
      <vt:lpstr>Vocabulary</vt:lpstr>
      <vt:lpstr>Triangle Congruence Theorems</vt:lpstr>
      <vt:lpstr>Triangle Congruence Theorems</vt:lpstr>
      <vt:lpstr>Example 1a</vt:lpstr>
      <vt:lpstr>Example 1b</vt:lpstr>
      <vt:lpstr>Example 1c</vt:lpstr>
      <vt:lpstr>Example 2</vt:lpstr>
      <vt:lpstr>Example 3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</cp:lastModifiedBy>
  <cp:revision>49</cp:revision>
  <dcterms:created xsi:type="dcterms:W3CDTF">2008-02-18T23:02:07Z</dcterms:created>
  <dcterms:modified xsi:type="dcterms:W3CDTF">2018-09-16T22:44:28Z</dcterms:modified>
</cp:coreProperties>
</file>