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323" r:id="rId5"/>
    <p:sldId id="299" r:id="rId6"/>
    <p:sldId id="318" r:id="rId7"/>
    <p:sldId id="324" r:id="rId8"/>
    <p:sldId id="29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66FFFF"/>
    <a:srgbClr val="66FF99"/>
    <a:srgbClr val="FFFF66"/>
    <a:srgbClr val="FF6699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96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FB3E-BDE2-4190-8294-11F66DEB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6FB6-161A-4462-BBBC-47D972CC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A1D5-32AD-4986-B890-D1052D190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597E-EFEA-4EF2-B18D-430171F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7802-2BCB-4C4E-BC97-6B36EE89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EB64-3D7E-42F8-AFC6-C2A4A9D7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E1E0-8ECE-444E-9484-92D9BE0D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8A-2834-4028-A77A-4EDFFC66C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F5ED-7F83-4FC6-9351-B8527EEA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5E8B-E088-4B37-9212-68FAB24C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FA6A8-3647-43F3-B294-442F9FF4B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391FDE-9396-42DC-B4B3-6B0E9F11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g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5-7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03020"/>
          </a:xfrm>
        </p:spPr>
        <p:txBody>
          <a:bodyPr/>
          <a:lstStyle/>
          <a:p>
            <a:pPr eaLnBrk="1" hangingPunct="1"/>
            <a:r>
              <a:rPr lang="en-US" b="1" dirty="0"/>
              <a:t>Using Congruent Triangles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76350"/>
            <a:ext cx="8521700" cy="4849813"/>
          </a:xfrm>
        </p:spPr>
        <p:txBody>
          <a:bodyPr/>
          <a:lstStyle/>
          <a:p>
            <a:r>
              <a:rPr lang="en-US" sz="2800" b="1" dirty="0"/>
              <a:t>Use congruent </a:t>
            </a:r>
            <a:r>
              <a:rPr lang="en-US" sz="2800" b="1" dirty="0" smtClean="0"/>
              <a:t>triangles</a:t>
            </a:r>
          </a:p>
          <a:p>
            <a:endParaRPr lang="en-US" sz="2800" b="1" dirty="0"/>
          </a:p>
          <a:p>
            <a:r>
              <a:rPr lang="en-US" sz="2800" b="1" dirty="0" smtClean="0"/>
              <a:t>Prove </a:t>
            </a:r>
            <a:r>
              <a:rPr lang="en-US" sz="2800" b="1" dirty="0"/>
              <a:t>constructions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990"/>
            <a:ext cx="8229600" cy="5463540"/>
          </a:xfrm>
        </p:spPr>
        <p:txBody>
          <a:bodyPr/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None new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1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818359"/>
                <a:ext cx="843534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Write a proof.</a:t>
                </a:r>
              </a:p>
              <a:p>
                <a:pPr marL="0" indent="0">
                  <a:buNone/>
                </a:pPr>
                <a:r>
                  <a:rPr lang="en-US" sz="1400" b="1" dirty="0"/>
                  <a:t> 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Given:  </a:t>
                </a:r>
                <a14:m>
                  <m:oMath xmlns:m="http://schemas.openxmlformats.org/officeDocument/2006/math">
                    <m:r>
                      <a:rPr lang="en-US" sz="2800" b="1" i="1"/>
                      <m:t>∠</m:t>
                    </m:r>
                    <m:r>
                      <a:rPr lang="en-US" sz="2800" b="1" i="1"/>
                      <m:t>𝑸𝑹𝑻</m:t>
                    </m:r>
                    <m:r>
                      <a:rPr lang="en-US" sz="2800" b="1" i="1"/>
                      <m:t>≅∠</m:t>
                    </m:r>
                    <m:r>
                      <a:rPr lang="en-US" sz="2800" b="1" i="1"/>
                      <m:t>𝑺𝑹𝑻</m:t>
                    </m:r>
                  </m:oMath>
                </a14:m>
                <a:r>
                  <a:rPr lang="en-US" sz="2800" b="1" dirty="0"/>
                  <a:t>, </a:t>
                </a:r>
                <a:endParaRPr lang="en-US" sz="2800" b="1" dirty="0" smtClean="0"/>
              </a:p>
              <a:p>
                <a:pPr marL="0" indent="0">
                  <a:buNone/>
                </a:pPr>
                <a:r>
                  <a:rPr lang="en-US" sz="2800" b="1" dirty="0"/>
                  <a:t> </a:t>
                </a:r>
                <a:r>
                  <a:rPr lang="en-US" sz="2800" b="1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sz="2800" b="1" i="1"/>
                      <m:t>∠</m:t>
                    </m:r>
                    <m:r>
                      <a:rPr lang="en-US" sz="2800" b="1" i="1"/>
                      <m:t>𝑹𝑻𝑸</m:t>
                    </m:r>
                    <m:r>
                      <a:rPr lang="en-US" sz="2800" b="1" i="1"/>
                      <m:t>≅∠</m:t>
                    </m:r>
                    <m:r>
                      <a:rPr lang="en-US" sz="2800" b="1" i="1"/>
                      <m:t>𝑹𝑻𝑺</m:t>
                    </m:r>
                  </m:oMath>
                </a14:m>
                <a:endParaRPr lang="en-US" sz="2800" b="1" dirty="0"/>
              </a:p>
              <a:p>
                <a:pPr marL="0" indent="0">
                  <a:buNone/>
                </a:pPr>
                <a:r>
                  <a:rPr lang="en-US" sz="2800" b="1" dirty="0"/>
                  <a:t>Prove: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𝑸𝑻</m:t>
                        </m:r>
                      </m:e>
                    </m:acc>
                    <m:r>
                      <a:rPr lang="en-US" sz="2800" b="1" i="1"/>
                      <m:t>≅</m:t>
                    </m:r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𝑺𝑻</m:t>
                        </m:r>
                      </m:e>
                    </m:acc>
                  </m:oMath>
                </a14:m>
                <a:endParaRPr lang="en-US" sz="2800" b="1" dirty="0"/>
              </a:p>
              <a:p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818359"/>
                <a:ext cx="8435340" cy="5006023"/>
              </a:xfrm>
              <a:blipFill rotWithShape="1">
                <a:blip r:embed="rId5"/>
                <a:stretch>
                  <a:fillRect l="-1445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116840" y="3553801"/>
            <a:ext cx="4251960" cy="65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8" name="Picture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165" y="618353"/>
            <a:ext cx="2687955" cy="1307465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873400"/>
              </p:ext>
            </p:extLst>
          </p:nvPr>
        </p:nvGraphicFramePr>
        <p:xfrm>
          <a:off x="891540" y="4175955"/>
          <a:ext cx="748665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13"/>
                <a:gridCol w="486913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03019" y="5219816"/>
            <a:ext cx="4171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DE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EG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3019" y="4484724"/>
            <a:ext cx="430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DH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|| FG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03019" y="5589148"/>
            <a:ext cx="6854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DEH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GEF                           Vertical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(“bowtie”)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1329468" y="5958480"/>
                <a:ext cx="41184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𝑷𝑸𝑻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𝑺𝑹𝑻</m:t>
                    </m:r>
                  </m:oMath>
                </a14:m>
                <a:r>
                  <a:rPr lang="en-US" b="1" dirty="0" smtClean="0"/>
                  <a:t>                              ASA </a:t>
                </a:r>
                <a:endParaRPr lang="en-US" b="1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468" y="5958480"/>
                <a:ext cx="411843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44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303018" y="4857152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G                                    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7008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2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596646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Explain how to use the measurements in the diagram to find the distance across the pond.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218801" y="2988934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713" y="976902"/>
            <a:ext cx="2047875" cy="1087755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3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507318" cy="1721645"/>
              </a:xfrm>
            </p:spPr>
            <p:txBody>
              <a:bodyPr/>
              <a:lstStyle/>
              <a:p>
                <a:pPr marL="0" indent="0">
                  <a:buNone/>
                  <a:tabLst>
                    <a:tab pos="347663" algn="l"/>
                  </a:tabLst>
                </a:pPr>
                <a:r>
                  <a:rPr lang="en-US" sz="2800" b="1" dirty="0"/>
                  <a:t>Write a plan to prove </a:t>
                </a:r>
                <a:r>
                  <a:rPr lang="en-US" sz="2800" b="1" dirty="0" smtClean="0"/>
                  <a:t/>
                </a:r>
                <a:br>
                  <a:rPr lang="en-US" sz="2800" b="1" dirty="0" smtClean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/>
                        <m:t>∆</m:t>
                      </m:r>
                      <m:r>
                        <a:rPr lang="en-US" sz="2800" b="1" i="1"/>
                        <m:t>𝑨𝑫𝑬</m:t>
                      </m:r>
                      <m:r>
                        <a:rPr lang="en-US" sz="2800" b="1" i="1"/>
                        <m:t>≅∆</m:t>
                      </m:r>
                      <m:r>
                        <a:rPr lang="en-US" sz="2800" b="1" i="1"/>
                        <m:t>𝑨𝑩𝑬</m:t>
                      </m:r>
                    </m:oMath>
                  </m:oMathPara>
                </a14:m>
                <a:endParaRPr lang="en-US" sz="2800" b="1" dirty="0"/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507318" cy="1721645"/>
              </a:xfrm>
              <a:blipFill rotWithShape="1">
                <a:blip r:embed="rId5"/>
                <a:stretch>
                  <a:fillRect l="-2215" t="-3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47154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572688"/>
              </p:ext>
            </p:extLst>
          </p:nvPr>
        </p:nvGraphicFramePr>
        <p:xfrm>
          <a:off x="891540" y="3966051"/>
          <a:ext cx="776097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6070"/>
                <a:gridCol w="49149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919319" y="5700378"/>
                <a:ext cx="42460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𝑨𝑩𝑫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𝑬𝑩𝑪</m:t>
                    </m:r>
                  </m:oMath>
                </a14:m>
                <a:r>
                  <a:rPr lang="en-US" b="1" dirty="0" smtClean="0"/>
                  <a:t>                             AAS </a:t>
                </a:r>
                <a:endParaRPr lang="en-US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319" y="5700378"/>
                <a:ext cx="424609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005838" y="5376766"/>
            <a:ext cx="412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BD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BC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5839" y="429768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AD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|| EC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5838" y="4670108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E                                    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8218" y="5005388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C                                    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14" name="Picture 13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429" y="1227455"/>
            <a:ext cx="1682115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07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4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5405120" cy="172164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Write a proof to verify that the construction of the midpoint of a segment is valid.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47154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732460"/>
              </p:ext>
            </p:extLst>
          </p:nvPr>
        </p:nvGraphicFramePr>
        <p:xfrm>
          <a:off x="891540" y="3966051"/>
          <a:ext cx="776097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6070"/>
                <a:gridCol w="49149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919319" y="5700378"/>
                <a:ext cx="42460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𝑨𝑩𝑫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𝑬𝑩𝑪</m:t>
                    </m:r>
                  </m:oMath>
                </a14:m>
                <a:r>
                  <a:rPr lang="en-US" b="1" dirty="0" smtClean="0"/>
                  <a:t>                             AAS </a:t>
                </a:r>
                <a:endParaRPr lang="en-US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319" y="5700378"/>
                <a:ext cx="424609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005838" y="5376766"/>
            <a:ext cx="412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BD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BC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5839" y="429768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AD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|| EC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5838" y="4670108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E                                    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8218" y="5005388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C                                    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17" name="Picture 16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186" y="1076643"/>
            <a:ext cx="2743200" cy="145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1226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Remember </a:t>
            </a:r>
            <a:r>
              <a:rPr lang="en-US" sz="2400" b="1" dirty="0"/>
              <a:t>to look for hidden features</a:t>
            </a:r>
          </a:p>
          <a:p>
            <a:pPr lvl="1"/>
            <a:r>
              <a:rPr lang="en-US" sz="2400" b="1" dirty="0" smtClean="0"/>
              <a:t>Isosceles </a:t>
            </a:r>
            <a:r>
              <a:rPr lang="en-US" sz="2400" b="1" dirty="0"/>
              <a:t>triangles make up many constructions</a:t>
            </a:r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kern="1200" dirty="0" smtClean="0"/>
              <a:t>Triangle Congruence WS 2</a:t>
            </a:r>
            <a:endParaRPr lang="el-GR" sz="1400" b="1" dirty="0" smtClean="0">
              <a:ea typeface="Times New Roman" pitchFamily="18" charset="0"/>
              <a:cs typeface="Arial" charset="0"/>
            </a:endParaRPr>
          </a:p>
          <a:p>
            <a:pPr lvl="1" eaLnBrk="1" hangingPunct="1"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212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Equation</vt:lpstr>
      <vt:lpstr>Lesson 5-7</vt:lpstr>
      <vt:lpstr>Objectives</vt:lpstr>
      <vt:lpstr>Vocabulary</vt:lpstr>
      <vt:lpstr>Example 1</vt:lpstr>
      <vt:lpstr>Example 2</vt:lpstr>
      <vt:lpstr>Example 3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 Headlee</cp:lastModifiedBy>
  <cp:revision>51</cp:revision>
  <dcterms:created xsi:type="dcterms:W3CDTF">2008-02-18T23:02:07Z</dcterms:created>
  <dcterms:modified xsi:type="dcterms:W3CDTF">2018-09-26T12:09:59Z</dcterms:modified>
</cp:coreProperties>
</file>