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1" r:id="rId3"/>
    <p:sldId id="282" r:id="rId4"/>
    <p:sldId id="323" r:id="rId5"/>
    <p:sldId id="324" r:id="rId6"/>
    <p:sldId id="299" r:id="rId7"/>
    <p:sldId id="318" r:id="rId8"/>
    <p:sldId id="325" r:id="rId9"/>
    <p:sldId id="326" r:id="rId10"/>
    <p:sldId id="29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CC99"/>
    <a:srgbClr val="66FFFF"/>
    <a:srgbClr val="FFFF66"/>
    <a:srgbClr val="FF6699"/>
    <a:srgbClr val="6699FF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-96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CFB3E-BDE2-4190-8294-11F66DEB66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600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36FB6-161A-4462-BBBC-47D972CCA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94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1A1D5-32AD-4986-B890-D1052D1902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23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3597E-EFEA-4EF2-B18D-430171F5A7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108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D7802-2BCB-4C4E-BC97-6B36EE894E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969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EEB64-3D7E-42F8-AFC6-C2A4A9D72C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055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4E1E0-8ECE-444E-9484-92D9BE0D1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117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42D8A-2834-4028-A77A-4EDFFC66C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53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4F5ED-7F83-4FC6-9351-B8527EEA25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480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D5E8B-E088-4B37-9212-68FAB24CB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75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FA6A8-3647-43F3-B294-442F9FF4B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47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8391FDE-9396-42DC-B4B3-6B0E9F11E1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g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jpg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png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.jpg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oleObject" Target="../embeddings/oleObject5.bin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jpg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</a:t>
            </a:r>
            <a:r>
              <a:rPr lang="en-US" altLang="en-US" b="1" dirty="0" smtClean="0"/>
              <a:t>5-8</a:t>
            </a:r>
            <a:endParaRPr lang="en-US" altLang="en-US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303020"/>
          </a:xfrm>
        </p:spPr>
        <p:txBody>
          <a:bodyPr/>
          <a:lstStyle/>
          <a:p>
            <a:pPr eaLnBrk="1" hangingPunct="1"/>
            <a:r>
              <a:rPr lang="en-US" b="1" dirty="0"/>
              <a:t>Proving Triangle Congruence by ASA and AAS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263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>
              <a:defRPr/>
            </a:pPr>
            <a:r>
              <a:rPr lang="en-US" sz="2400" b="1" dirty="0"/>
              <a:t>Coordinate plane proofs use HL, SAS and SSS with distance formulas</a:t>
            </a:r>
            <a:endParaRPr lang="en-US" sz="2400" b="1" dirty="0" smtClean="0"/>
          </a:p>
          <a:p>
            <a:pPr eaLnBrk="1" hangingPunct="1"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sz="2800" b="1" dirty="0" smtClean="0"/>
              <a:t>  </a:t>
            </a:r>
          </a:p>
          <a:p>
            <a:pPr lvl="1" eaLnBrk="1" hangingPunct="1">
              <a:defRPr/>
            </a:pPr>
            <a:r>
              <a:rPr lang="en-US" sz="2400" b="1" kern="1200" dirty="0" smtClean="0"/>
              <a:t>Triangle Congruence WS 2</a:t>
            </a:r>
            <a:endParaRPr lang="el-GR" sz="1400" b="1" dirty="0" smtClean="0">
              <a:ea typeface="Times New Roman" pitchFamily="18" charset="0"/>
              <a:cs typeface="Arial" charset="0"/>
            </a:endParaRPr>
          </a:p>
          <a:p>
            <a:pPr lvl="1" eaLnBrk="1" hangingPunct="1">
              <a:defRPr/>
            </a:pP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76350"/>
            <a:ext cx="8521700" cy="4849813"/>
          </a:xfrm>
        </p:spPr>
        <p:txBody>
          <a:bodyPr/>
          <a:lstStyle/>
          <a:p>
            <a:r>
              <a:rPr lang="en-US" sz="2800" b="1" dirty="0" smtClean="0"/>
              <a:t>Place </a:t>
            </a:r>
            <a:r>
              <a:rPr lang="en-US" sz="2800" b="1" dirty="0"/>
              <a:t>figures in a coordinate plane</a:t>
            </a:r>
          </a:p>
          <a:p>
            <a:r>
              <a:rPr lang="en-US" sz="2800" b="1" dirty="0" smtClean="0"/>
              <a:t>Write </a:t>
            </a:r>
            <a:r>
              <a:rPr lang="en-US" sz="2800" b="1" dirty="0"/>
              <a:t>coordinate proofs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2990"/>
            <a:ext cx="8229600" cy="5463540"/>
          </a:xfrm>
        </p:spPr>
        <p:txBody>
          <a:bodyPr/>
          <a:lstStyle/>
          <a:p>
            <a:r>
              <a:rPr lang="en-US" sz="2400" b="1" i="1" dirty="0">
                <a:solidFill>
                  <a:srgbClr val="FFFF00"/>
                </a:solidFill>
              </a:rPr>
              <a:t>Coordinate proof </a:t>
            </a:r>
            <a:r>
              <a:rPr lang="en-US" sz="2400" b="1" i="1" dirty="0"/>
              <a:t>-- involves placing geometric </a:t>
            </a:r>
            <a:r>
              <a:rPr lang="en-US" sz="2400" b="1" i="1" dirty="0" smtClean="0"/>
              <a:t>figures </a:t>
            </a:r>
            <a:r>
              <a:rPr lang="en-US" sz="2400" b="1" i="1" dirty="0"/>
              <a:t>in a coordinate plane.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0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1a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021555"/>
            <a:ext cx="8435340" cy="5006023"/>
          </a:xfrm>
        </p:spPr>
        <p:txBody>
          <a:bodyPr/>
          <a:lstStyle/>
          <a:p>
            <a:pPr marL="0" lvl="0" indent="0">
              <a:buNone/>
            </a:pPr>
            <a:r>
              <a:rPr lang="en-US" sz="2800" b="1" dirty="0"/>
              <a:t>Place each figure in a coordinate plane in a way that is convenient for finding side lengths.  Assign coordinates to each vertex</a:t>
            </a:r>
            <a:r>
              <a:rPr lang="en-US" sz="2800" b="1" dirty="0" smtClean="0"/>
              <a:t>.</a:t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a) </a:t>
            </a:r>
            <a:r>
              <a:rPr lang="en-US" sz="2800" b="1" dirty="0"/>
              <a:t>Scalene right triangle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b="1" dirty="0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invGray">
          <a:xfrm>
            <a:off x="320040" y="4364335"/>
            <a:ext cx="4251960" cy="170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rgbClr val="FFEB55"/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r>
              <a:rPr lang="en-US" altLang="en-US" sz="2400" b="1" dirty="0">
                <a:solidFill>
                  <a:srgbClr val="FFEB55"/>
                </a:solidFill>
              </a:rPr>
              <a:t>	</a:t>
            </a:r>
            <a:endParaRPr lang="en-US" altLang="en-US" sz="2400" b="1" dirty="0">
              <a:sym typeface="Symbol" pitchFamily="18" charset="2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63" t="2398" r="2463" b="-2398"/>
          <a:stretch/>
        </p:blipFill>
        <p:spPr>
          <a:xfrm>
            <a:off x="4572000" y="2457811"/>
            <a:ext cx="3712464" cy="3813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17008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3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1b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021555"/>
            <a:ext cx="8481060" cy="500602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Place each figure in a coordinate plane in a way that is convenient for finding side lengths.  Assign coordinates to each vertex</a:t>
            </a:r>
            <a:r>
              <a:rPr lang="en-US" sz="2800" b="1" dirty="0" smtClean="0"/>
              <a:t>.</a:t>
            </a:r>
          </a:p>
          <a:p>
            <a:pPr marL="0" lvl="0" indent="0">
              <a:buNone/>
            </a:pPr>
            <a:r>
              <a:rPr lang="en-US" sz="2800" b="1" dirty="0" smtClean="0"/>
              <a:t>b) </a:t>
            </a:r>
            <a:r>
              <a:rPr lang="en-US" sz="2800" b="1" dirty="0"/>
              <a:t>Isosceles trapezoid</a:t>
            </a:r>
          </a:p>
          <a:p>
            <a:pPr marL="0" indent="0">
              <a:buNone/>
            </a:pPr>
            <a:endParaRPr lang="en-US" sz="2800" b="1" dirty="0"/>
          </a:p>
          <a:p>
            <a:endParaRPr lang="en-US" sz="2800" b="1" dirty="0"/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invGray">
          <a:xfrm>
            <a:off x="320040" y="4650422"/>
            <a:ext cx="4251960" cy="1418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rgbClr val="FFEB55"/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r>
              <a:rPr lang="en-US" altLang="en-US" sz="2400" b="1" dirty="0">
                <a:solidFill>
                  <a:srgbClr val="FFEB55"/>
                </a:solidFill>
              </a:rPr>
              <a:t>	</a:t>
            </a:r>
            <a:endParaRPr lang="en-US" altLang="en-US" sz="2400" b="1" dirty="0">
              <a:sym typeface="Symbol" pitchFamily="18" charset="2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63" t="2398" r="2463" b="-2398"/>
          <a:stretch/>
        </p:blipFill>
        <p:spPr>
          <a:xfrm>
            <a:off x="4572000" y="2457811"/>
            <a:ext cx="3712464" cy="3813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63332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2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021555"/>
            <a:ext cx="5966460" cy="1910331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Write a plan for a proof that used the SAS Congruence Theorem</a:t>
            </a:r>
          </a:p>
          <a:p>
            <a:pPr marL="0" indent="0">
              <a:buNone/>
            </a:pPr>
            <a:endParaRPr lang="en-US" sz="2800" b="1" dirty="0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invGray">
          <a:xfrm>
            <a:off x="320040" y="3037205"/>
            <a:ext cx="1645920" cy="586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	</a:t>
            </a:r>
            <a:endParaRPr lang="en-US" altLang="en-US" sz="2400" b="1" dirty="0">
              <a:sym typeface="Symbol" pitchFamily="18" charset="2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514365"/>
              </p:ext>
            </p:extLst>
          </p:nvPr>
        </p:nvGraphicFramePr>
        <p:xfrm>
          <a:off x="891540" y="3726021"/>
          <a:ext cx="7486650" cy="2499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7513"/>
                <a:gridCol w="4869137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Statement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Reason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03019" y="4769882"/>
            <a:ext cx="4171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66FFFF"/>
                </a:solidFill>
              </a:rPr>
              <a:t>DE </a:t>
            </a:r>
            <a:r>
              <a:rPr lang="en-US" b="1" dirty="0" smtClean="0">
                <a:solidFill>
                  <a:srgbClr val="66FFFF"/>
                </a:solidFill>
                <a:sym typeface="Symbol"/>
              </a:rPr>
              <a:t> EG                                     </a:t>
            </a:r>
            <a:r>
              <a:rPr lang="en-US" b="1" dirty="0" smtClean="0">
                <a:solidFill>
                  <a:srgbClr val="66FFFF"/>
                </a:solidFill>
              </a:rPr>
              <a:t>Given</a:t>
            </a:r>
            <a:endParaRPr lang="en-US" b="1" dirty="0">
              <a:solidFill>
                <a:srgbClr val="66FF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03019" y="4034790"/>
            <a:ext cx="4301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66FFFF"/>
                </a:solidFill>
              </a:rPr>
              <a:t>DH </a:t>
            </a:r>
            <a:r>
              <a:rPr lang="en-US" b="1" dirty="0" smtClean="0">
                <a:solidFill>
                  <a:srgbClr val="66FFFF"/>
                </a:solidFill>
                <a:sym typeface="Symbol"/>
              </a:rPr>
              <a:t>|| FG                                     </a:t>
            </a:r>
            <a:r>
              <a:rPr lang="en-US" b="1" dirty="0" smtClean="0">
                <a:solidFill>
                  <a:srgbClr val="66FFFF"/>
                </a:solidFill>
              </a:rPr>
              <a:t>Given </a:t>
            </a:r>
            <a:endParaRPr lang="en-US" b="1" dirty="0">
              <a:solidFill>
                <a:srgbClr val="66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03019" y="5139214"/>
            <a:ext cx="6854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  <a:sym typeface="Symbol"/>
              </a:rPr>
              <a:t>DEH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 GEF                           Vertical angle </a:t>
            </a:r>
            <a:r>
              <a:rPr lang="en-US" b="1" dirty="0" err="1" smtClean="0">
                <a:solidFill>
                  <a:srgbClr val="FFC000"/>
                </a:solidFill>
                <a:sym typeface="Symbol"/>
              </a:rPr>
              <a:t>Thrm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 (“bowtie”)</a:t>
            </a:r>
            <a:endParaRPr lang="en-US" b="1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329468" y="5508546"/>
                <a:ext cx="41184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∆</m:t>
                    </m:r>
                    <m:r>
                      <a:rPr lang="en-US" b="1" i="1" smtClean="0">
                        <a:latin typeface="Cambria Math"/>
                      </a:rPr>
                      <m:t>𝑷𝑸𝑻</m:t>
                    </m:r>
                    <m:r>
                      <a:rPr lang="en-US" b="1" i="1">
                        <a:latin typeface="Cambria Math"/>
                      </a:rPr>
                      <m:t>≅∆</m:t>
                    </m:r>
                    <m:r>
                      <a:rPr lang="en-US" b="1" i="1" smtClean="0">
                        <a:latin typeface="Cambria Math"/>
                      </a:rPr>
                      <m:t>𝑺𝑹𝑻</m:t>
                    </m:r>
                  </m:oMath>
                </a14:m>
                <a:r>
                  <a:rPr lang="en-US" b="1" dirty="0" smtClean="0"/>
                  <a:t>                              ASA </a:t>
                </a:r>
                <a:endParaRPr lang="en-US" b="1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9468" y="5508546"/>
                <a:ext cx="4118435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333" r="-444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1303018" y="4407218"/>
            <a:ext cx="7203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  <a:sym typeface="Symbol"/>
              </a:rPr>
              <a:t>D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 G                                    Alt Interior Angle </a:t>
            </a:r>
            <a:r>
              <a:rPr lang="en-US" b="1" dirty="0" err="1" smtClean="0">
                <a:solidFill>
                  <a:srgbClr val="FFC000"/>
                </a:solidFill>
                <a:sym typeface="Symbol"/>
              </a:rPr>
              <a:t>Thrm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 (“parallel”)</a:t>
            </a:r>
            <a:endParaRPr lang="en-US" b="1" dirty="0">
              <a:solidFill>
                <a:srgbClr val="FFC000"/>
              </a:solidFill>
            </a:endParaRPr>
          </a:p>
        </p:txBody>
      </p:sp>
      <p:pic>
        <p:nvPicPr>
          <p:cNvPr id="16" name="Picture 15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467" y="1241969"/>
            <a:ext cx="1426210" cy="115189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2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3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79" y="1021555"/>
            <a:ext cx="8598263" cy="1736159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Place an isosceles triangle on a coordinate plane with vertices P(-2a, 0), Q(0, a), and R(2a, 0).  Find the length of each side</a:t>
            </a:r>
            <a:endParaRPr lang="en-US" sz="2800" b="1" dirty="0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invGray">
          <a:xfrm>
            <a:off x="320040" y="3471545"/>
            <a:ext cx="1645920" cy="586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	</a:t>
            </a:r>
            <a:endParaRPr lang="en-US" altLang="en-US" sz="2400" b="1" dirty="0">
              <a:sym typeface="Symbol" pitchFamily="18" charset="2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63" t="2398" r="2463" b="-2398"/>
          <a:stretch/>
        </p:blipFill>
        <p:spPr>
          <a:xfrm>
            <a:off x="4572000" y="2457811"/>
            <a:ext cx="3712464" cy="3813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85077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7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</a:t>
            </a:r>
            <a:r>
              <a:rPr lang="en-US" sz="3200" b="1" dirty="0" smtClean="0"/>
              <a:t>4</a:t>
            </a:r>
            <a:endParaRPr lang="en-US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" y="1021555"/>
                <a:ext cx="5966460" cy="191033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b="1" dirty="0"/>
                  <a:t>Write a coordinate proof.  </a:t>
                </a:r>
                <a:r>
                  <a:rPr lang="en-US" sz="2800" b="1" dirty="0" smtClean="0"/>
                  <a:t/>
                </a:r>
                <a:br>
                  <a:rPr lang="en-US" sz="2800" b="1" dirty="0" smtClean="0"/>
                </a:br>
                <a:r>
                  <a:rPr lang="en-US" sz="2800" b="1" dirty="0" smtClean="0"/>
                  <a:t>Prove </a:t>
                </a:r>
                <a:r>
                  <a:rPr lang="en-US" sz="2800" b="1" dirty="0"/>
                  <a:t>that </a:t>
                </a:r>
                <a14:m>
                  <m:oMath xmlns:m="http://schemas.openxmlformats.org/officeDocument/2006/math">
                    <m:r>
                      <a:rPr lang="en-US" sz="2800" b="1" i="1"/>
                      <m:t>∠</m:t>
                    </m:r>
                    <m:r>
                      <a:rPr lang="en-US" sz="2800" b="1" i="1"/>
                      <m:t>𝑻𝑶𝑼</m:t>
                    </m:r>
                    <m:r>
                      <a:rPr lang="en-US" sz="2800" b="1" i="1"/>
                      <m:t>≅∠</m:t>
                    </m:r>
                    <m:r>
                      <a:rPr lang="en-US" sz="2800" b="1" i="1"/>
                      <m:t>𝑽𝑼𝑶</m:t>
                    </m:r>
                  </m:oMath>
                </a14:m>
                <a:endParaRPr lang="en-US" sz="2800" b="1" dirty="0"/>
              </a:p>
              <a:p>
                <a:pPr marL="0" indent="0">
                  <a:buNone/>
                </a:pPr>
                <a:endParaRPr lang="en-US" sz="2800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" y="1021555"/>
                <a:ext cx="5966460" cy="1910331"/>
              </a:xfrm>
              <a:blipFill rotWithShape="1">
                <a:blip r:embed="rId5"/>
                <a:stretch>
                  <a:fillRect l="-2043" t="-3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14"/>
          <p:cNvSpPr txBox="1">
            <a:spLocks noChangeArrowheads="1"/>
          </p:cNvSpPr>
          <p:nvPr/>
        </p:nvSpPr>
        <p:spPr bwMode="invGray">
          <a:xfrm>
            <a:off x="320040" y="3501653"/>
            <a:ext cx="1645920" cy="586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	</a:t>
            </a:r>
            <a:endParaRPr lang="en-US" altLang="en-US" sz="2400" b="1" dirty="0">
              <a:sym typeface="Symbol" pitchFamily="18" charset="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89237389"/>
                  </p:ext>
                </p:extLst>
              </p:nvPr>
            </p:nvGraphicFramePr>
            <p:xfrm>
              <a:off x="891540" y="4190469"/>
              <a:ext cx="7486650" cy="249936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617513"/>
                    <a:gridCol w="4869137"/>
                  </a:tblGrid>
                  <a:tr h="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Statement</a:t>
                          </a:r>
                          <a:endParaRPr lang="en-US" sz="20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Reason</a:t>
                          </a:r>
                          <a:endParaRPr lang="en-US" sz="20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 </a:t>
                          </a:r>
                          <a:endParaRPr lang="en-US" sz="24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 </a:t>
                          </a:r>
                          <a:endParaRPr lang="en-US" sz="24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 </a:t>
                          </a:r>
                          <a:endParaRPr lang="en-US" sz="24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 </a:t>
                          </a:r>
                          <a:endParaRPr lang="en-US" sz="24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 </a:t>
                          </a:r>
                          <a:endParaRPr lang="en-US" sz="24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 </a:t>
                          </a:r>
                          <a:endParaRPr lang="en-US" sz="24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 </a:t>
                          </a:r>
                          <a:endParaRPr lang="en-US" sz="24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 </a:t>
                          </a:r>
                          <a:endParaRPr lang="en-US" sz="24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4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4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latin typeface="Cambria Math"/>
                                  </a:rPr>
                                  <m:t>∠</m:t>
                                </m:r>
                                <m:r>
                                  <a:rPr lang="en-US" sz="1800" b="1" i="1" smtClean="0">
                                    <a:latin typeface="Cambria Math"/>
                                  </a:rPr>
                                  <m:t>𝑻𝑶𝑼</m:t>
                                </m:r>
                                <m:r>
                                  <a:rPr lang="en-US" sz="1800" b="1" i="1" smtClean="0">
                                    <a:latin typeface="Cambria Math"/>
                                  </a:rPr>
                                  <m:t>≅∠</m:t>
                                </m:r>
                                <m:r>
                                  <a:rPr lang="en-US" sz="1800" b="1" i="1" smtClean="0">
                                    <a:latin typeface="Cambria Math"/>
                                  </a:rPr>
                                  <m:t>𝑽𝑼𝑶</m:t>
                                </m:r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 smtClean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              </a:t>
                          </a:r>
                          <a:r>
                            <a:rPr lang="en-US" sz="1800" b="1" dirty="0" smtClean="0">
                              <a:solidFill>
                                <a:srgbClr val="66FF99"/>
                              </a:solidFill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CPCTC</a:t>
                          </a:r>
                          <a:endParaRPr lang="en-US" sz="1800" b="1" dirty="0">
                            <a:solidFill>
                              <a:srgbClr val="66FF99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89237389"/>
                  </p:ext>
                </p:extLst>
              </p:nvPr>
            </p:nvGraphicFramePr>
            <p:xfrm>
              <a:off x="891540" y="4190469"/>
              <a:ext cx="7486650" cy="249936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617513"/>
                    <a:gridCol w="4869137"/>
                  </a:tblGrid>
                  <a:tr h="30480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Statement</a:t>
                          </a:r>
                          <a:endParaRPr lang="en-US" sz="20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Reason</a:t>
                          </a:r>
                          <a:endParaRPr lang="en-US" sz="20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 </a:t>
                          </a:r>
                          <a:endParaRPr lang="en-US" sz="24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 </a:t>
                          </a:r>
                          <a:endParaRPr lang="en-US" sz="24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 </a:t>
                          </a:r>
                          <a:endParaRPr lang="en-US" sz="24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 </a:t>
                          </a:r>
                          <a:endParaRPr lang="en-US" sz="24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 </a:t>
                          </a:r>
                          <a:endParaRPr lang="en-US" sz="24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 </a:t>
                          </a:r>
                          <a:endParaRPr lang="en-US" sz="24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</a:rPr>
                            <a:t> </a:t>
                          </a:r>
                          <a:endParaRPr lang="en-US" sz="24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</a:rPr>
                            <a:t> </a:t>
                          </a:r>
                          <a:endParaRPr lang="en-US" sz="24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4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4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6"/>
                          <a:stretch>
                            <a:fillRect t="-603333" r="-186480" b="-3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 smtClean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              </a:t>
                          </a:r>
                          <a:r>
                            <a:rPr lang="en-US" sz="1800" b="1" dirty="0" smtClean="0">
                              <a:solidFill>
                                <a:srgbClr val="66FF99"/>
                              </a:solidFill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CPCTC</a:t>
                          </a:r>
                          <a:endParaRPr lang="en-US" sz="1800" b="1" dirty="0">
                            <a:solidFill>
                              <a:srgbClr val="66FF99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TextBox 4"/>
          <p:cNvSpPr txBox="1"/>
          <p:nvPr/>
        </p:nvSpPr>
        <p:spPr>
          <a:xfrm>
            <a:off x="1303019" y="5234330"/>
            <a:ext cx="4171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66FFFF"/>
                </a:solidFill>
              </a:rPr>
              <a:t>DE </a:t>
            </a:r>
            <a:r>
              <a:rPr lang="en-US" b="1" dirty="0" smtClean="0">
                <a:solidFill>
                  <a:srgbClr val="66FFFF"/>
                </a:solidFill>
                <a:sym typeface="Symbol"/>
              </a:rPr>
              <a:t> EG                                     </a:t>
            </a:r>
            <a:r>
              <a:rPr lang="en-US" b="1" dirty="0" smtClean="0">
                <a:solidFill>
                  <a:srgbClr val="66FFFF"/>
                </a:solidFill>
              </a:rPr>
              <a:t>Given</a:t>
            </a:r>
            <a:endParaRPr lang="en-US" b="1" dirty="0">
              <a:solidFill>
                <a:srgbClr val="66FF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03019" y="4499238"/>
            <a:ext cx="4301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66FFFF"/>
                </a:solidFill>
              </a:rPr>
              <a:t>DH </a:t>
            </a:r>
            <a:r>
              <a:rPr lang="en-US" b="1" dirty="0" smtClean="0">
                <a:solidFill>
                  <a:srgbClr val="66FFFF"/>
                </a:solidFill>
                <a:sym typeface="Symbol"/>
              </a:rPr>
              <a:t>|| FG                                     </a:t>
            </a:r>
            <a:r>
              <a:rPr lang="en-US" b="1" dirty="0" smtClean="0">
                <a:solidFill>
                  <a:srgbClr val="66FFFF"/>
                </a:solidFill>
              </a:rPr>
              <a:t>Given </a:t>
            </a:r>
            <a:endParaRPr lang="en-US" b="1" dirty="0">
              <a:solidFill>
                <a:srgbClr val="66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03019" y="5603662"/>
            <a:ext cx="4822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  <a:sym typeface="Symbol"/>
              </a:rPr>
              <a:t>DEH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 GEF                           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Shared Side</a:t>
            </a:r>
            <a:endParaRPr lang="en-US" b="1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1329468" y="5972994"/>
                <a:ext cx="411362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∆</m:t>
                    </m:r>
                    <m:r>
                      <a:rPr lang="en-US" b="1" i="1" smtClean="0">
                        <a:latin typeface="Cambria Math"/>
                      </a:rPr>
                      <m:t>𝑻𝑶𝑼</m:t>
                    </m:r>
                    <m:r>
                      <a:rPr lang="en-US" b="1" i="1">
                        <a:latin typeface="Cambria Math"/>
                      </a:rPr>
                      <m:t>≅∆</m:t>
                    </m:r>
                    <m:r>
                      <a:rPr lang="en-US" b="1" i="1" smtClean="0">
                        <a:latin typeface="Cambria Math"/>
                      </a:rPr>
                      <m:t>𝑽𝑼𝑶</m:t>
                    </m:r>
                  </m:oMath>
                </a14:m>
                <a:r>
                  <a:rPr lang="en-US" b="1" dirty="0" smtClean="0"/>
                  <a:t>                              </a:t>
                </a:r>
                <a:r>
                  <a:rPr lang="en-US" b="1" dirty="0" smtClean="0"/>
                  <a:t>SSS</a:t>
                </a:r>
                <a:endParaRPr lang="en-US" b="1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9468" y="5972994"/>
                <a:ext cx="4113627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333" r="-444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1303018" y="4871666"/>
            <a:ext cx="7203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  <a:sym typeface="Symbol"/>
              </a:rPr>
              <a:t>D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 G                                    Alt Interior Angle </a:t>
            </a:r>
            <a:r>
              <a:rPr lang="en-US" b="1" dirty="0" err="1" smtClean="0">
                <a:solidFill>
                  <a:srgbClr val="FFC000"/>
                </a:solidFill>
                <a:sym typeface="Symbol"/>
              </a:rPr>
              <a:t>Thrm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 (“parallel”)</a:t>
            </a:r>
            <a:endParaRPr lang="en-US" b="1" dirty="0">
              <a:solidFill>
                <a:srgbClr val="FFC000"/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0669" y="1013366"/>
            <a:ext cx="3171063" cy="2460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19454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1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5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79" y="1021555"/>
            <a:ext cx="8569943" cy="1910331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As part of a graphic design, you draw a rectangle and then connect the midpoints of the sides.  Prove that the quadrilateral </a:t>
            </a:r>
            <a:r>
              <a:rPr lang="en-US" sz="2800" b="1" i="1" dirty="0"/>
              <a:t>MNPQ</a:t>
            </a:r>
            <a:r>
              <a:rPr lang="en-US" sz="2800" b="1" dirty="0"/>
              <a:t> has four congruent sides.</a:t>
            </a:r>
          </a:p>
          <a:p>
            <a:pPr marL="0" indent="0">
              <a:buNone/>
            </a:pPr>
            <a:endParaRPr lang="en-US" sz="2800" b="1" dirty="0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invGray">
          <a:xfrm>
            <a:off x="320040" y="3501653"/>
            <a:ext cx="1645920" cy="586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	</a:t>
            </a:r>
            <a:endParaRPr lang="en-US" altLang="en-US" sz="2400" b="1" dirty="0">
              <a:sym typeface="Symbol" pitchFamily="18" charset="2"/>
            </a:endParaRPr>
          </a:p>
        </p:txBody>
      </p:sp>
      <p:pic>
        <p:nvPicPr>
          <p:cNvPr id="16" name="Picture 1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6823" y="2517140"/>
            <a:ext cx="2286000" cy="1106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01969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287</Words>
  <Application>Microsoft Office PowerPoint</Application>
  <PresentationFormat>On-screen Show (4:3)</PresentationFormat>
  <Paragraphs>67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Default Design</vt:lpstr>
      <vt:lpstr>Equation</vt:lpstr>
      <vt:lpstr>Lesson 5-8</vt:lpstr>
      <vt:lpstr>Objectives</vt:lpstr>
      <vt:lpstr>Vocabulary</vt:lpstr>
      <vt:lpstr>Example 1a</vt:lpstr>
      <vt:lpstr>Example 1b</vt:lpstr>
      <vt:lpstr>Example 2</vt:lpstr>
      <vt:lpstr>Example 3</vt:lpstr>
      <vt:lpstr>Example 4</vt:lpstr>
      <vt:lpstr>Example 5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 Headlee</cp:lastModifiedBy>
  <cp:revision>51</cp:revision>
  <dcterms:created xsi:type="dcterms:W3CDTF">2008-02-18T23:02:07Z</dcterms:created>
  <dcterms:modified xsi:type="dcterms:W3CDTF">2018-09-26T12:22:46Z</dcterms:modified>
</cp:coreProperties>
</file>