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1" r:id="rId3"/>
    <p:sldId id="282" r:id="rId4"/>
    <p:sldId id="297" r:id="rId5"/>
    <p:sldId id="300" r:id="rId6"/>
    <p:sldId id="299" r:id="rId7"/>
    <p:sldId id="298" r:id="rId8"/>
    <p:sldId id="303" r:id="rId9"/>
    <p:sldId id="301" r:id="rId10"/>
    <p:sldId id="29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66FF66"/>
    <a:srgbClr val="FFFF00"/>
    <a:srgbClr val="6699FF"/>
    <a:srgbClr val="66FF99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857" autoAdjust="0"/>
  </p:normalViewPr>
  <p:slideViewPr>
    <p:cSldViewPr snapToGrid="0">
      <p:cViewPr varScale="1">
        <p:scale>
          <a:sx n="86" d="100"/>
          <a:sy n="86" d="100"/>
        </p:scale>
        <p:origin x="-14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DED8E-6C88-4912-9808-6ED13A610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42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D6324-7277-4E24-BEE4-132EE00B02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214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F1596-1450-4941-873C-3556FCCBA7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87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9174B-F1BA-4575-893A-4D3D3B280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639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3028E-FCBF-4484-AA49-CC2CBC7086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1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85220-39DF-4B6C-92CE-3F56C75FE4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993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833EF-9D5F-4DC2-965A-A22454F7E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699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085EC-BD4C-448E-842F-64CE792AE7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58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73E14-7C48-4ACA-A315-55086D511B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92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9AFE1-2120-4463-9DA5-3306C7C196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97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B59DB-06AA-4FB3-BCC6-031B3330B0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51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FEB6AD0A-5BF4-4957-BB76-05C0A5765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</a:t>
            </a:r>
            <a:r>
              <a:rPr lang="en-US" altLang="en-US" b="1" dirty="0" smtClean="0"/>
              <a:t>5-R</a:t>
            </a:r>
            <a:endParaRPr lang="en-US" altLang="en-US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0207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dirty="0" smtClean="0"/>
              <a:t>Chapter </a:t>
            </a:r>
            <a:r>
              <a:rPr lang="en-US" altLang="en-US" b="1" dirty="0" smtClean="0"/>
              <a:t>5 </a:t>
            </a:r>
            <a:r>
              <a:rPr lang="en-US" altLang="en-US" b="1" dirty="0" smtClean="0"/>
              <a:t>Review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863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79513"/>
            <a:ext cx="8229600" cy="5280025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/>
            <a:r>
              <a:rPr lang="en-US" altLang="en-US" sz="2400" b="1" dirty="0" smtClean="0"/>
              <a:t>Opposite equal things are other equal things</a:t>
            </a:r>
          </a:p>
          <a:p>
            <a:pPr lvl="1" eaLnBrk="1" hangingPunct="1"/>
            <a:r>
              <a:rPr lang="en-US" altLang="en-US" sz="2400" b="1" dirty="0" smtClean="0"/>
              <a:t>SSS, SAS, ASA, AAS, and HL are triangle congruence theorems</a:t>
            </a:r>
          </a:p>
          <a:p>
            <a:pPr lvl="1" eaLnBrk="1" hangingPunct="1"/>
            <a:r>
              <a:rPr lang="en-US" altLang="en-US" sz="2400" b="1" dirty="0" smtClean="0"/>
              <a:t>CPCTC is used to show corresponding parts of congruent triangles are congruent</a:t>
            </a:r>
          </a:p>
          <a:p>
            <a:pPr lvl="1" eaLnBrk="1" hangingPunct="1"/>
            <a:r>
              <a:rPr lang="en-US" altLang="en-US" sz="2400" b="1" dirty="0" smtClean="0"/>
              <a:t>Order rules!!!  To match up corresponding pieces</a:t>
            </a:r>
            <a:endParaRPr lang="en-US" altLang="en-US" sz="2400" b="1" dirty="0"/>
          </a:p>
          <a:p>
            <a:pPr lvl="1" eaLnBrk="1" hangingPunct="1"/>
            <a:endParaRPr lang="en-US" altLang="en-US" sz="2400" b="1" dirty="0" smtClean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</a:p>
          <a:p>
            <a:pPr lvl="1" eaLnBrk="1" hangingPunct="1"/>
            <a:r>
              <a:rPr lang="en-US" altLang="en-US" sz="2400" b="1" dirty="0" smtClean="0"/>
              <a:t>Quiz Review Worksheet</a:t>
            </a:r>
            <a:endParaRPr lang="en-US" alt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85248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Review Chapter </a:t>
            </a:r>
            <a:r>
              <a:rPr lang="en-US" altLang="en-US" b="1" dirty="0" smtClean="0"/>
              <a:t>5</a:t>
            </a:r>
            <a:endParaRPr lang="el-GR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989013"/>
            <a:ext cx="8712200" cy="5707062"/>
          </a:xfrm>
        </p:spPr>
        <p:txBody>
          <a:bodyPr/>
          <a:lstStyle/>
          <a:p>
            <a:pPr eaLnBrk="1" hangingPunct="1"/>
            <a:r>
              <a:rPr lang="en-US" altLang="en-US" sz="2800" b="1" i="1" smtClean="0">
                <a:solidFill>
                  <a:srgbClr val="FFFF00"/>
                </a:solidFill>
              </a:rPr>
              <a:t>None new</a:t>
            </a:r>
            <a:endParaRPr lang="en-US" altLang="en-US" sz="2800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7250"/>
          </a:xfrm>
        </p:spPr>
        <p:txBody>
          <a:bodyPr/>
          <a:lstStyle/>
          <a:p>
            <a:r>
              <a:rPr lang="en-US" altLang="en-US" sz="3600" b="1" smtClean="0"/>
              <a:t>Triangle Classification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65125" y="1106488"/>
          <a:ext cx="3117850" cy="1484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692"/>
                <a:gridCol w="1762158"/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By Angles</a:t>
                      </a:r>
                      <a:endParaRPr lang="en-US" sz="1800" b="1" dirty="0"/>
                    </a:p>
                  </a:txBody>
                  <a:tcPr marL="91455" marR="91455" marT="45749" marB="45749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Largest</a:t>
                      </a:r>
                      <a:r>
                        <a:rPr lang="en-US" sz="1800" b="1" baseline="0" dirty="0" smtClean="0"/>
                        <a:t> Angle</a:t>
                      </a:r>
                      <a:endParaRPr lang="en-US" sz="1800" b="1" dirty="0"/>
                    </a:p>
                  </a:txBody>
                  <a:tcPr marL="91455" marR="91455" marT="45749" marB="45749" anchor="ctr" anchorCtr="1"/>
                </a:tc>
              </a:tr>
              <a:tr h="3710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Acute</a:t>
                      </a:r>
                      <a:endParaRPr lang="en-US" sz="1800" b="1" dirty="0"/>
                    </a:p>
                  </a:txBody>
                  <a:tcPr marL="91455" marR="91455" marT="45749" marB="4574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&lt; 90</a:t>
                      </a:r>
                      <a:endParaRPr lang="en-US" sz="1800" b="1" dirty="0"/>
                    </a:p>
                  </a:txBody>
                  <a:tcPr marL="91455" marR="91455" marT="45749" marB="45749" anchor="ctr" anchorCtr="1"/>
                </a:tc>
              </a:tr>
              <a:tr h="3710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Right</a:t>
                      </a:r>
                      <a:endParaRPr lang="en-US" sz="1800" b="1" dirty="0"/>
                    </a:p>
                  </a:txBody>
                  <a:tcPr marL="91455" marR="91455" marT="45749" marB="4574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= 90</a:t>
                      </a:r>
                      <a:endParaRPr lang="en-US" sz="1800" b="1" dirty="0"/>
                    </a:p>
                  </a:txBody>
                  <a:tcPr marL="91455" marR="91455" marT="45749" marB="45749" anchor="ctr" anchorCtr="1"/>
                </a:tc>
              </a:tr>
              <a:tr h="3710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Obtuse</a:t>
                      </a:r>
                      <a:endParaRPr lang="en-US" sz="1800" b="1" dirty="0"/>
                    </a:p>
                  </a:txBody>
                  <a:tcPr marL="91455" marR="91455" marT="45749" marB="4574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&gt; 90</a:t>
                      </a:r>
                      <a:endParaRPr lang="en-US" sz="1800" b="1" dirty="0"/>
                    </a:p>
                  </a:txBody>
                  <a:tcPr marL="91455" marR="91455" marT="45749" marB="45749" anchor="ctr" anchorCtr="1"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4513263" y="1100138"/>
          <a:ext cx="4162425" cy="1484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4564"/>
                <a:gridCol w="2747861"/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By Sides</a:t>
                      </a:r>
                      <a:endParaRPr lang="en-US" sz="1800" b="1" dirty="0"/>
                    </a:p>
                  </a:txBody>
                  <a:tcPr marL="91426" marR="91426" marT="45749" marB="45749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Number of Equal</a:t>
                      </a:r>
                      <a:r>
                        <a:rPr lang="en-US" sz="1800" b="1" baseline="0" dirty="0" smtClean="0"/>
                        <a:t> Sides</a:t>
                      </a:r>
                      <a:endParaRPr lang="en-US" sz="1800" b="1" dirty="0"/>
                    </a:p>
                  </a:txBody>
                  <a:tcPr marL="91426" marR="91426" marT="45749" marB="45749" anchor="ctr" anchorCtr="1"/>
                </a:tc>
              </a:tr>
              <a:tr h="3710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Scalene</a:t>
                      </a:r>
                      <a:endParaRPr lang="en-US" sz="1800" b="1" dirty="0"/>
                    </a:p>
                  </a:txBody>
                  <a:tcPr marL="91426" marR="91426" marT="45749" marB="4574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None; all different</a:t>
                      </a:r>
                      <a:endParaRPr lang="en-US" sz="1800" b="1" dirty="0"/>
                    </a:p>
                  </a:txBody>
                  <a:tcPr marL="91426" marR="91426" marT="45749" marB="45749" anchor="ctr" anchorCtr="1"/>
                </a:tc>
              </a:tr>
              <a:tr h="3710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Isosceles</a:t>
                      </a:r>
                      <a:endParaRPr lang="en-US" sz="1800" b="1" dirty="0"/>
                    </a:p>
                  </a:txBody>
                  <a:tcPr marL="91426" marR="91426" marT="45749" marB="4574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Two</a:t>
                      </a:r>
                      <a:endParaRPr lang="en-US" sz="1800" b="1" dirty="0"/>
                    </a:p>
                  </a:txBody>
                  <a:tcPr marL="91426" marR="91426" marT="45749" marB="45749" anchor="ctr" anchorCtr="1"/>
                </a:tc>
              </a:tr>
              <a:tr h="3710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Equilateral</a:t>
                      </a:r>
                      <a:endParaRPr lang="en-US" sz="1800" b="1" dirty="0"/>
                    </a:p>
                  </a:txBody>
                  <a:tcPr marL="91426" marR="91426" marT="45749" marB="4574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All three</a:t>
                      </a:r>
                      <a:endParaRPr lang="en-US" sz="1800" b="1" dirty="0"/>
                    </a:p>
                  </a:txBody>
                  <a:tcPr marL="91426" marR="91426" marT="45749" marB="45749" anchor="ctr" anchorCtr="1"/>
                </a:tc>
              </a:tr>
            </a:tbl>
          </a:graphicData>
        </a:graphic>
      </p:graphicFrame>
      <p:sp>
        <p:nvSpPr>
          <p:cNvPr id="5" name="Isosceles Triangle 4"/>
          <p:cNvSpPr/>
          <p:nvPr/>
        </p:nvSpPr>
        <p:spPr>
          <a:xfrm>
            <a:off x="903288" y="3079536"/>
            <a:ext cx="755650" cy="1241425"/>
          </a:xfrm>
          <a:prstGeom prst="triangle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3584575" y="3119223"/>
            <a:ext cx="1096963" cy="1096963"/>
          </a:xfrm>
          <a:prstGeom prst="triangle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140450" y="3451011"/>
            <a:ext cx="2687638" cy="722312"/>
          </a:xfrm>
          <a:custGeom>
            <a:avLst/>
            <a:gdLst>
              <a:gd name="connsiteX0" fmla="*/ 0 w 2686756"/>
              <a:gd name="connsiteY0" fmla="*/ 0 h 722489"/>
              <a:gd name="connsiteX1" fmla="*/ 2686756 w 2686756"/>
              <a:gd name="connsiteY1" fmla="*/ 11289 h 722489"/>
              <a:gd name="connsiteX2" fmla="*/ 632178 w 2686756"/>
              <a:gd name="connsiteY2" fmla="*/ 722489 h 722489"/>
              <a:gd name="connsiteX3" fmla="*/ 0 w 2686756"/>
              <a:gd name="connsiteY3" fmla="*/ 0 h 72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86756" h="722489">
                <a:moveTo>
                  <a:pt x="0" y="0"/>
                </a:moveTo>
                <a:lnTo>
                  <a:pt x="2686756" y="11289"/>
                </a:lnTo>
                <a:lnTo>
                  <a:pt x="632178" y="722489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958850" y="3654211"/>
            <a:ext cx="238125" cy="13652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360488" y="3649448"/>
            <a:ext cx="236537" cy="13493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62" name="TextBox 12"/>
          <p:cNvSpPr txBox="1">
            <a:spLocks noChangeArrowheads="1"/>
          </p:cNvSpPr>
          <p:nvPr/>
        </p:nvSpPr>
        <p:spPr bwMode="auto">
          <a:xfrm>
            <a:off x="592138" y="4579723"/>
            <a:ext cx="13398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Acute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Isosceles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3730625" y="3638336"/>
            <a:ext cx="238125" cy="13493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4324350" y="3643098"/>
            <a:ext cx="236538" cy="13652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H="1">
            <a:off x="3993356" y="4199517"/>
            <a:ext cx="242888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66" name="TextBox 17"/>
          <p:cNvSpPr txBox="1">
            <a:spLocks noChangeArrowheads="1"/>
          </p:cNvSpPr>
          <p:nvPr/>
        </p:nvSpPr>
        <p:spPr bwMode="auto">
          <a:xfrm>
            <a:off x="2938463" y="4574961"/>
            <a:ext cx="239236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Acute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Equilateral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(also equiangular)</a:t>
            </a:r>
          </a:p>
        </p:txBody>
      </p:sp>
      <p:sp>
        <p:nvSpPr>
          <p:cNvPr id="5167" name="TextBox 18"/>
          <p:cNvSpPr txBox="1">
            <a:spLocks noChangeArrowheads="1"/>
          </p:cNvSpPr>
          <p:nvPr/>
        </p:nvSpPr>
        <p:spPr bwMode="auto">
          <a:xfrm>
            <a:off x="6746875" y="4568611"/>
            <a:ext cx="11541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Obtuse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Scalene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92138" y="6127998"/>
            <a:ext cx="4378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6699"/>
                </a:solidFill>
              </a:rPr>
              <a:t>Opposite equal sides are equal angles</a:t>
            </a:r>
            <a:endParaRPr lang="en-US" b="1" dirty="0">
              <a:solidFill>
                <a:srgbClr val="FF669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8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Isosceles Triangle Theorems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989013"/>
            <a:ext cx="8712200" cy="3992562"/>
          </a:xfrm>
        </p:spPr>
        <p:txBody>
          <a:bodyPr/>
          <a:lstStyle/>
          <a:p>
            <a:pPr eaLnBrk="1" hangingPunct="1"/>
            <a:r>
              <a:rPr lang="en-US" altLang="en-US" sz="2800" b="1" i="1" smtClean="0"/>
              <a:t>Angles opposite congruent sides are congruent</a:t>
            </a:r>
          </a:p>
          <a:p>
            <a:pPr eaLnBrk="1" hangingPunct="1"/>
            <a:endParaRPr lang="en-US" altLang="en-US" sz="2800" b="1" i="1" smtClean="0">
              <a:solidFill>
                <a:srgbClr val="FFFF00"/>
              </a:solidFill>
            </a:endParaRPr>
          </a:p>
          <a:p>
            <a:pPr eaLnBrk="1" hangingPunct="1"/>
            <a:r>
              <a:rPr lang="en-US" altLang="en-US" sz="2800" b="1" i="1" smtClean="0">
                <a:solidFill>
                  <a:srgbClr val="FFFF00"/>
                </a:solidFill>
              </a:rPr>
              <a:t>Sides opposite congruent angles are congruent</a:t>
            </a:r>
            <a:endParaRPr lang="en-US" altLang="en-US" sz="2400" b="1" i="1" smtClean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</a:pPr>
            <a:endParaRPr lang="en-US" altLang="en-US" sz="2800" b="1" i="1" smtClean="0"/>
          </a:p>
          <a:p>
            <a:pPr eaLnBrk="1" hangingPunct="1">
              <a:buFontTx/>
              <a:buNone/>
            </a:pPr>
            <a:endParaRPr lang="en-US" altLang="en-US" sz="2800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8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Triangle Congruence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989013"/>
            <a:ext cx="8712200" cy="5581650"/>
          </a:xfrm>
        </p:spPr>
        <p:txBody>
          <a:bodyPr/>
          <a:lstStyle/>
          <a:p>
            <a:pPr eaLnBrk="1" hangingPunct="1"/>
            <a:r>
              <a:rPr lang="en-US" altLang="en-US" sz="2800" b="1" i="1" smtClean="0"/>
              <a:t>∆ABC </a:t>
            </a:r>
            <a:r>
              <a:rPr lang="en-US" altLang="en-US" sz="2800" b="1" i="1" smtClean="0">
                <a:sym typeface="Symbol" pitchFamily="18" charset="2"/>
              </a:rPr>
              <a:t> </a:t>
            </a:r>
            <a:r>
              <a:rPr lang="en-US" altLang="en-US" sz="2800" b="1" i="1" smtClean="0"/>
              <a:t>∆LMN </a:t>
            </a:r>
          </a:p>
          <a:p>
            <a:pPr eaLnBrk="1" hangingPunct="1"/>
            <a:r>
              <a:rPr lang="en-US" altLang="en-US" sz="2800" b="1" i="1" smtClean="0"/>
              <a:t>“CPCTC” – corresponding parts of congruent triangles are congruent</a:t>
            </a:r>
          </a:p>
          <a:p>
            <a:pPr eaLnBrk="1" hangingPunct="1"/>
            <a:r>
              <a:rPr lang="en-US" altLang="en-US" sz="2800" b="1" i="1" smtClean="0"/>
              <a:t>Angles match by single letter</a:t>
            </a:r>
          </a:p>
          <a:p>
            <a:pPr eaLnBrk="1" hangingPunct="1"/>
            <a:r>
              <a:rPr lang="en-US" altLang="en-US" sz="2800" b="1" i="1" smtClean="0"/>
              <a:t>Sides match by two letter groups</a:t>
            </a:r>
          </a:p>
          <a:p>
            <a:pPr eaLnBrk="1" hangingPunct="1"/>
            <a:r>
              <a:rPr lang="en-US" altLang="en-US" sz="2800" b="1" i="1" smtClean="0">
                <a:solidFill>
                  <a:srgbClr val="FFFF00"/>
                </a:solidFill>
              </a:rPr>
              <a:t>Order Rules!!!</a:t>
            </a:r>
          </a:p>
          <a:p>
            <a:pPr eaLnBrk="1" hangingPunct="1"/>
            <a:endParaRPr lang="en-US" altLang="en-US" sz="1800" b="1" i="1" smtClean="0">
              <a:solidFill>
                <a:srgbClr val="FFFF00"/>
              </a:solidFill>
            </a:endParaRPr>
          </a:p>
          <a:p>
            <a:pPr eaLnBrk="1" hangingPunct="1"/>
            <a:r>
              <a:rPr lang="en-US" altLang="en-US" sz="2800" b="1" smtClean="0"/>
              <a:t>If proving triangles congruent, always mark </a:t>
            </a:r>
            <a:r>
              <a:rPr lang="en-US" altLang="en-US" sz="2800" b="1" i="1" u="sng" smtClean="0"/>
              <a:t>only one triangle</a:t>
            </a:r>
            <a:r>
              <a:rPr lang="en-US" altLang="en-US" sz="2800" b="1" i="1" smtClean="0"/>
              <a:t> </a:t>
            </a:r>
            <a:r>
              <a:rPr lang="en-US" altLang="en-US" sz="2800" b="1" smtClean="0"/>
              <a:t>up with S (for sides) and A (for angles) based on the items you have congruent  -- that will make it easier to figure out which theorem or postulate applies</a:t>
            </a:r>
            <a:endParaRPr lang="en-US" altLang="en-US" sz="2400" b="1" smtClean="0"/>
          </a:p>
          <a:p>
            <a:pPr eaLnBrk="1" hangingPunct="1">
              <a:buFontTx/>
              <a:buNone/>
            </a:pPr>
            <a:endParaRPr lang="en-US" altLang="en-US" sz="2800" b="1" i="1" smtClean="0"/>
          </a:p>
          <a:p>
            <a:pPr eaLnBrk="1" hangingPunct="1">
              <a:buFontTx/>
              <a:buNone/>
            </a:pPr>
            <a:endParaRPr lang="en-US" altLang="en-US" sz="2800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46088" y="87313"/>
            <a:ext cx="8229600" cy="857250"/>
          </a:xfrm>
        </p:spPr>
        <p:txBody>
          <a:bodyPr/>
          <a:lstStyle/>
          <a:p>
            <a:r>
              <a:rPr lang="en-US" altLang="en-US" sz="3600" b="1" smtClean="0"/>
              <a:t>Triangle Congruence Theorems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0413" y="947738"/>
          <a:ext cx="7777162" cy="5772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6586"/>
                <a:gridCol w="3374038"/>
                <a:gridCol w="3026538"/>
              </a:tblGrid>
              <a:tr h="370903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Post/</a:t>
                      </a:r>
                      <a:r>
                        <a:rPr lang="en-US" sz="1800" b="1" dirty="0" err="1" smtClean="0"/>
                        <a:t>Thrm</a:t>
                      </a:r>
                      <a:endParaRPr lang="en-US" sz="1800" b="1" dirty="0"/>
                    </a:p>
                  </a:txBody>
                  <a:tcPr marL="91431" marR="91431" marT="45728" marB="45728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Picture</a:t>
                      </a:r>
                      <a:endParaRPr lang="en-US" sz="1800" b="1" dirty="0"/>
                    </a:p>
                  </a:txBody>
                  <a:tcPr marL="91431" marR="91431" marT="45728" marB="45728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Hidden Features</a:t>
                      </a:r>
                      <a:endParaRPr lang="en-US" sz="1800" b="1" dirty="0"/>
                    </a:p>
                  </a:txBody>
                  <a:tcPr marL="91431" marR="91431" marT="45728" marB="45728" anchor="ctr" anchorCtr="1"/>
                </a:tc>
              </a:tr>
              <a:tr h="100595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SSS</a:t>
                      </a:r>
                      <a:endParaRPr lang="en-US" sz="1800" b="1" dirty="0"/>
                    </a:p>
                  </a:txBody>
                  <a:tcPr marL="91431" marR="91431" marT="45728" marB="45728" anchor="ctr" anchorCtr="1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2000" b="1" dirty="0" smtClean="0">
                          <a:latin typeface="+mn-lt"/>
                        </a:rPr>
                        <a:t/>
                      </a:r>
                      <a:br>
                        <a:rPr lang="en-US" sz="2000" b="1" dirty="0" smtClean="0">
                          <a:latin typeface="+mn-lt"/>
                        </a:rPr>
                      </a:br>
                      <a:r>
                        <a:rPr lang="en-US" sz="2000" b="1" dirty="0" smtClean="0">
                          <a:latin typeface="+mn-lt"/>
                        </a:rPr>
                        <a:t/>
                      </a:r>
                      <a:br>
                        <a:rPr lang="en-US" sz="2000" b="1" dirty="0" smtClean="0">
                          <a:latin typeface="+mn-lt"/>
                        </a:rPr>
                      </a:br>
                      <a:endParaRPr lang="en-US" sz="2000" b="1" dirty="0">
                        <a:latin typeface="+mn-lt"/>
                      </a:endParaRPr>
                    </a:p>
                  </a:txBody>
                  <a:tcPr marL="91431" marR="91431" marT="45728" marB="45728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Shared Side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 marL="91431" marR="91431" marT="45728" marB="45728" anchor="ctr" anchorCtr="1"/>
                </a:tc>
              </a:tr>
              <a:tr h="95868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SAS</a:t>
                      </a:r>
                      <a:endParaRPr lang="en-US" sz="1800" b="1" dirty="0"/>
                    </a:p>
                  </a:txBody>
                  <a:tcPr marL="91431" marR="91431" marT="45728" marB="45728" anchor="ctr" anchorCtr="1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lang="en-US" sz="1800" b="1" dirty="0">
                        <a:latin typeface="+mn-lt"/>
                      </a:endParaRPr>
                    </a:p>
                  </a:txBody>
                  <a:tcPr marL="91431" marR="91431" marT="45728" marB="45728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Shared Side/Angle</a:t>
                      </a:r>
                    </a:p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Vertical Angles</a:t>
                      </a:r>
                    </a:p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//</a:t>
                      </a:r>
                      <a:r>
                        <a:rPr lang="en-US" sz="1800" b="1" baseline="0" dirty="0" smtClean="0">
                          <a:latin typeface="+mn-lt"/>
                        </a:rPr>
                        <a:t> Lines </a:t>
                      </a:r>
                      <a:r>
                        <a:rPr lang="en-US" sz="1800" b="1" baseline="0" dirty="0" smtClean="0">
                          <a:latin typeface="+mn-lt"/>
                          <a:sym typeface="Wingdings" pitchFamily="2" charset="2"/>
                        </a:rPr>
                        <a:t> Alt </a:t>
                      </a:r>
                      <a:r>
                        <a:rPr lang="en-US" sz="1800" b="1" baseline="0" dirty="0" err="1" smtClean="0">
                          <a:latin typeface="+mn-lt"/>
                          <a:sym typeface="Wingdings" pitchFamily="2" charset="2"/>
                        </a:rPr>
                        <a:t>Int</a:t>
                      </a:r>
                      <a:r>
                        <a:rPr lang="en-US" sz="1800" b="1" baseline="0" dirty="0" smtClean="0">
                          <a:latin typeface="+mn-lt"/>
                          <a:sym typeface="Wingdings" pitchFamily="2" charset="2"/>
                        </a:rPr>
                        <a:t> </a:t>
                      </a:r>
                      <a:r>
                        <a:rPr lang="en-US" sz="1800" b="1" baseline="0" dirty="0" smtClean="0">
                          <a:latin typeface="+mn-lt"/>
                          <a:sym typeface="Symbol"/>
                        </a:rPr>
                        <a:t>’s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 marL="91431" marR="91431" marT="45728" marB="45728" anchor="ctr" anchorCtr="1"/>
                </a:tc>
              </a:tr>
              <a:tr h="118885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ASA</a:t>
                      </a:r>
                      <a:endParaRPr lang="en-US" sz="1800" b="1" dirty="0"/>
                    </a:p>
                  </a:txBody>
                  <a:tcPr marL="91431" marR="91431" marT="45728" marB="45728" anchor="ctr" anchorCtr="1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2400" b="1" dirty="0" smtClean="0">
                          <a:latin typeface="+mn-lt"/>
                        </a:rPr>
                        <a:t/>
                      </a:r>
                      <a:br>
                        <a:rPr lang="en-US" sz="2400" b="1" dirty="0" smtClean="0">
                          <a:latin typeface="+mn-lt"/>
                        </a:rPr>
                      </a:br>
                      <a:r>
                        <a:rPr lang="en-US" sz="2400" b="1" dirty="0" smtClean="0">
                          <a:latin typeface="+mn-lt"/>
                        </a:rPr>
                        <a:t/>
                      </a:r>
                      <a:br>
                        <a:rPr lang="en-US" sz="2400" b="1" dirty="0" smtClean="0">
                          <a:latin typeface="+mn-lt"/>
                        </a:rPr>
                      </a:br>
                      <a:endParaRPr lang="en-US" sz="2400" b="1" dirty="0">
                        <a:latin typeface="+mn-lt"/>
                      </a:endParaRPr>
                    </a:p>
                  </a:txBody>
                  <a:tcPr marL="91431" marR="91431" marT="45728" marB="45728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Shared Side/Angle</a:t>
                      </a:r>
                    </a:p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Vertical Angles</a:t>
                      </a:r>
                    </a:p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//</a:t>
                      </a:r>
                      <a:r>
                        <a:rPr lang="en-US" sz="1800" b="1" baseline="0" dirty="0" smtClean="0">
                          <a:latin typeface="+mn-lt"/>
                        </a:rPr>
                        <a:t> Lines </a:t>
                      </a:r>
                      <a:r>
                        <a:rPr lang="en-US" sz="1800" b="1" baseline="0" dirty="0" smtClean="0">
                          <a:latin typeface="+mn-lt"/>
                          <a:sym typeface="Wingdings" pitchFamily="2" charset="2"/>
                        </a:rPr>
                        <a:t> Alt </a:t>
                      </a:r>
                      <a:r>
                        <a:rPr lang="en-US" sz="1800" b="1" baseline="0" dirty="0" err="1" smtClean="0">
                          <a:latin typeface="+mn-lt"/>
                          <a:sym typeface="Wingdings" pitchFamily="2" charset="2"/>
                        </a:rPr>
                        <a:t>Int</a:t>
                      </a:r>
                      <a:r>
                        <a:rPr lang="en-US" sz="1800" b="1" baseline="0" dirty="0" smtClean="0">
                          <a:latin typeface="+mn-lt"/>
                          <a:sym typeface="Wingdings" pitchFamily="2" charset="2"/>
                        </a:rPr>
                        <a:t> </a:t>
                      </a:r>
                      <a:r>
                        <a:rPr lang="en-US" sz="1800" b="1" baseline="0" dirty="0" smtClean="0">
                          <a:latin typeface="+mn-lt"/>
                          <a:sym typeface="Symbol"/>
                        </a:rPr>
                        <a:t>’s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 marL="91431" marR="91431" marT="45728" marB="45728" anchor="ctr" anchorCtr="1"/>
                </a:tc>
              </a:tr>
              <a:tr h="105882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AAS</a:t>
                      </a:r>
                      <a:endParaRPr lang="en-US" sz="1800" b="1" dirty="0"/>
                    </a:p>
                  </a:txBody>
                  <a:tcPr marL="91431" marR="91431" marT="45728" marB="45728" anchor="ctr" anchorCtr="1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800" b="1" dirty="0" smtClean="0">
                          <a:latin typeface="+mn-lt"/>
                        </a:rPr>
                        <a:t/>
                      </a:r>
                      <a:br>
                        <a:rPr lang="en-US" sz="1800" b="1" dirty="0" smtClean="0">
                          <a:latin typeface="+mn-lt"/>
                        </a:rPr>
                      </a:br>
                      <a:r>
                        <a:rPr lang="en-US" sz="1800" b="1" dirty="0" smtClean="0">
                          <a:latin typeface="+mn-lt"/>
                        </a:rPr>
                        <a:t/>
                      </a:r>
                      <a:br>
                        <a:rPr lang="en-US" sz="1800" b="1" dirty="0" smtClean="0">
                          <a:latin typeface="+mn-lt"/>
                        </a:rPr>
                      </a:br>
                      <a:endParaRPr lang="en-US" sz="1800" b="1" dirty="0">
                        <a:latin typeface="+mn-lt"/>
                      </a:endParaRPr>
                    </a:p>
                  </a:txBody>
                  <a:tcPr marL="91431" marR="91431" marT="45728" marB="45728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Shared Side/Angle</a:t>
                      </a:r>
                    </a:p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Vertical Angles</a:t>
                      </a:r>
                    </a:p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//</a:t>
                      </a:r>
                      <a:r>
                        <a:rPr lang="en-US" sz="1800" b="1" baseline="0" dirty="0" smtClean="0">
                          <a:latin typeface="+mn-lt"/>
                        </a:rPr>
                        <a:t> Lines </a:t>
                      </a:r>
                      <a:r>
                        <a:rPr lang="en-US" sz="1800" b="1" baseline="0" dirty="0" smtClean="0">
                          <a:latin typeface="+mn-lt"/>
                          <a:sym typeface="Wingdings" pitchFamily="2" charset="2"/>
                        </a:rPr>
                        <a:t> Alt </a:t>
                      </a:r>
                      <a:r>
                        <a:rPr lang="en-US" sz="1800" b="1" baseline="0" dirty="0" err="1" smtClean="0">
                          <a:latin typeface="+mn-lt"/>
                          <a:sym typeface="Wingdings" pitchFamily="2" charset="2"/>
                        </a:rPr>
                        <a:t>Int</a:t>
                      </a:r>
                      <a:r>
                        <a:rPr lang="en-US" sz="1800" b="1" baseline="0" dirty="0" smtClean="0">
                          <a:latin typeface="+mn-lt"/>
                          <a:sym typeface="Wingdings" pitchFamily="2" charset="2"/>
                        </a:rPr>
                        <a:t> </a:t>
                      </a:r>
                      <a:r>
                        <a:rPr lang="en-US" sz="1800" b="1" baseline="0" dirty="0" smtClean="0">
                          <a:latin typeface="+mn-lt"/>
                          <a:sym typeface="Symbol"/>
                        </a:rPr>
                        <a:t>’s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 marL="91431" marR="91431" marT="45728" marB="45728" anchor="ctr" anchorCtr="1"/>
                </a:tc>
              </a:tr>
              <a:tr h="118892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HL</a:t>
                      </a:r>
                      <a:endParaRPr lang="en-US" sz="1800" b="1" dirty="0"/>
                    </a:p>
                  </a:txBody>
                  <a:tcPr marL="91431" marR="91431" marT="45728" marB="45728" anchor="ctr" anchorCtr="1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lang="en-US" sz="1800" b="1" dirty="0">
                        <a:latin typeface="+mn-lt"/>
                      </a:endParaRPr>
                    </a:p>
                  </a:txBody>
                  <a:tcPr marL="91431" marR="91431" marT="45728" marB="45728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+mn-lt"/>
                        </a:rPr>
                        <a:t>Shared Side/Angle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C00000"/>
                          </a:solidFill>
                          <a:latin typeface="+mn-lt"/>
                        </a:rPr>
                        <a:t>Looks like SSA, not!!</a:t>
                      </a:r>
                    </a:p>
                  </a:txBody>
                  <a:tcPr marL="91431" marR="91431" marT="45728" marB="45728" anchor="ctr" anchorCtr="1"/>
                </a:tc>
              </a:tr>
            </a:tbl>
          </a:graphicData>
        </a:graphic>
      </p:graphicFrame>
      <p:grpSp>
        <p:nvGrpSpPr>
          <p:cNvPr id="7201" name="Group 2"/>
          <p:cNvGrpSpPr>
            <a:grpSpLocks noChangeAspect="1"/>
          </p:cNvGrpSpPr>
          <p:nvPr/>
        </p:nvGrpSpPr>
        <p:grpSpPr bwMode="auto">
          <a:xfrm>
            <a:off x="3008313" y="2065338"/>
            <a:ext cx="1846262" cy="1185862"/>
            <a:chOff x="3008313" y="2246313"/>
            <a:chExt cx="2171700" cy="1395412"/>
          </a:xfrm>
        </p:grpSpPr>
        <p:grpSp>
          <p:nvGrpSpPr>
            <p:cNvPr id="8" name="Group 71"/>
            <p:cNvGrpSpPr>
              <a:grpSpLocks/>
            </p:cNvGrpSpPr>
            <p:nvPr/>
          </p:nvGrpSpPr>
          <p:grpSpPr bwMode="auto">
            <a:xfrm>
              <a:off x="3103453" y="2636486"/>
              <a:ext cx="900112" cy="900112"/>
              <a:chOff x="2799" y="1152"/>
              <a:chExt cx="567" cy="567"/>
            </a:xfrm>
            <a:solidFill>
              <a:schemeClr val="tx1"/>
            </a:solidFill>
          </p:grpSpPr>
          <p:sp>
            <p:nvSpPr>
              <p:cNvPr id="23" name="AutoShape 72"/>
              <p:cNvSpPr>
                <a:spLocks noChangeArrowheads="1"/>
              </p:cNvSpPr>
              <p:nvPr/>
            </p:nvSpPr>
            <p:spPr bwMode="auto">
              <a:xfrm>
                <a:off x="2799" y="1152"/>
                <a:ext cx="567" cy="567"/>
              </a:xfrm>
              <a:prstGeom prst="rtTriangle">
                <a:avLst/>
              </a:prstGeom>
              <a:grpFill/>
              <a:ln w="2857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Rectangle 73"/>
              <p:cNvSpPr>
                <a:spLocks noChangeArrowheads="1"/>
              </p:cNvSpPr>
              <p:nvPr/>
            </p:nvSpPr>
            <p:spPr bwMode="auto">
              <a:xfrm>
                <a:off x="2799" y="1638"/>
                <a:ext cx="80" cy="81"/>
              </a:xfrm>
              <a:prstGeom prst="rect">
                <a:avLst/>
              </a:prstGeom>
              <a:grpFill/>
              <a:ln w="2857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265" name="Line 117"/>
            <p:cNvSpPr>
              <a:spLocks noChangeShapeType="1"/>
            </p:cNvSpPr>
            <p:nvPr/>
          </p:nvSpPr>
          <p:spPr bwMode="auto">
            <a:xfrm>
              <a:off x="3514725" y="3425825"/>
              <a:ext cx="1588" cy="21590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66" name="Line 118"/>
            <p:cNvSpPr>
              <a:spLocks noChangeShapeType="1"/>
            </p:cNvSpPr>
            <p:nvPr/>
          </p:nvSpPr>
          <p:spPr bwMode="auto">
            <a:xfrm rot="-5400000">
              <a:off x="3115469" y="3015457"/>
              <a:ext cx="1587" cy="21590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67" name="Group 133"/>
            <p:cNvGrpSpPr>
              <a:grpSpLocks/>
            </p:cNvGrpSpPr>
            <p:nvPr/>
          </p:nvGrpSpPr>
          <p:grpSpPr bwMode="auto">
            <a:xfrm>
              <a:off x="4071938" y="2246313"/>
              <a:ext cx="900112" cy="1060450"/>
              <a:chOff x="3540125" y="439738"/>
              <a:chExt cx="900113" cy="1060450"/>
            </a:xfrm>
          </p:grpSpPr>
          <p:grpSp>
            <p:nvGrpSpPr>
              <p:cNvPr id="7271" name="Group 74"/>
              <p:cNvGrpSpPr>
                <a:grpSpLocks/>
              </p:cNvGrpSpPr>
              <p:nvPr/>
            </p:nvGrpSpPr>
            <p:grpSpPr bwMode="auto">
              <a:xfrm>
                <a:off x="3540125" y="439740"/>
                <a:ext cx="900113" cy="1060451"/>
                <a:chOff x="3498" y="933"/>
                <a:chExt cx="567" cy="668"/>
              </a:xfrm>
            </p:grpSpPr>
            <p:sp>
              <p:nvSpPr>
                <p:cNvPr id="7274" name="AutoShape 75"/>
                <p:cNvSpPr>
                  <a:spLocks noChangeArrowheads="1"/>
                </p:cNvSpPr>
                <p:nvPr/>
              </p:nvSpPr>
              <p:spPr bwMode="auto">
                <a:xfrm rot="-2700018">
                  <a:off x="3498" y="933"/>
                  <a:ext cx="567" cy="567"/>
                </a:xfrm>
                <a:prstGeom prst="rtTriangle">
                  <a:avLst/>
                </a:prstGeom>
                <a:solidFill>
                  <a:srgbClr val="FFFF00"/>
                </a:solidFill>
                <a:ln w="28575">
                  <a:solidFill>
                    <a:srgbClr val="0070C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7275" name="Rectangle 76"/>
                <p:cNvSpPr>
                  <a:spLocks noChangeArrowheads="1"/>
                </p:cNvSpPr>
                <p:nvPr/>
              </p:nvSpPr>
              <p:spPr bwMode="auto">
                <a:xfrm rot="-2623943">
                  <a:off x="3743" y="1520"/>
                  <a:ext cx="80" cy="81"/>
                </a:xfrm>
                <a:prstGeom prst="rect">
                  <a:avLst/>
                </a:prstGeom>
                <a:solidFill>
                  <a:srgbClr val="EAEAEA"/>
                </a:solidFill>
                <a:ln w="28575">
                  <a:solidFill>
                    <a:srgbClr val="0070C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7272" name="Line 119"/>
              <p:cNvSpPr>
                <a:spLocks noChangeShapeType="1"/>
              </p:cNvSpPr>
              <p:nvPr/>
            </p:nvSpPr>
            <p:spPr bwMode="auto">
              <a:xfrm rot="-5400000">
                <a:off x="3607593" y="1132682"/>
                <a:ext cx="125413" cy="139700"/>
              </a:xfrm>
              <a:prstGeom prst="line">
                <a:avLst/>
              </a:prstGeom>
              <a:noFill/>
              <a:ln w="28575">
                <a:solidFill>
                  <a:srgbClr val="0070C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3" name="Line 120"/>
              <p:cNvSpPr>
                <a:spLocks noChangeShapeType="1"/>
              </p:cNvSpPr>
              <p:nvPr/>
            </p:nvSpPr>
            <p:spPr bwMode="auto">
              <a:xfrm rot="5400000" flipH="1">
                <a:off x="4245768" y="1151732"/>
                <a:ext cx="125413" cy="139700"/>
              </a:xfrm>
              <a:prstGeom prst="line">
                <a:avLst/>
              </a:prstGeom>
              <a:noFill/>
              <a:ln w="28575">
                <a:solidFill>
                  <a:srgbClr val="0070C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68" name="TextBox 61"/>
            <p:cNvSpPr txBox="1">
              <a:spLocks noChangeArrowheads="1"/>
            </p:cNvSpPr>
            <p:nvPr/>
          </p:nvSpPr>
          <p:spPr bwMode="auto">
            <a:xfrm>
              <a:off x="4492625" y="3217863"/>
              <a:ext cx="331788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7030A0"/>
                  </a:solidFill>
                </a:rPr>
                <a:t>A</a:t>
              </a:r>
            </a:p>
          </p:txBody>
        </p:sp>
        <p:sp>
          <p:nvSpPr>
            <p:cNvPr id="7269" name="TextBox 62"/>
            <p:cNvSpPr txBox="1">
              <a:spLocks noChangeArrowheads="1"/>
            </p:cNvSpPr>
            <p:nvPr/>
          </p:nvSpPr>
          <p:spPr bwMode="auto">
            <a:xfrm>
              <a:off x="3827463" y="2787650"/>
              <a:ext cx="331787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7030A0"/>
                  </a:solidFill>
                </a:rPr>
                <a:t>S</a:t>
              </a:r>
            </a:p>
          </p:txBody>
        </p:sp>
        <p:sp>
          <p:nvSpPr>
            <p:cNvPr id="7270" name="TextBox 63"/>
            <p:cNvSpPr txBox="1">
              <a:spLocks noChangeArrowheads="1"/>
            </p:cNvSpPr>
            <p:nvPr/>
          </p:nvSpPr>
          <p:spPr bwMode="auto">
            <a:xfrm>
              <a:off x="4848225" y="2952750"/>
              <a:ext cx="331788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7030A0"/>
                  </a:solidFill>
                </a:rPr>
                <a:t>S</a:t>
              </a:r>
            </a:p>
          </p:txBody>
        </p:sp>
      </p:grpSp>
      <p:grpSp>
        <p:nvGrpSpPr>
          <p:cNvPr id="7202" name="Group 1"/>
          <p:cNvGrpSpPr>
            <a:grpSpLocks noChangeAspect="1"/>
          </p:cNvGrpSpPr>
          <p:nvPr/>
        </p:nvGrpSpPr>
        <p:grpSpPr bwMode="auto">
          <a:xfrm>
            <a:off x="3059113" y="1252538"/>
            <a:ext cx="1676400" cy="976312"/>
            <a:chOff x="3059113" y="1308100"/>
            <a:chExt cx="1971675" cy="1147763"/>
          </a:xfrm>
        </p:grpSpPr>
        <p:sp>
          <p:nvSpPr>
            <p:cNvPr id="7247" name="AutoShape 123"/>
            <p:cNvSpPr>
              <a:spLocks noChangeArrowheads="1"/>
            </p:cNvSpPr>
            <p:nvPr/>
          </p:nvSpPr>
          <p:spPr bwMode="auto">
            <a:xfrm>
              <a:off x="3286125" y="1425575"/>
              <a:ext cx="700088" cy="985838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28575">
              <a:solidFill>
                <a:srgbClr val="0070C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248" name="Line 124"/>
            <p:cNvSpPr>
              <a:spLocks noChangeShapeType="1"/>
            </p:cNvSpPr>
            <p:nvPr/>
          </p:nvSpPr>
          <p:spPr bwMode="auto">
            <a:xfrm>
              <a:off x="3600450" y="2363788"/>
              <a:ext cx="0" cy="90487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9" name="Line 125"/>
            <p:cNvSpPr>
              <a:spLocks noChangeShapeType="1"/>
            </p:cNvSpPr>
            <p:nvPr/>
          </p:nvSpPr>
          <p:spPr bwMode="auto">
            <a:xfrm>
              <a:off x="3656013" y="2365375"/>
              <a:ext cx="0" cy="90488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0" name="AutoShape 126"/>
            <p:cNvSpPr>
              <a:spLocks noChangeArrowheads="1"/>
            </p:cNvSpPr>
            <p:nvPr/>
          </p:nvSpPr>
          <p:spPr bwMode="auto">
            <a:xfrm rot="-2331937">
              <a:off x="4330700" y="1308100"/>
              <a:ext cx="700088" cy="985838"/>
            </a:xfrm>
            <a:prstGeom prst="triangle">
              <a:avLst>
                <a:gd name="adj" fmla="val 50000"/>
              </a:avLst>
            </a:prstGeom>
            <a:solidFill>
              <a:srgbClr val="EAEAEA"/>
            </a:solidFill>
            <a:ln w="28575">
              <a:solidFill>
                <a:srgbClr val="0070C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251" name="Line 127"/>
            <p:cNvSpPr>
              <a:spLocks noChangeShapeType="1"/>
            </p:cNvSpPr>
            <p:nvPr/>
          </p:nvSpPr>
          <p:spPr bwMode="auto">
            <a:xfrm rot="-2586239">
              <a:off x="4976813" y="2163763"/>
              <a:ext cx="1587" cy="90487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2" name="Line 128"/>
            <p:cNvSpPr>
              <a:spLocks noChangeShapeType="1"/>
            </p:cNvSpPr>
            <p:nvPr/>
          </p:nvSpPr>
          <p:spPr bwMode="auto">
            <a:xfrm rot="-2586239">
              <a:off x="5016500" y="2132013"/>
              <a:ext cx="1588" cy="90487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3" name="Line 129"/>
            <p:cNvSpPr>
              <a:spLocks noChangeShapeType="1"/>
            </p:cNvSpPr>
            <p:nvPr/>
          </p:nvSpPr>
          <p:spPr bwMode="auto">
            <a:xfrm flipH="1" flipV="1">
              <a:off x="3392488" y="1976438"/>
              <a:ext cx="93662" cy="22225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4" name="Line 130"/>
            <p:cNvSpPr>
              <a:spLocks noChangeShapeType="1"/>
            </p:cNvSpPr>
            <p:nvPr/>
          </p:nvSpPr>
          <p:spPr bwMode="auto">
            <a:xfrm flipH="1">
              <a:off x="4849813" y="1703388"/>
              <a:ext cx="61912" cy="6350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5" name="Line 124"/>
            <p:cNvSpPr>
              <a:spLocks noChangeShapeType="1"/>
            </p:cNvSpPr>
            <p:nvPr/>
          </p:nvSpPr>
          <p:spPr bwMode="auto">
            <a:xfrm flipV="1">
              <a:off x="3800475" y="2044700"/>
              <a:ext cx="114300" cy="3175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6" name="Line 124"/>
            <p:cNvSpPr>
              <a:spLocks noChangeShapeType="1"/>
            </p:cNvSpPr>
            <p:nvPr/>
          </p:nvSpPr>
          <p:spPr bwMode="auto">
            <a:xfrm flipV="1">
              <a:off x="3776663" y="1997075"/>
              <a:ext cx="114300" cy="3175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7" name="Line 124"/>
            <p:cNvSpPr>
              <a:spLocks noChangeShapeType="1"/>
            </p:cNvSpPr>
            <p:nvPr/>
          </p:nvSpPr>
          <p:spPr bwMode="auto">
            <a:xfrm flipV="1">
              <a:off x="3762375" y="1944688"/>
              <a:ext cx="114300" cy="3175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8" name="Line 124"/>
            <p:cNvSpPr>
              <a:spLocks noChangeShapeType="1"/>
            </p:cNvSpPr>
            <p:nvPr/>
          </p:nvSpPr>
          <p:spPr bwMode="auto">
            <a:xfrm flipV="1">
              <a:off x="4514850" y="1981200"/>
              <a:ext cx="114300" cy="3175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9" name="Line 124"/>
            <p:cNvSpPr>
              <a:spLocks noChangeShapeType="1"/>
            </p:cNvSpPr>
            <p:nvPr/>
          </p:nvSpPr>
          <p:spPr bwMode="auto">
            <a:xfrm flipV="1">
              <a:off x="4491038" y="1933575"/>
              <a:ext cx="114300" cy="3175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60" name="Line 124"/>
            <p:cNvSpPr>
              <a:spLocks noChangeShapeType="1"/>
            </p:cNvSpPr>
            <p:nvPr/>
          </p:nvSpPr>
          <p:spPr bwMode="auto">
            <a:xfrm flipV="1">
              <a:off x="4476750" y="1881188"/>
              <a:ext cx="114300" cy="3175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61" name="TextBox 64"/>
            <p:cNvSpPr txBox="1">
              <a:spLocks noChangeArrowheads="1"/>
            </p:cNvSpPr>
            <p:nvPr/>
          </p:nvSpPr>
          <p:spPr bwMode="auto">
            <a:xfrm>
              <a:off x="3059113" y="1795463"/>
              <a:ext cx="331787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7030A0"/>
                  </a:solidFill>
                </a:rPr>
                <a:t>S</a:t>
              </a:r>
            </a:p>
          </p:txBody>
        </p:sp>
        <p:sp>
          <p:nvSpPr>
            <p:cNvPr id="7262" name="TextBox 65"/>
            <p:cNvSpPr txBox="1">
              <a:spLocks noChangeArrowheads="1"/>
            </p:cNvSpPr>
            <p:nvPr/>
          </p:nvSpPr>
          <p:spPr bwMode="auto">
            <a:xfrm>
              <a:off x="3730625" y="1665288"/>
              <a:ext cx="331788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7030A0"/>
                  </a:solidFill>
                </a:rPr>
                <a:t>S</a:t>
              </a:r>
            </a:p>
          </p:txBody>
        </p:sp>
        <p:sp>
          <p:nvSpPr>
            <p:cNvPr id="7263" name="TextBox 66"/>
            <p:cNvSpPr txBox="1">
              <a:spLocks noChangeArrowheads="1"/>
            </p:cNvSpPr>
            <p:nvPr/>
          </p:nvSpPr>
          <p:spPr bwMode="auto">
            <a:xfrm>
              <a:off x="3443288" y="2065338"/>
              <a:ext cx="331787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7030A0"/>
                  </a:solidFill>
                </a:rPr>
                <a:t>S</a:t>
              </a:r>
            </a:p>
          </p:txBody>
        </p:sp>
      </p:grpSp>
      <p:grpSp>
        <p:nvGrpSpPr>
          <p:cNvPr id="7203" name="Group 4"/>
          <p:cNvGrpSpPr>
            <a:grpSpLocks noChangeAspect="1"/>
          </p:cNvGrpSpPr>
          <p:nvPr/>
        </p:nvGrpSpPr>
        <p:grpSpPr bwMode="auto">
          <a:xfrm>
            <a:off x="3252788" y="3341688"/>
            <a:ext cx="1549400" cy="1012825"/>
            <a:chOff x="3538538" y="3729038"/>
            <a:chExt cx="1824037" cy="1192212"/>
          </a:xfrm>
        </p:grpSpPr>
        <p:sp>
          <p:nvSpPr>
            <p:cNvPr id="7231" name="AutoShape 139"/>
            <p:cNvSpPr>
              <a:spLocks noChangeArrowheads="1"/>
            </p:cNvSpPr>
            <p:nvPr/>
          </p:nvSpPr>
          <p:spPr bwMode="auto">
            <a:xfrm>
              <a:off x="3557588" y="3805238"/>
              <a:ext cx="700087" cy="985837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28575">
              <a:solidFill>
                <a:srgbClr val="0070C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232" name="Freeform 144"/>
            <p:cNvSpPr>
              <a:spLocks/>
            </p:cNvSpPr>
            <p:nvPr/>
          </p:nvSpPr>
          <p:spPr bwMode="auto">
            <a:xfrm flipH="1">
              <a:off x="4144963" y="4716463"/>
              <a:ext cx="87312" cy="71437"/>
            </a:xfrm>
            <a:custGeom>
              <a:avLst/>
              <a:gdLst>
                <a:gd name="T0" fmla="*/ 0 w 55"/>
                <a:gd name="T1" fmla="*/ 2147483647 h 45"/>
                <a:gd name="T2" fmla="*/ 2147483647 w 55"/>
                <a:gd name="T3" fmla="*/ 2147483647 h 45"/>
                <a:gd name="T4" fmla="*/ 2147483647 w 55"/>
                <a:gd name="T5" fmla="*/ 2147483647 h 45"/>
                <a:gd name="T6" fmla="*/ 0 60000 65536"/>
                <a:gd name="T7" fmla="*/ 0 60000 65536"/>
                <a:gd name="T8" fmla="*/ 0 60000 65536"/>
                <a:gd name="T9" fmla="*/ 0 w 55"/>
                <a:gd name="T10" fmla="*/ 0 h 45"/>
                <a:gd name="T11" fmla="*/ 55 w 55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5" h="45">
                  <a:moveTo>
                    <a:pt x="0" y="6"/>
                  </a:moveTo>
                  <a:cubicBezTo>
                    <a:pt x="13" y="3"/>
                    <a:pt x="27" y="0"/>
                    <a:pt x="36" y="6"/>
                  </a:cubicBezTo>
                  <a:cubicBezTo>
                    <a:pt x="45" y="12"/>
                    <a:pt x="52" y="39"/>
                    <a:pt x="55" y="45"/>
                  </a:cubicBezTo>
                </a:path>
              </a:pathLst>
            </a:cu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3" name="Freeform 178"/>
            <p:cNvSpPr>
              <a:spLocks/>
            </p:cNvSpPr>
            <p:nvPr/>
          </p:nvSpPr>
          <p:spPr bwMode="auto">
            <a:xfrm>
              <a:off x="3867150" y="3905250"/>
              <a:ext cx="74613" cy="93663"/>
            </a:xfrm>
            <a:custGeom>
              <a:avLst/>
              <a:gdLst>
                <a:gd name="T0" fmla="*/ 0 w 47"/>
                <a:gd name="T1" fmla="*/ 0 h 59"/>
                <a:gd name="T2" fmla="*/ 2147483647 w 47"/>
                <a:gd name="T3" fmla="*/ 2147483647 h 59"/>
                <a:gd name="T4" fmla="*/ 2147483647 w 47"/>
                <a:gd name="T5" fmla="*/ 2147483647 h 59"/>
                <a:gd name="T6" fmla="*/ 0 60000 65536"/>
                <a:gd name="T7" fmla="*/ 0 60000 65536"/>
                <a:gd name="T8" fmla="*/ 0 60000 65536"/>
                <a:gd name="T9" fmla="*/ 0 w 47"/>
                <a:gd name="T10" fmla="*/ 0 h 59"/>
                <a:gd name="T11" fmla="*/ 47 w 47"/>
                <a:gd name="T12" fmla="*/ 59 h 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" h="59">
                  <a:moveTo>
                    <a:pt x="0" y="0"/>
                  </a:moveTo>
                  <a:cubicBezTo>
                    <a:pt x="7" y="29"/>
                    <a:pt x="15" y="59"/>
                    <a:pt x="23" y="59"/>
                  </a:cubicBezTo>
                  <a:cubicBezTo>
                    <a:pt x="31" y="59"/>
                    <a:pt x="43" y="12"/>
                    <a:pt x="47" y="3"/>
                  </a:cubicBezTo>
                </a:path>
              </a:pathLst>
            </a:cu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34" name="Group 239"/>
            <p:cNvGrpSpPr>
              <a:grpSpLocks/>
            </p:cNvGrpSpPr>
            <p:nvPr/>
          </p:nvGrpSpPr>
          <p:grpSpPr bwMode="auto">
            <a:xfrm>
              <a:off x="4338638" y="3729038"/>
              <a:ext cx="1023937" cy="700087"/>
              <a:chOff x="3451" y="425"/>
              <a:chExt cx="645" cy="441"/>
            </a:xfrm>
          </p:grpSpPr>
          <p:sp>
            <p:nvSpPr>
              <p:cNvPr id="7240" name="AutoShape 140"/>
              <p:cNvSpPr>
                <a:spLocks noChangeArrowheads="1"/>
              </p:cNvSpPr>
              <p:nvPr/>
            </p:nvSpPr>
            <p:spPr bwMode="auto">
              <a:xfrm rot="-3240124">
                <a:off x="3541" y="335"/>
                <a:ext cx="441" cy="621"/>
              </a:xfrm>
              <a:prstGeom prst="triangle">
                <a:avLst>
                  <a:gd name="adj" fmla="val 50000"/>
                </a:avLst>
              </a:prstGeom>
              <a:solidFill>
                <a:srgbClr val="EAEAEA"/>
              </a:solidFill>
              <a:ln w="2857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7241" name="Group 238"/>
              <p:cNvGrpSpPr>
                <a:grpSpLocks/>
              </p:cNvGrpSpPr>
              <p:nvPr/>
            </p:nvGrpSpPr>
            <p:grpSpPr bwMode="auto">
              <a:xfrm>
                <a:off x="3551" y="490"/>
                <a:ext cx="545" cy="220"/>
                <a:chOff x="3551" y="490"/>
                <a:chExt cx="545" cy="220"/>
              </a:xfrm>
            </p:grpSpPr>
            <p:sp>
              <p:nvSpPr>
                <p:cNvPr id="7242" name="Freeform 145"/>
                <p:cNvSpPr>
                  <a:spLocks/>
                </p:cNvSpPr>
                <p:nvPr/>
              </p:nvSpPr>
              <p:spPr bwMode="auto">
                <a:xfrm>
                  <a:off x="4067" y="632"/>
                  <a:ext cx="29" cy="78"/>
                </a:xfrm>
                <a:custGeom>
                  <a:avLst/>
                  <a:gdLst>
                    <a:gd name="T0" fmla="*/ 17 w 29"/>
                    <a:gd name="T1" fmla="*/ 0 h 78"/>
                    <a:gd name="T2" fmla="*/ 2 w 29"/>
                    <a:gd name="T3" fmla="*/ 45 h 78"/>
                    <a:gd name="T4" fmla="*/ 29 w 29"/>
                    <a:gd name="T5" fmla="*/ 78 h 78"/>
                    <a:gd name="T6" fmla="*/ 0 60000 65536"/>
                    <a:gd name="T7" fmla="*/ 0 60000 65536"/>
                    <a:gd name="T8" fmla="*/ 0 60000 65536"/>
                    <a:gd name="T9" fmla="*/ 0 w 29"/>
                    <a:gd name="T10" fmla="*/ 0 h 78"/>
                    <a:gd name="T11" fmla="*/ 29 w 29"/>
                    <a:gd name="T12" fmla="*/ 78 h 7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9" h="78">
                      <a:moveTo>
                        <a:pt x="17" y="0"/>
                      </a:moveTo>
                      <a:cubicBezTo>
                        <a:pt x="8" y="16"/>
                        <a:pt x="0" y="32"/>
                        <a:pt x="2" y="45"/>
                      </a:cubicBezTo>
                      <a:cubicBezTo>
                        <a:pt x="4" y="58"/>
                        <a:pt x="16" y="68"/>
                        <a:pt x="29" y="78"/>
                      </a:cubicBezTo>
                    </a:path>
                  </a:pathLst>
                </a:custGeom>
                <a:noFill/>
                <a:ln w="28575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7243" name="Group 149"/>
                <p:cNvGrpSpPr>
                  <a:grpSpLocks/>
                </p:cNvGrpSpPr>
                <p:nvPr/>
              </p:nvGrpSpPr>
              <p:grpSpPr bwMode="auto">
                <a:xfrm rot="-5565385">
                  <a:off x="3820" y="554"/>
                  <a:ext cx="75" cy="27"/>
                  <a:chOff x="5302" y="943"/>
                  <a:chExt cx="75" cy="27"/>
                </a:xfrm>
              </p:grpSpPr>
              <p:sp>
                <p:nvSpPr>
                  <p:cNvPr id="7245" name="Line 150"/>
                  <p:cNvSpPr>
                    <a:spLocks noChangeShapeType="1"/>
                  </p:cNvSpPr>
                  <p:nvPr/>
                </p:nvSpPr>
                <p:spPr bwMode="auto">
                  <a:xfrm rot="-3494426">
                    <a:off x="5330" y="941"/>
                    <a:ext cx="1" cy="57"/>
                  </a:xfrm>
                  <a:prstGeom prst="line">
                    <a:avLst/>
                  </a:prstGeom>
                  <a:noFill/>
                  <a:ln w="28575">
                    <a:solidFill>
                      <a:srgbClr val="0070C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246" name="Line 151"/>
                  <p:cNvSpPr>
                    <a:spLocks noChangeShapeType="1"/>
                  </p:cNvSpPr>
                  <p:nvPr/>
                </p:nvSpPr>
                <p:spPr bwMode="auto">
                  <a:xfrm rot="-3494426">
                    <a:off x="5348" y="915"/>
                    <a:ext cx="1" cy="57"/>
                  </a:xfrm>
                  <a:prstGeom prst="line">
                    <a:avLst/>
                  </a:prstGeom>
                  <a:noFill/>
                  <a:ln w="28575">
                    <a:solidFill>
                      <a:srgbClr val="0070C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244" name="Freeform 179"/>
                <p:cNvSpPr>
                  <a:spLocks/>
                </p:cNvSpPr>
                <p:nvPr/>
              </p:nvSpPr>
              <p:spPr bwMode="auto">
                <a:xfrm rot="-2992284">
                  <a:off x="3557" y="484"/>
                  <a:ext cx="47" cy="59"/>
                </a:xfrm>
                <a:custGeom>
                  <a:avLst/>
                  <a:gdLst>
                    <a:gd name="T0" fmla="*/ 0 w 47"/>
                    <a:gd name="T1" fmla="*/ 0 h 59"/>
                    <a:gd name="T2" fmla="*/ 23 w 47"/>
                    <a:gd name="T3" fmla="*/ 59 h 59"/>
                    <a:gd name="T4" fmla="*/ 47 w 47"/>
                    <a:gd name="T5" fmla="*/ 3 h 59"/>
                    <a:gd name="T6" fmla="*/ 0 60000 65536"/>
                    <a:gd name="T7" fmla="*/ 0 60000 65536"/>
                    <a:gd name="T8" fmla="*/ 0 60000 65536"/>
                    <a:gd name="T9" fmla="*/ 0 w 47"/>
                    <a:gd name="T10" fmla="*/ 0 h 59"/>
                    <a:gd name="T11" fmla="*/ 47 w 47"/>
                    <a:gd name="T12" fmla="*/ 59 h 59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7" h="59">
                      <a:moveTo>
                        <a:pt x="0" y="0"/>
                      </a:moveTo>
                      <a:cubicBezTo>
                        <a:pt x="7" y="29"/>
                        <a:pt x="15" y="59"/>
                        <a:pt x="23" y="59"/>
                      </a:cubicBezTo>
                      <a:cubicBezTo>
                        <a:pt x="31" y="59"/>
                        <a:pt x="43" y="12"/>
                        <a:pt x="47" y="3"/>
                      </a:cubicBezTo>
                    </a:path>
                  </a:pathLst>
                </a:custGeom>
                <a:noFill/>
                <a:ln w="28575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7235" name="Line 150"/>
            <p:cNvSpPr>
              <a:spLocks noChangeShapeType="1"/>
            </p:cNvSpPr>
            <p:nvPr/>
          </p:nvSpPr>
          <p:spPr bwMode="auto">
            <a:xfrm rot="12540189" flipH="1">
              <a:off x="4073525" y="4354513"/>
              <a:ext cx="61913" cy="47625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6" name="Line 151"/>
            <p:cNvSpPr>
              <a:spLocks noChangeShapeType="1"/>
            </p:cNvSpPr>
            <p:nvPr/>
          </p:nvSpPr>
          <p:spPr bwMode="auto">
            <a:xfrm rot="12540189" flipH="1">
              <a:off x="4048125" y="4284663"/>
              <a:ext cx="69850" cy="60325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7" name="TextBox 68"/>
            <p:cNvSpPr txBox="1">
              <a:spLocks noChangeArrowheads="1"/>
            </p:cNvSpPr>
            <p:nvPr/>
          </p:nvSpPr>
          <p:spPr bwMode="auto">
            <a:xfrm>
              <a:off x="3792538" y="4187825"/>
              <a:ext cx="333375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7030A0"/>
                  </a:solidFill>
                </a:rPr>
                <a:t>S</a:t>
              </a:r>
            </a:p>
          </p:txBody>
        </p:sp>
        <p:sp>
          <p:nvSpPr>
            <p:cNvPr id="7238" name="TextBox 69"/>
            <p:cNvSpPr txBox="1">
              <a:spLocks noChangeArrowheads="1"/>
            </p:cNvSpPr>
            <p:nvPr/>
          </p:nvSpPr>
          <p:spPr bwMode="auto">
            <a:xfrm>
              <a:off x="3538538" y="3730625"/>
              <a:ext cx="333375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7030A0"/>
                  </a:solidFill>
                </a:rPr>
                <a:t>A</a:t>
              </a:r>
            </a:p>
          </p:txBody>
        </p:sp>
        <p:sp>
          <p:nvSpPr>
            <p:cNvPr id="7239" name="TextBox 70"/>
            <p:cNvSpPr txBox="1">
              <a:spLocks noChangeArrowheads="1"/>
            </p:cNvSpPr>
            <p:nvPr/>
          </p:nvSpPr>
          <p:spPr bwMode="auto">
            <a:xfrm>
              <a:off x="4198938" y="4583113"/>
              <a:ext cx="333375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7030A0"/>
                  </a:solidFill>
                </a:rPr>
                <a:t>A</a:t>
              </a:r>
            </a:p>
          </p:txBody>
        </p:sp>
      </p:grpSp>
      <p:grpSp>
        <p:nvGrpSpPr>
          <p:cNvPr id="7204" name="Group 5"/>
          <p:cNvGrpSpPr>
            <a:grpSpLocks noChangeAspect="1"/>
          </p:cNvGrpSpPr>
          <p:nvPr/>
        </p:nvGrpSpPr>
        <p:grpSpPr bwMode="auto">
          <a:xfrm>
            <a:off x="3135313" y="4568825"/>
            <a:ext cx="1874837" cy="874713"/>
            <a:chOff x="3189288" y="4921250"/>
            <a:chExt cx="2206625" cy="1030288"/>
          </a:xfrm>
        </p:grpSpPr>
        <p:sp>
          <p:nvSpPr>
            <p:cNvPr id="7218" name="AutoShape 56"/>
            <p:cNvSpPr>
              <a:spLocks noChangeArrowheads="1"/>
            </p:cNvSpPr>
            <p:nvPr/>
          </p:nvSpPr>
          <p:spPr bwMode="auto">
            <a:xfrm>
              <a:off x="3189288" y="4921250"/>
              <a:ext cx="700087" cy="98583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28575">
              <a:solidFill>
                <a:srgbClr val="0070C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219" name="AutoShape 57"/>
            <p:cNvSpPr>
              <a:spLocks noChangeArrowheads="1"/>
            </p:cNvSpPr>
            <p:nvPr/>
          </p:nvSpPr>
          <p:spPr bwMode="auto">
            <a:xfrm rot="-3240124">
              <a:off x="4165600" y="4830763"/>
              <a:ext cx="700087" cy="985838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28575">
              <a:solidFill>
                <a:srgbClr val="0070C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220" name="Freeform 77"/>
            <p:cNvSpPr>
              <a:spLocks/>
            </p:cNvSpPr>
            <p:nvPr/>
          </p:nvSpPr>
          <p:spPr bwMode="auto">
            <a:xfrm>
              <a:off x="3236913" y="5816600"/>
              <a:ext cx="87312" cy="71438"/>
            </a:xfrm>
            <a:custGeom>
              <a:avLst/>
              <a:gdLst>
                <a:gd name="T0" fmla="*/ 0 w 55"/>
                <a:gd name="T1" fmla="*/ 2147483647 h 45"/>
                <a:gd name="T2" fmla="*/ 2147483647 w 55"/>
                <a:gd name="T3" fmla="*/ 2147483647 h 45"/>
                <a:gd name="T4" fmla="*/ 2147483647 w 55"/>
                <a:gd name="T5" fmla="*/ 2147483647 h 45"/>
                <a:gd name="T6" fmla="*/ 0 60000 65536"/>
                <a:gd name="T7" fmla="*/ 0 60000 65536"/>
                <a:gd name="T8" fmla="*/ 0 60000 65536"/>
                <a:gd name="T9" fmla="*/ 0 w 55"/>
                <a:gd name="T10" fmla="*/ 0 h 45"/>
                <a:gd name="T11" fmla="*/ 55 w 55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5" h="45">
                  <a:moveTo>
                    <a:pt x="0" y="6"/>
                  </a:moveTo>
                  <a:cubicBezTo>
                    <a:pt x="13" y="3"/>
                    <a:pt x="27" y="0"/>
                    <a:pt x="36" y="6"/>
                  </a:cubicBezTo>
                  <a:cubicBezTo>
                    <a:pt x="45" y="12"/>
                    <a:pt x="52" y="39"/>
                    <a:pt x="55" y="45"/>
                  </a:cubicBezTo>
                </a:path>
              </a:pathLst>
            </a:cu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1" name="Freeform 78"/>
            <p:cNvSpPr>
              <a:spLocks/>
            </p:cNvSpPr>
            <p:nvPr/>
          </p:nvSpPr>
          <p:spPr bwMode="auto">
            <a:xfrm>
              <a:off x="5000625" y="5302250"/>
              <a:ext cx="46038" cy="123825"/>
            </a:xfrm>
            <a:custGeom>
              <a:avLst/>
              <a:gdLst>
                <a:gd name="T0" fmla="*/ 2147483647 w 29"/>
                <a:gd name="T1" fmla="*/ 0 h 78"/>
                <a:gd name="T2" fmla="*/ 2147483647 w 29"/>
                <a:gd name="T3" fmla="*/ 2147483647 h 78"/>
                <a:gd name="T4" fmla="*/ 2147483647 w 29"/>
                <a:gd name="T5" fmla="*/ 2147483647 h 78"/>
                <a:gd name="T6" fmla="*/ 0 60000 65536"/>
                <a:gd name="T7" fmla="*/ 0 60000 65536"/>
                <a:gd name="T8" fmla="*/ 0 60000 65536"/>
                <a:gd name="T9" fmla="*/ 0 w 29"/>
                <a:gd name="T10" fmla="*/ 0 h 78"/>
                <a:gd name="T11" fmla="*/ 29 w 29"/>
                <a:gd name="T12" fmla="*/ 78 h 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" h="78">
                  <a:moveTo>
                    <a:pt x="17" y="0"/>
                  </a:moveTo>
                  <a:cubicBezTo>
                    <a:pt x="8" y="16"/>
                    <a:pt x="0" y="32"/>
                    <a:pt x="2" y="45"/>
                  </a:cubicBezTo>
                  <a:cubicBezTo>
                    <a:pt x="4" y="58"/>
                    <a:pt x="16" y="68"/>
                    <a:pt x="29" y="78"/>
                  </a:cubicBezTo>
                </a:path>
              </a:pathLst>
            </a:cu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2" name="Line 79"/>
            <p:cNvSpPr>
              <a:spLocks noChangeShapeType="1"/>
            </p:cNvSpPr>
            <p:nvPr/>
          </p:nvSpPr>
          <p:spPr bwMode="auto">
            <a:xfrm>
              <a:off x="3498850" y="5859463"/>
              <a:ext cx="0" cy="90487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3" name="Line 80"/>
            <p:cNvSpPr>
              <a:spLocks noChangeShapeType="1"/>
            </p:cNvSpPr>
            <p:nvPr/>
          </p:nvSpPr>
          <p:spPr bwMode="auto">
            <a:xfrm>
              <a:off x="3554413" y="5861050"/>
              <a:ext cx="0" cy="90488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4" name="Line 81"/>
            <p:cNvSpPr>
              <a:spLocks noChangeShapeType="1"/>
            </p:cNvSpPr>
            <p:nvPr/>
          </p:nvSpPr>
          <p:spPr bwMode="auto">
            <a:xfrm rot="-3494426">
              <a:off x="4906963" y="5588000"/>
              <a:ext cx="1588" cy="90487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5" name="Line 82"/>
            <p:cNvSpPr>
              <a:spLocks noChangeShapeType="1"/>
            </p:cNvSpPr>
            <p:nvPr/>
          </p:nvSpPr>
          <p:spPr bwMode="auto">
            <a:xfrm rot="-3494426">
              <a:off x="4935538" y="5546725"/>
              <a:ext cx="1588" cy="90487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6" name="Freeform 115"/>
            <p:cNvSpPr>
              <a:spLocks/>
            </p:cNvSpPr>
            <p:nvPr/>
          </p:nvSpPr>
          <p:spPr bwMode="auto">
            <a:xfrm>
              <a:off x="3498850" y="5021263"/>
              <a:ext cx="74613" cy="93662"/>
            </a:xfrm>
            <a:custGeom>
              <a:avLst/>
              <a:gdLst>
                <a:gd name="T0" fmla="*/ 0 w 47"/>
                <a:gd name="T1" fmla="*/ 0 h 59"/>
                <a:gd name="T2" fmla="*/ 2147483647 w 47"/>
                <a:gd name="T3" fmla="*/ 2147483647 h 59"/>
                <a:gd name="T4" fmla="*/ 2147483647 w 47"/>
                <a:gd name="T5" fmla="*/ 2147483647 h 59"/>
                <a:gd name="T6" fmla="*/ 0 60000 65536"/>
                <a:gd name="T7" fmla="*/ 0 60000 65536"/>
                <a:gd name="T8" fmla="*/ 0 60000 65536"/>
                <a:gd name="T9" fmla="*/ 0 w 47"/>
                <a:gd name="T10" fmla="*/ 0 h 59"/>
                <a:gd name="T11" fmla="*/ 47 w 47"/>
                <a:gd name="T12" fmla="*/ 59 h 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" h="59">
                  <a:moveTo>
                    <a:pt x="0" y="0"/>
                  </a:moveTo>
                  <a:cubicBezTo>
                    <a:pt x="7" y="29"/>
                    <a:pt x="15" y="59"/>
                    <a:pt x="23" y="59"/>
                  </a:cubicBezTo>
                  <a:cubicBezTo>
                    <a:pt x="31" y="59"/>
                    <a:pt x="43" y="12"/>
                    <a:pt x="47" y="3"/>
                  </a:cubicBezTo>
                </a:path>
              </a:pathLst>
            </a:cu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7" name="Freeform 116"/>
            <p:cNvSpPr>
              <a:spLocks/>
            </p:cNvSpPr>
            <p:nvPr/>
          </p:nvSpPr>
          <p:spPr bwMode="auto">
            <a:xfrm rot="-2992284">
              <a:off x="4191000" y="5067300"/>
              <a:ext cx="74613" cy="93663"/>
            </a:xfrm>
            <a:custGeom>
              <a:avLst/>
              <a:gdLst>
                <a:gd name="T0" fmla="*/ 0 w 47"/>
                <a:gd name="T1" fmla="*/ 0 h 59"/>
                <a:gd name="T2" fmla="*/ 2147483647 w 47"/>
                <a:gd name="T3" fmla="*/ 2147483647 h 59"/>
                <a:gd name="T4" fmla="*/ 2147483647 w 47"/>
                <a:gd name="T5" fmla="*/ 2147483647 h 59"/>
                <a:gd name="T6" fmla="*/ 0 60000 65536"/>
                <a:gd name="T7" fmla="*/ 0 60000 65536"/>
                <a:gd name="T8" fmla="*/ 0 60000 65536"/>
                <a:gd name="T9" fmla="*/ 0 w 47"/>
                <a:gd name="T10" fmla="*/ 0 h 59"/>
                <a:gd name="T11" fmla="*/ 47 w 47"/>
                <a:gd name="T12" fmla="*/ 59 h 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" h="59">
                  <a:moveTo>
                    <a:pt x="0" y="0"/>
                  </a:moveTo>
                  <a:cubicBezTo>
                    <a:pt x="7" y="29"/>
                    <a:pt x="15" y="59"/>
                    <a:pt x="23" y="59"/>
                  </a:cubicBezTo>
                  <a:cubicBezTo>
                    <a:pt x="31" y="59"/>
                    <a:pt x="43" y="12"/>
                    <a:pt x="47" y="3"/>
                  </a:cubicBezTo>
                </a:path>
              </a:pathLst>
            </a:cu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8" name="TextBox 67"/>
            <p:cNvSpPr txBox="1">
              <a:spLocks noChangeArrowheads="1"/>
            </p:cNvSpPr>
            <p:nvPr/>
          </p:nvSpPr>
          <p:spPr bwMode="auto">
            <a:xfrm>
              <a:off x="4916488" y="5503863"/>
              <a:ext cx="331787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7030A0"/>
                  </a:solidFill>
                </a:rPr>
                <a:t>S</a:t>
              </a:r>
            </a:p>
          </p:txBody>
        </p:sp>
        <p:sp>
          <p:nvSpPr>
            <p:cNvPr id="7229" name="TextBox 71"/>
            <p:cNvSpPr txBox="1">
              <a:spLocks noChangeArrowheads="1"/>
            </p:cNvSpPr>
            <p:nvPr/>
          </p:nvSpPr>
          <p:spPr bwMode="auto">
            <a:xfrm>
              <a:off x="5062538" y="5187950"/>
              <a:ext cx="333375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7030A0"/>
                  </a:solidFill>
                </a:rPr>
                <a:t>A</a:t>
              </a:r>
            </a:p>
          </p:txBody>
        </p:sp>
        <p:sp>
          <p:nvSpPr>
            <p:cNvPr id="7230" name="TextBox 72"/>
            <p:cNvSpPr txBox="1">
              <a:spLocks noChangeArrowheads="1"/>
            </p:cNvSpPr>
            <p:nvPr/>
          </p:nvSpPr>
          <p:spPr bwMode="auto">
            <a:xfrm>
              <a:off x="3832225" y="4926013"/>
              <a:ext cx="333375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7030A0"/>
                  </a:solidFill>
                </a:rPr>
                <a:t>A</a:t>
              </a:r>
            </a:p>
          </p:txBody>
        </p:sp>
      </p:grpSp>
      <p:grpSp>
        <p:nvGrpSpPr>
          <p:cNvPr id="7205" name="Group 9"/>
          <p:cNvGrpSpPr>
            <a:grpSpLocks/>
          </p:cNvGrpSpPr>
          <p:nvPr/>
        </p:nvGrpSpPr>
        <p:grpSpPr bwMode="auto">
          <a:xfrm>
            <a:off x="2608263" y="5735638"/>
            <a:ext cx="2089150" cy="809625"/>
            <a:chOff x="2607890" y="5736115"/>
            <a:chExt cx="2089910" cy="808672"/>
          </a:xfrm>
        </p:grpSpPr>
        <p:sp>
          <p:nvSpPr>
            <p:cNvPr id="69" name="Rectangle 68"/>
            <p:cNvSpPr/>
            <p:nvPr/>
          </p:nvSpPr>
          <p:spPr>
            <a:xfrm>
              <a:off x="2984264" y="5736115"/>
              <a:ext cx="1621428" cy="808672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  <a:p>
              <a:pPr algn="ctr">
                <a:defRPr/>
              </a:pPr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984264" y="6362439"/>
              <a:ext cx="182629" cy="18234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Freeform 6"/>
            <p:cNvSpPr/>
            <p:nvPr/>
          </p:nvSpPr>
          <p:spPr>
            <a:xfrm>
              <a:off x="2996968" y="5739286"/>
              <a:ext cx="1608723" cy="783302"/>
            </a:xfrm>
            <a:custGeom>
              <a:avLst/>
              <a:gdLst>
                <a:gd name="connsiteX0" fmla="*/ 0 w 1608463"/>
                <a:gd name="connsiteY0" fmla="*/ 0 h 782198"/>
                <a:gd name="connsiteX1" fmla="*/ 1608463 w 1608463"/>
                <a:gd name="connsiteY1" fmla="*/ 0 h 782198"/>
                <a:gd name="connsiteX2" fmla="*/ 1608463 w 1608463"/>
                <a:gd name="connsiteY2" fmla="*/ 782198 h 782198"/>
                <a:gd name="connsiteX3" fmla="*/ 0 w 1608463"/>
                <a:gd name="connsiteY3" fmla="*/ 0 h 782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8463" h="782198">
                  <a:moveTo>
                    <a:pt x="0" y="0"/>
                  </a:moveTo>
                  <a:lnTo>
                    <a:pt x="1608463" y="0"/>
                  </a:lnTo>
                  <a:lnTo>
                    <a:pt x="1608463" y="7821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4423062" y="5736115"/>
              <a:ext cx="182629" cy="18234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72" name="Straight Connector 71"/>
            <p:cNvCxnSpPr/>
            <p:nvPr/>
          </p:nvCxnSpPr>
          <p:spPr>
            <a:xfrm>
              <a:off x="2984264" y="5736115"/>
              <a:ext cx="1621428" cy="808672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11" name="Line 117"/>
            <p:cNvSpPr>
              <a:spLocks noChangeShapeType="1"/>
            </p:cNvSpPr>
            <p:nvPr/>
          </p:nvSpPr>
          <p:spPr bwMode="auto">
            <a:xfrm flipH="1">
              <a:off x="3702549" y="6051472"/>
              <a:ext cx="88578" cy="131286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2" name="Line 118"/>
            <p:cNvSpPr>
              <a:spLocks noChangeShapeType="1"/>
            </p:cNvSpPr>
            <p:nvPr/>
          </p:nvSpPr>
          <p:spPr bwMode="auto">
            <a:xfrm rot="-5400000">
              <a:off x="2988726" y="6054724"/>
              <a:ext cx="1588" cy="173039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3" name="Line 118"/>
            <p:cNvSpPr>
              <a:spLocks noChangeShapeType="1"/>
            </p:cNvSpPr>
            <p:nvPr/>
          </p:nvSpPr>
          <p:spPr bwMode="auto">
            <a:xfrm rot="-5400000">
              <a:off x="2985232" y="5987175"/>
              <a:ext cx="1588" cy="173039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4" name="Line 118"/>
            <p:cNvSpPr>
              <a:spLocks noChangeShapeType="1"/>
            </p:cNvSpPr>
            <p:nvPr/>
          </p:nvSpPr>
          <p:spPr bwMode="auto">
            <a:xfrm rot="-5400000">
              <a:off x="4610487" y="6107589"/>
              <a:ext cx="1588" cy="173039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5" name="Line 118"/>
            <p:cNvSpPr>
              <a:spLocks noChangeShapeType="1"/>
            </p:cNvSpPr>
            <p:nvPr/>
          </p:nvSpPr>
          <p:spPr bwMode="auto">
            <a:xfrm rot="-5400000">
              <a:off x="4606993" y="6040040"/>
              <a:ext cx="1588" cy="173039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6" name="TextBox 64"/>
            <p:cNvSpPr txBox="1">
              <a:spLocks noChangeArrowheads="1"/>
            </p:cNvSpPr>
            <p:nvPr/>
          </p:nvSpPr>
          <p:spPr bwMode="auto">
            <a:xfrm>
              <a:off x="2607890" y="5930638"/>
              <a:ext cx="3097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7030A0"/>
                  </a:solidFill>
                </a:rPr>
                <a:t>L</a:t>
              </a:r>
            </a:p>
          </p:txBody>
        </p:sp>
        <p:sp>
          <p:nvSpPr>
            <p:cNvPr id="7217" name="TextBox 64"/>
            <p:cNvSpPr txBox="1">
              <a:spLocks noChangeArrowheads="1"/>
            </p:cNvSpPr>
            <p:nvPr/>
          </p:nvSpPr>
          <p:spPr bwMode="auto">
            <a:xfrm>
              <a:off x="3564647" y="6096350"/>
              <a:ext cx="33214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7030A0"/>
                  </a:solidFill>
                </a:rPr>
                <a:t>H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8425"/>
            <a:ext cx="8229600" cy="90011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Hidden Features in Triangle </a:t>
            </a:r>
            <a:r>
              <a:rPr lang="en-US" altLang="en-US" sz="3600" b="1" smtClean="0">
                <a:sym typeface="Symbol" pitchFamily="18" charset="2"/>
              </a:rPr>
              <a:t></a:t>
            </a:r>
            <a:r>
              <a:rPr lang="en-US" altLang="en-US" sz="3600" b="1" smtClean="0"/>
              <a:t> </a:t>
            </a:r>
          </a:p>
        </p:txBody>
      </p:sp>
      <p:graphicFrame>
        <p:nvGraphicFramePr>
          <p:cNvPr id="47" name="Content Placeholder 4"/>
          <p:cNvGraphicFramePr>
            <a:graphicFrameLocks/>
          </p:cNvGraphicFramePr>
          <p:nvPr/>
        </p:nvGraphicFramePr>
        <p:xfrm>
          <a:off x="396875" y="1227138"/>
          <a:ext cx="8301039" cy="5457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4358"/>
                <a:gridCol w="3357938"/>
                <a:gridCol w="1768743"/>
              </a:tblGrid>
              <a:tr h="37079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Feature</a:t>
                      </a:r>
                      <a:endParaRPr lang="en-US" sz="1800" dirty="0"/>
                    </a:p>
                  </a:txBody>
                  <a:tcPr marL="91434" marR="91434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Picture</a:t>
                      </a:r>
                      <a:endParaRPr lang="en-US" sz="1800" dirty="0"/>
                    </a:p>
                  </a:txBody>
                  <a:tcPr marL="91434" marR="91434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Triangles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smtClean="0">
                          <a:sym typeface="Symbol"/>
                        </a:rPr>
                        <a:t> by</a:t>
                      </a:r>
                      <a:endParaRPr lang="en-US" sz="1800" dirty="0"/>
                    </a:p>
                  </a:txBody>
                  <a:tcPr marL="91434" marR="91434" marT="45714" marB="45714"/>
                </a:tc>
              </a:tr>
              <a:tr h="1292280">
                <a:tc>
                  <a:txBody>
                    <a:bodyPr/>
                    <a:lstStyle/>
                    <a:p>
                      <a:endParaRPr lang="en-US" sz="1800" b="1" dirty="0" smtClean="0"/>
                    </a:p>
                    <a:p>
                      <a:r>
                        <a:rPr lang="en-US" sz="1800" b="1" dirty="0" smtClean="0"/>
                        <a:t>Shared Side</a:t>
                      </a:r>
                    </a:p>
                    <a:p>
                      <a:r>
                        <a:rPr lang="en-US" sz="1800" b="1" dirty="0" smtClean="0"/>
                        <a:t>(Reflexive Prop)</a:t>
                      </a:r>
                    </a:p>
                  </a:txBody>
                  <a:tcPr marL="91434" marR="91434" marT="45714" marB="45714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4" marR="91434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SSS</a:t>
                      </a:r>
                      <a:endParaRPr lang="en-US" sz="1800" b="1" dirty="0"/>
                    </a:p>
                  </a:txBody>
                  <a:tcPr marL="91434" marR="91434" marT="45714" marB="45714" anchor="ctr" anchorCtr="1"/>
                </a:tc>
              </a:tr>
              <a:tr h="1143005">
                <a:tc>
                  <a:txBody>
                    <a:bodyPr/>
                    <a:lstStyle/>
                    <a:p>
                      <a:endParaRPr lang="en-US" sz="1800" b="1" dirty="0" smtClean="0"/>
                    </a:p>
                    <a:p>
                      <a:r>
                        <a:rPr lang="en-US" sz="1800" b="1" dirty="0" smtClean="0"/>
                        <a:t>Shared Angle</a:t>
                      </a:r>
                    </a:p>
                    <a:p>
                      <a:r>
                        <a:rPr lang="en-US" sz="1800" b="1" dirty="0" smtClean="0"/>
                        <a:t>(Reflexive Prop)</a:t>
                      </a:r>
                    </a:p>
                  </a:txBody>
                  <a:tcPr marL="91434" marR="91434" marT="45714" marB="45714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4" marR="91434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ASA</a:t>
                      </a:r>
                      <a:endParaRPr lang="en-US" sz="1800" b="1" dirty="0"/>
                    </a:p>
                  </a:txBody>
                  <a:tcPr marL="91434" marR="91434" marT="45714" marB="45714" anchor="ctr" anchorCtr="1"/>
                </a:tc>
              </a:tr>
              <a:tr h="1188713">
                <a:tc>
                  <a:txBody>
                    <a:bodyPr/>
                    <a:lstStyle/>
                    <a:p>
                      <a:endParaRPr lang="en-US" sz="1800" b="1" dirty="0" smtClean="0"/>
                    </a:p>
                    <a:p>
                      <a:r>
                        <a:rPr lang="en-US" sz="1800" b="1" dirty="0" smtClean="0"/>
                        <a:t>Vertical Angles</a:t>
                      </a:r>
                    </a:p>
                    <a:p>
                      <a:r>
                        <a:rPr lang="en-US" sz="1800" b="1" dirty="0" smtClean="0"/>
                        <a:t>(“Bow Tie”)</a:t>
                      </a:r>
                    </a:p>
                    <a:p>
                      <a:endParaRPr lang="en-US" sz="1800" b="1" dirty="0"/>
                    </a:p>
                  </a:txBody>
                  <a:tcPr marL="91434" marR="91434" marT="45714" marB="45714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4" marR="91434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SAS</a:t>
                      </a:r>
                      <a:endParaRPr lang="en-US" sz="1800" b="1" dirty="0"/>
                    </a:p>
                  </a:txBody>
                  <a:tcPr marL="91434" marR="91434" marT="45714" marB="45714" anchor="ctr" anchorCtr="1"/>
                </a:tc>
              </a:tr>
              <a:tr h="1463034">
                <a:tc>
                  <a:txBody>
                    <a:bodyPr/>
                    <a:lstStyle/>
                    <a:p>
                      <a:endParaRPr lang="en-US" sz="1800" b="1" dirty="0" smtClean="0"/>
                    </a:p>
                    <a:p>
                      <a:r>
                        <a:rPr lang="en-US" sz="1800" b="1" dirty="0" smtClean="0"/>
                        <a:t>Parallel</a:t>
                      </a:r>
                      <a:r>
                        <a:rPr lang="en-US" sz="1800" b="1" baseline="0" dirty="0" smtClean="0"/>
                        <a:t> Sides (        lines)</a:t>
                      </a:r>
                    </a:p>
                    <a:p>
                      <a:endParaRPr lang="en-US" sz="1800" b="1" baseline="0" dirty="0" smtClean="0"/>
                    </a:p>
                    <a:p>
                      <a:r>
                        <a:rPr lang="en-US" sz="1800" b="1" baseline="0" dirty="0" smtClean="0"/>
                        <a:t>Alternate Interior Angles</a:t>
                      </a:r>
                    </a:p>
                    <a:p>
                      <a:endParaRPr lang="en-US" sz="1800" b="1" dirty="0"/>
                    </a:p>
                  </a:txBody>
                  <a:tcPr marL="91434" marR="91434" marT="45714" marB="45714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4" marR="91434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AAS</a:t>
                      </a:r>
                      <a:endParaRPr lang="en-US" sz="1800" b="1" dirty="0"/>
                    </a:p>
                  </a:txBody>
                  <a:tcPr marL="91434" marR="91434" marT="45714" marB="45714" anchor="ctr" anchorCtr="1"/>
                </a:tc>
              </a:tr>
            </a:tbl>
          </a:graphicData>
        </a:graphic>
      </p:graphicFrame>
      <p:grpSp>
        <p:nvGrpSpPr>
          <p:cNvPr id="8221" name="Group 41"/>
          <p:cNvGrpSpPr>
            <a:grpSpLocks/>
          </p:cNvGrpSpPr>
          <p:nvPr/>
        </p:nvGrpSpPr>
        <p:grpSpPr bwMode="auto">
          <a:xfrm>
            <a:off x="4295775" y="1676400"/>
            <a:ext cx="1546225" cy="1168400"/>
            <a:chOff x="3255898" y="843975"/>
            <a:chExt cx="1546225" cy="1168400"/>
          </a:xfrm>
        </p:grpSpPr>
        <p:sp>
          <p:nvSpPr>
            <p:cNvPr id="48" name="Diamond 47"/>
            <p:cNvSpPr/>
            <p:nvPr/>
          </p:nvSpPr>
          <p:spPr>
            <a:xfrm>
              <a:off x="3255898" y="843975"/>
              <a:ext cx="1546225" cy="1060450"/>
            </a:xfrm>
            <a:prstGeom prst="diamond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49" name="Straight Connector 48"/>
            <p:cNvCxnSpPr>
              <a:stCxn id="48" idx="1"/>
              <a:endCxn id="48" idx="3"/>
            </p:cNvCxnSpPr>
            <p:nvPr/>
          </p:nvCxnSpPr>
          <p:spPr>
            <a:xfrm rot="10800000" flipH="1">
              <a:off x="3255898" y="1374200"/>
              <a:ext cx="154622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616260" y="967801"/>
              <a:ext cx="180975" cy="15875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4321904" y="1560732"/>
              <a:ext cx="180975" cy="157162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4163948" y="923350"/>
              <a:ext cx="185738" cy="16351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V="1">
              <a:off x="4316348" y="985263"/>
              <a:ext cx="185738" cy="163512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V="1">
              <a:off x="3503548" y="1548825"/>
              <a:ext cx="185738" cy="16510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V="1">
              <a:off x="3655948" y="1612325"/>
              <a:ext cx="185738" cy="16351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76" name="TextBox 49"/>
            <p:cNvSpPr txBox="1">
              <a:spLocks noChangeArrowheads="1"/>
            </p:cNvSpPr>
            <p:nvPr/>
          </p:nvSpPr>
          <p:spPr bwMode="auto">
            <a:xfrm>
              <a:off x="3306698" y="1674238"/>
              <a:ext cx="331788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7030A0"/>
                  </a:solidFill>
                </a:rPr>
                <a:t>S</a:t>
              </a:r>
            </a:p>
          </p:txBody>
        </p:sp>
        <p:sp>
          <p:nvSpPr>
            <p:cNvPr id="8277" name="TextBox 50"/>
            <p:cNvSpPr txBox="1">
              <a:spLocks noChangeArrowheads="1"/>
            </p:cNvSpPr>
            <p:nvPr/>
          </p:nvSpPr>
          <p:spPr bwMode="auto">
            <a:xfrm>
              <a:off x="4406836" y="1645663"/>
              <a:ext cx="331787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7030A0"/>
                  </a:solidFill>
                </a:rPr>
                <a:t>S</a:t>
              </a:r>
            </a:p>
          </p:txBody>
        </p:sp>
        <p:sp>
          <p:nvSpPr>
            <p:cNvPr id="8278" name="TextBox 51"/>
            <p:cNvSpPr txBox="1">
              <a:spLocks noChangeArrowheads="1"/>
            </p:cNvSpPr>
            <p:nvPr/>
          </p:nvSpPr>
          <p:spPr bwMode="auto">
            <a:xfrm>
              <a:off x="3881373" y="1199575"/>
              <a:ext cx="331788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7030A0"/>
                  </a:solidFill>
                </a:rPr>
                <a:t>S</a:t>
              </a:r>
            </a:p>
          </p:txBody>
        </p:sp>
      </p:grpSp>
      <p:grpSp>
        <p:nvGrpSpPr>
          <p:cNvPr id="8222" name="Group 78"/>
          <p:cNvGrpSpPr>
            <a:grpSpLocks/>
          </p:cNvGrpSpPr>
          <p:nvPr/>
        </p:nvGrpSpPr>
        <p:grpSpPr bwMode="auto">
          <a:xfrm>
            <a:off x="4113213" y="5173663"/>
            <a:ext cx="2257425" cy="1477962"/>
            <a:chOff x="2828861" y="3206175"/>
            <a:chExt cx="2257425" cy="1478438"/>
          </a:xfrm>
        </p:grpSpPr>
        <p:sp>
          <p:nvSpPr>
            <p:cNvPr id="80" name="Freeform 79"/>
            <p:cNvSpPr/>
            <p:nvPr/>
          </p:nvSpPr>
          <p:spPr>
            <a:xfrm>
              <a:off x="3089211" y="3376092"/>
              <a:ext cx="1681162" cy="620913"/>
            </a:xfrm>
            <a:custGeom>
              <a:avLst/>
              <a:gdLst>
                <a:gd name="connsiteX0" fmla="*/ 0 w 1682045"/>
                <a:gd name="connsiteY0" fmla="*/ 0 h 620889"/>
                <a:gd name="connsiteX1" fmla="*/ 1682045 w 1682045"/>
                <a:gd name="connsiteY1" fmla="*/ 0 h 620889"/>
                <a:gd name="connsiteX2" fmla="*/ 790222 w 1682045"/>
                <a:gd name="connsiteY2" fmla="*/ 620889 h 620889"/>
                <a:gd name="connsiteX3" fmla="*/ 0 w 1682045"/>
                <a:gd name="connsiteY3" fmla="*/ 0 h 620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2045" h="620889">
                  <a:moveTo>
                    <a:pt x="0" y="0"/>
                  </a:moveTo>
                  <a:lnTo>
                    <a:pt x="1682045" y="0"/>
                  </a:lnTo>
                  <a:lnTo>
                    <a:pt x="790222" y="6208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1" name="Freeform 80"/>
            <p:cNvSpPr/>
            <p:nvPr/>
          </p:nvSpPr>
          <p:spPr>
            <a:xfrm flipV="1">
              <a:off x="3093973" y="3979536"/>
              <a:ext cx="1682750" cy="620913"/>
            </a:xfrm>
            <a:custGeom>
              <a:avLst/>
              <a:gdLst>
                <a:gd name="connsiteX0" fmla="*/ 0 w 1682045"/>
                <a:gd name="connsiteY0" fmla="*/ 0 h 620889"/>
                <a:gd name="connsiteX1" fmla="*/ 1682045 w 1682045"/>
                <a:gd name="connsiteY1" fmla="*/ 0 h 620889"/>
                <a:gd name="connsiteX2" fmla="*/ 790222 w 1682045"/>
                <a:gd name="connsiteY2" fmla="*/ 620889 h 620889"/>
                <a:gd name="connsiteX3" fmla="*/ 0 w 1682045"/>
                <a:gd name="connsiteY3" fmla="*/ 0 h 620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2045" h="620889">
                  <a:moveTo>
                    <a:pt x="0" y="0"/>
                  </a:moveTo>
                  <a:lnTo>
                    <a:pt x="1682045" y="0"/>
                  </a:lnTo>
                  <a:lnTo>
                    <a:pt x="790222" y="6208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82" name="Straight Connector 81"/>
            <p:cNvCxnSpPr/>
            <p:nvPr/>
          </p:nvCxnSpPr>
          <p:spPr>
            <a:xfrm>
              <a:off x="4251261" y="3612706"/>
              <a:ext cx="152400" cy="13021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3376548" y="4228854"/>
              <a:ext cx="152400" cy="12862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Isosceles Triangle 83"/>
            <p:cNvSpPr>
              <a:spLocks noChangeAspect="1"/>
            </p:cNvSpPr>
            <p:nvPr/>
          </p:nvSpPr>
          <p:spPr>
            <a:xfrm rot="16200000">
              <a:off x="3741645" y="4502021"/>
              <a:ext cx="182621" cy="182563"/>
            </a:xfrm>
            <a:prstGeom prst="triangle">
              <a:avLst/>
            </a:prstGeom>
            <a:solidFill>
              <a:srgbClr val="CC00CC"/>
            </a:solidFill>
            <a:ln>
              <a:solidFill>
                <a:srgbClr val="CC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5" name="Isosceles Triangle 84"/>
            <p:cNvSpPr>
              <a:spLocks noChangeAspect="1"/>
            </p:cNvSpPr>
            <p:nvPr/>
          </p:nvSpPr>
          <p:spPr>
            <a:xfrm rot="16200000">
              <a:off x="3789269" y="3271312"/>
              <a:ext cx="182622" cy="182563"/>
            </a:xfrm>
            <a:prstGeom prst="triangle">
              <a:avLst/>
            </a:prstGeom>
            <a:solidFill>
              <a:srgbClr val="CC00CC"/>
            </a:solidFill>
            <a:ln>
              <a:solidFill>
                <a:srgbClr val="CC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259" name="TextBox 44"/>
            <p:cNvSpPr txBox="1">
              <a:spLocks noChangeArrowheads="1"/>
            </p:cNvSpPr>
            <p:nvPr/>
          </p:nvSpPr>
          <p:spPr bwMode="auto">
            <a:xfrm>
              <a:off x="2828861" y="3206175"/>
              <a:ext cx="333375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7030A0"/>
                  </a:solidFill>
                </a:rPr>
                <a:t>A</a:t>
              </a:r>
            </a:p>
          </p:txBody>
        </p:sp>
        <p:sp>
          <p:nvSpPr>
            <p:cNvPr id="8260" name="TextBox 45"/>
            <p:cNvSpPr txBox="1">
              <a:spLocks noChangeArrowheads="1"/>
            </p:cNvSpPr>
            <p:nvPr/>
          </p:nvSpPr>
          <p:spPr bwMode="auto">
            <a:xfrm>
              <a:off x="4754498" y="3212525"/>
              <a:ext cx="331788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7030A0"/>
                  </a:solidFill>
                </a:rPr>
                <a:t>A</a:t>
              </a:r>
            </a:p>
          </p:txBody>
        </p:sp>
        <p:sp>
          <p:nvSpPr>
            <p:cNvPr id="8261" name="TextBox 46"/>
            <p:cNvSpPr txBox="1">
              <a:spLocks noChangeArrowheads="1"/>
            </p:cNvSpPr>
            <p:nvPr/>
          </p:nvSpPr>
          <p:spPr bwMode="auto">
            <a:xfrm>
              <a:off x="4443348" y="3612575"/>
              <a:ext cx="331788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7030A0"/>
                  </a:solidFill>
                </a:rPr>
                <a:t>S</a:t>
              </a:r>
            </a:p>
          </p:txBody>
        </p:sp>
        <p:sp>
          <p:nvSpPr>
            <p:cNvPr id="89" name="Freeform 88"/>
            <p:cNvSpPr/>
            <p:nvPr/>
          </p:nvSpPr>
          <p:spPr>
            <a:xfrm rot="6493062" flipV="1">
              <a:off x="3304277" y="3461062"/>
              <a:ext cx="247730" cy="71438"/>
            </a:xfrm>
            <a:custGeom>
              <a:avLst/>
              <a:gdLst>
                <a:gd name="connsiteX0" fmla="*/ 0 w 248356"/>
                <a:gd name="connsiteY0" fmla="*/ 22577 h 71496"/>
                <a:gd name="connsiteX1" fmla="*/ 135467 w 248356"/>
                <a:gd name="connsiteY1" fmla="*/ 67733 h 71496"/>
                <a:gd name="connsiteX2" fmla="*/ 248356 w 248356"/>
                <a:gd name="connsiteY2" fmla="*/ 0 h 71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8356" h="71496">
                  <a:moveTo>
                    <a:pt x="0" y="22577"/>
                  </a:moveTo>
                  <a:cubicBezTo>
                    <a:pt x="47037" y="47036"/>
                    <a:pt x="94074" y="71496"/>
                    <a:pt x="135467" y="67733"/>
                  </a:cubicBezTo>
                  <a:cubicBezTo>
                    <a:pt x="176860" y="63970"/>
                    <a:pt x="212608" y="31985"/>
                    <a:pt x="248356" y="0"/>
                  </a:cubicBezTo>
                </a:path>
              </a:pathLst>
            </a:cu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0" name="Freeform 89"/>
            <p:cNvSpPr/>
            <p:nvPr/>
          </p:nvSpPr>
          <p:spPr>
            <a:xfrm rot="17713294" flipV="1">
              <a:off x="4281383" y="4454363"/>
              <a:ext cx="249317" cy="71438"/>
            </a:xfrm>
            <a:custGeom>
              <a:avLst/>
              <a:gdLst>
                <a:gd name="connsiteX0" fmla="*/ 0 w 248356"/>
                <a:gd name="connsiteY0" fmla="*/ 22577 h 71496"/>
                <a:gd name="connsiteX1" fmla="*/ 135467 w 248356"/>
                <a:gd name="connsiteY1" fmla="*/ 67733 h 71496"/>
                <a:gd name="connsiteX2" fmla="*/ 248356 w 248356"/>
                <a:gd name="connsiteY2" fmla="*/ 0 h 71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8356" h="71496">
                  <a:moveTo>
                    <a:pt x="0" y="22577"/>
                  </a:moveTo>
                  <a:cubicBezTo>
                    <a:pt x="47037" y="47036"/>
                    <a:pt x="94074" y="71496"/>
                    <a:pt x="135467" y="67733"/>
                  </a:cubicBezTo>
                  <a:cubicBezTo>
                    <a:pt x="176860" y="63970"/>
                    <a:pt x="212608" y="31985"/>
                    <a:pt x="248356" y="0"/>
                  </a:cubicBezTo>
                </a:path>
              </a:pathLst>
            </a:cu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1" name="Freeform 90"/>
            <p:cNvSpPr/>
            <p:nvPr/>
          </p:nvSpPr>
          <p:spPr>
            <a:xfrm rot="14230979" flipV="1">
              <a:off x="4500478" y="3415804"/>
              <a:ext cx="122276" cy="71438"/>
            </a:xfrm>
            <a:custGeom>
              <a:avLst/>
              <a:gdLst>
                <a:gd name="connsiteX0" fmla="*/ 0 w 248356"/>
                <a:gd name="connsiteY0" fmla="*/ 22577 h 71496"/>
                <a:gd name="connsiteX1" fmla="*/ 135467 w 248356"/>
                <a:gd name="connsiteY1" fmla="*/ 67733 h 71496"/>
                <a:gd name="connsiteX2" fmla="*/ 248356 w 248356"/>
                <a:gd name="connsiteY2" fmla="*/ 0 h 71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8356" h="71496">
                  <a:moveTo>
                    <a:pt x="0" y="22577"/>
                  </a:moveTo>
                  <a:cubicBezTo>
                    <a:pt x="47037" y="47036"/>
                    <a:pt x="94074" y="71496"/>
                    <a:pt x="135467" y="67733"/>
                  </a:cubicBezTo>
                  <a:cubicBezTo>
                    <a:pt x="176860" y="63970"/>
                    <a:pt x="212608" y="31985"/>
                    <a:pt x="248356" y="0"/>
                  </a:cubicBezTo>
                </a:path>
              </a:pathLst>
            </a:cu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2" name="Freeform 91"/>
            <p:cNvSpPr/>
            <p:nvPr/>
          </p:nvSpPr>
          <p:spPr>
            <a:xfrm rot="3443014" flipV="1">
              <a:off x="3233653" y="4497239"/>
              <a:ext cx="122277" cy="71438"/>
            </a:xfrm>
            <a:custGeom>
              <a:avLst/>
              <a:gdLst>
                <a:gd name="connsiteX0" fmla="*/ 0 w 248356"/>
                <a:gd name="connsiteY0" fmla="*/ 22577 h 71496"/>
                <a:gd name="connsiteX1" fmla="*/ 135467 w 248356"/>
                <a:gd name="connsiteY1" fmla="*/ 67733 h 71496"/>
                <a:gd name="connsiteX2" fmla="*/ 248356 w 248356"/>
                <a:gd name="connsiteY2" fmla="*/ 0 h 71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8356" h="71496">
                  <a:moveTo>
                    <a:pt x="0" y="22577"/>
                  </a:moveTo>
                  <a:cubicBezTo>
                    <a:pt x="47037" y="47036"/>
                    <a:pt x="94074" y="71496"/>
                    <a:pt x="135467" y="67733"/>
                  </a:cubicBezTo>
                  <a:cubicBezTo>
                    <a:pt x="176860" y="63970"/>
                    <a:pt x="212608" y="31985"/>
                    <a:pt x="248356" y="0"/>
                  </a:cubicBezTo>
                </a:path>
              </a:pathLst>
            </a:cu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3" name="Freeform 92"/>
            <p:cNvSpPr/>
            <p:nvPr/>
          </p:nvSpPr>
          <p:spPr>
            <a:xfrm rot="3443014" flipV="1">
              <a:off x="3280479" y="4467861"/>
              <a:ext cx="158801" cy="71437"/>
            </a:xfrm>
            <a:custGeom>
              <a:avLst/>
              <a:gdLst>
                <a:gd name="connsiteX0" fmla="*/ 0 w 248356"/>
                <a:gd name="connsiteY0" fmla="*/ 22577 h 71496"/>
                <a:gd name="connsiteX1" fmla="*/ 135467 w 248356"/>
                <a:gd name="connsiteY1" fmla="*/ 67733 h 71496"/>
                <a:gd name="connsiteX2" fmla="*/ 248356 w 248356"/>
                <a:gd name="connsiteY2" fmla="*/ 0 h 71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8356" h="71496">
                  <a:moveTo>
                    <a:pt x="0" y="22577"/>
                  </a:moveTo>
                  <a:cubicBezTo>
                    <a:pt x="47037" y="47036"/>
                    <a:pt x="94074" y="71496"/>
                    <a:pt x="135467" y="67733"/>
                  </a:cubicBezTo>
                  <a:cubicBezTo>
                    <a:pt x="176860" y="63970"/>
                    <a:pt x="212608" y="31985"/>
                    <a:pt x="248356" y="0"/>
                  </a:cubicBezTo>
                </a:path>
              </a:pathLst>
            </a:cu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4" name="Freeform 93"/>
            <p:cNvSpPr/>
            <p:nvPr/>
          </p:nvSpPr>
          <p:spPr>
            <a:xfrm rot="14905318" flipV="1">
              <a:off x="4419510" y="3431684"/>
              <a:ext cx="160389" cy="71437"/>
            </a:xfrm>
            <a:custGeom>
              <a:avLst/>
              <a:gdLst>
                <a:gd name="connsiteX0" fmla="*/ 0 w 248356"/>
                <a:gd name="connsiteY0" fmla="*/ 22577 h 71496"/>
                <a:gd name="connsiteX1" fmla="*/ 135467 w 248356"/>
                <a:gd name="connsiteY1" fmla="*/ 67733 h 71496"/>
                <a:gd name="connsiteX2" fmla="*/ 248356 w 248356"/>
                <a:gd name="connsiteY2" fmla="*/ 0 h 71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8356" h="71496">
                  <a:moveTo>
                    <a:pt x="0" y="22577"/>
                  </a:moveTo>
                  <a:cubicBezTo>
                    <a:pt x="47037" y="47036"/>
                    <a:pt x="94074" y="71496"/>
                    <a:pt x="135467" y="67733"/>
                  </a:cubicBezTo>
                  <a:cubicBezTo>
                    <a:pt x="176860" y="63970"/>
                    <a:pt x="212608" y="31985"/>
                    <a:pt x="248356" y="0"/>
                  </a:cubicBezTo>
                </a:path>
              </a:pathLst>
            </a:cu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95" name="Isosceles Triangle 94"/>
          <p:cNvSpPr>
            <a:spLocks noChangeAspect="1"/>
          </p:cNvSpPr>
          <p:nvPr/>
        </p:nvSpPr>
        <p:spPr>
          <a:xfrm rot="16200000">
            <a:off x="2271713" y="5621338"/>
            <a:ext cx="182562" cy="182562"/>
          </a:xfrm>
          <a:prstGeom prst="triangle">
            <a:avLst/>
          </a:prstGeom>
          <a:solidFill>
            <a:srgbClr val="CC00CC"/>
          </a:solidFill>
          <a:ln>
            <a:solidFill>
              <a:srgbClr val="CC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8224" name="Group 38"/>
          <p:cNvGrpSpPr>
            <a:grpSpLocks/>
          </p:cNvGrpSpPr>
          <p:nvPr/>
        </p:nvGrpSpPr>
        <p:grpSpPr bwMode="auto">
          <a:xfrm>
            <a:off x="4738688" y="2874963"/>
            <a:ext cx="1228725" cy="1236662"/>
            <a:chOff x="2637058" y="2021900"/>
            <a:chExt cx="1228440" cy="1235579"/>
          </a:xfrm>
        </p:grpSpPr>
        <p:sp>
          <p:nvSpPr>
            <p:cNvPr id="96" name="Right Triangle 95"/>
            <p:cNvSpPr/>
            <p:nvPr/>
          </p:nvSpPr>
          <p:spPr>
            <a:xfrm>
              <a:off x="2990988" y="2667446"/>
              <a:ext cx="874510" cy="380666"/>
            </a:xfrm>
            <a:prstGeom prst="rtTriangl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7" name="Right Triangle 96"/>
            <p:cNvSpPr/>
            <p:nvPr/>
          </p:nvSpPr>
          <p:spPr>
            <a:xfrm rot="16200000" flipV="1">
              <a:off x="2743677" y="2419890"/>
              <a:ext cx="875533" cy="380912"/>
            </a:xfrm>
            <a:prstGeom prst="rtTriangl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98" name="Straight Connector 97"/>
            <p:cNvCxnSpPr/>
            <p:nvPr/>
          </p:nvCxnSpPr>
          <p:spPr>
            <a:xfrm flipV="1">
              <a:off x="2902109" y="2857779"/>
              <a:ext cx="171410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 flipV="1">
              <a:off x="3055321" y="3050492"/>
              <a:ext cx="169714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44" name="TextBox 49"/>
            <p:cNvSpPr txBox="1">
              <a:spLocks noChangeArrowheads="1"/>
            </p:cNvSpPr>
            <p:nvPr/>
          </p:nvSpPr>
          <p:spPr bwMode="auto">
            <a:xfrm>
              <a:off x="2637058" y="2438400"/>
              <a:ext cx="331788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7030A0"/>
                  </a:solidFill>
                </a:rPr>
                <a:t>S</a:t>
              </a:r>
            </a:p>
          </p:txBody>
        </p:sp>
        <p:sp>
          <p:nvSpPr>
            <p:cNvPr id="8245" name="TextBox 49"/>
            <p:cNvSpPr txBox="1">
              <a:spLocks noChangeArrowheads="1"/>
            </p:cNvSpPr>
            <p:nvPr/>
          </p:nvSpPr>
          <p:spPr bwMode="auto">
            <a:xfrm>
              <a:off x="2741484" y="2919342"/>
              <a:ext cx="331788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7030A0"/>
                  </a:solidFill>
                </a:rPr>
                <a:t>A</a:t>
              </a:r>
            </a:p>
          </p:txBody>
        </p:sp>
        <p:sp>
          <p:nvSpPr>
            <p:cNvPr id="102" name="Arc 101"/>
            <p:cNvSpPr/>
            <p:nvPr/>
          </p:nvSpPr>
          <p:spPr>
            <a:xfrm rot="7249442">
              <a:off x="2942646" y="2228839"/>
              <a:ext cx="204608" cy="152365"/>
            </a:xfrm>
            <a:prstGeom prst="arc">
              <a:avLst>
                <a:gd name="adj1" fmla="val 18175827"/>
                <a:gd name="adj2" fmla="val 0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3" name="Arc 102"/>
            <p:cNvSpPr/>
            <p:nvPr/>
          </p:nvSpPr>
          <p:spPr>
            <a:xfrm rot="14326717">
              <a:off x="3612416" y="2969551"/>
              <a:ext cx="204609" cy="152365"/>
            </a:xfrm>
            <a:prstGeom prst="arc">
              <a:avLst>
                <a:gd name="adj1" fmla="val 18175827"/>
                <a:gd name="adj2" fmla="val 0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248" name="TextBox 49"/>
            <p:cNvSpPr txBox="1">
              <a:spLocks noChangeArrowheads="1"/>
            </p:cNvSpPr>
            <p:nvPr/>
          </p:nvSpPr>
          <p:spPr bwMode="auto">
            <a:xfrm>
              <a:off x="2731062" y="2021900"/>
              <a:ext cx="331788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7030A0"/>
                  </a:solidFill>
                </a:rPr>
                <a:t>A</a:t>
              </a:r>
            </a:p>
          </p:txBody>
        </p:sp>
        <p:cxnSp>
          <p:nvCxnSpPr>
            <p:cNvPr id="105" name="Straight Connector 104"/>
            <p:cNvCxnSpPr/>
            <p:nvPr/>
          </p:nvCxnSpPr>
          <p:spPr>
            <a:xfrm flipV="1">
              <a:off x="2900522" y="2605588"/>
              <a:ext cx="171410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flipV="1">
              <a:off x="2897348" y="2515180"/>
              <a:ext cx="169823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5400000" flipV="1">
              <a:off x="3367986" y="3050492"/>
              <a:ext cx="169714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5400000" flipV="1">
              <a:off x="3458452" y="3050492"/>
              <a:ext cx="169714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25" name="Group 39"/>
          <p:cNvGrpSpPr>
            <a:grpSpLocks/>
          </p:cNvGrpSpPr>
          <p:nvPr/>
        </p:nvGrpSpPr>
        <p:grpSpPr bwMode="auto">
          <a:xfrm>
            <a:off x="4316413" y="4178300"/>
            <a:ext cx="1992312" cy="898525"/>
            <a:chOff x="2938398" y="3368675"/>
            <a:chExt cx="1992313" cy="898525"/>
          </a:xfrm>
        </p:grpSpPr>
        <p:grpSp>
          <p:nvGrpSpPr>
            <p:cNvPr id="8226" name="Group 66"/>
            <p:cNvGrpSpPr>
              <a:grpSpLocks/>
            </p:cNvGrpSpPr>
            <p:nvPr/>
          </p:nvGrpSpPr>
          <p:grpSpPr bwMode="auto">
            <a:xfrm>
              <a:off x="2938398" y="3368675"/>
              <a:ext cx="1992313" cy="898525"/>
              <a:chOff x="2938398" y="2139375"/>
              <a:chExt cx="1992313" cy="898525"/>
            </a:xfrm>
          </p:grpSpPr>
          <p:sp>
            <p:nvSpPr>
              <p:cNvPr id="68" name="Freeform 67"/>
              <p:cNvSpPr/>
              <p:nvPr/>
            </p:nvSpPr>
            <p:spPr>
              <a:xfrm>
                <a:off x="2938398" y="2139375"/>
                <a:ext cx="1976438" cy="452438"/>
              </a:xfrm>
              <a:custGeom>
                <a:avLst/>
                <a:gdLst>
                  <a:gd name="connsiteX0" fmla="*/ 0 w 1975555"/>
                  <a:gd name="connsiteY0" fmla="*/ 0 h 451555"/>
                  <a:gd name="connsiteX1" fmla="*/ 1975555 w 1975555"/>
                  <a:gd name="connsiteY1" fmla="*/ 158044 h 451555"/>
                  <a:gd name="connsiteX2" fmla="*/ 1117600 w 1975555"/>
                  <a:gd name="connsiteY2" fmla="*/ 451555 h 451555"/>
                  <a:gd name="connsiteX3" fmla="*/ 0 w 1975555"/>
                  <a:gd name="connsiteY3" fmla="*/ 0 h 4515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75555" h="451555">
                    <a:moveTo>
                      <a:pt x="0" y="0"/>
                    </a:moveTo>
                    <a:lnTo>
                      <a:pt x="1975555" y="158044"/>
                    </a:lnTo>
                    <a:lnTo>
                      <a:pt x="1117600" y="45155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" name="Freeform 68"/>
              <p:cNvSpPr/>
              <p:nvPr/>
            </p:nvSpPr>
            <p:spPr>
              <a:xfrm flipV="1">
                <a:off x="2944748" y="2585463"/>
                <a:ext cx="1974851" cy="452437"/>
              </a:xfrm>
              <a:custGeom>
                <a:avLst/>
                <a:gdLst>
                  <a:gd name="connsiteX0" fmla="*/ 0 w 1975555"/>
                  <a:gd name="connsiteY0" fmla="*/ 0 h 451555"/>
                  <a:gd name="connsiteX1" fmla="*/ 1975555 w 1975555"/>
                  <a:gd name="connsiteY1" fmla="*/ 158044 h 451555"/>
                  <a:gd name="connsiteX2" fmla="*/ 1117600 w 1975555"/>
                  <a:gd name="connsiteY2" fmla="*/ 451555 h 451555"/>
                  <a:gd name="connsiteX3" fmla="*/ 0 w 1975555"/>
                  <a:gd name="connsiteY3" fmla="*/ 0 h 4515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75555" h="451555">
                    <a:moveTo>
                      <a:pt x="0" y="0"/>
                    </a:moveTo>
                    <a:lnTo>
                      <a:pt x="1975555" y="158044"/>
                    </a:lnTo>
                    <a:lnTo>
                      <a:pt x="1117600" y="45155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70" name="Straight Connector 69"/>
              <p:cNvCxnSpPr>
                <a:cxnSpLocks noChangeAspect="1"/>
              </p:cNvCxnSpPr>
              <p:nvPr/>
            </p:nvCxnSpPr>
            <p:spPr>
              <a:xfrm flipV="1">
                <a:off x="4417949" y="2671188"/>
                <a:ext cx="142875" cy="84137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4400486" y="2382263"/>
                <a:ext cx="152400" cy="130175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3390835" y="2748975"/>
                <a:ext cx="152400" cy="130175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3509898" y="2675950"/>
                <a:ext cx="152400" cy="130175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flipV="1">
                <a:off x="3300348" y="2247325"/>
                <a:ext cx="185737" cy="163513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flipV="1">
                <a:off x="3452748" y="2309238"/>
                <a:ext cx="185737" cy="163512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37" name="TextBox 47"/>
              <p:cNvSpPr txBox="1">
                <a:spLocks noChangeArrowheads="1"/>
              </p:cNvSpPr>
              <p:nvPr/>
            </p:nvSpPr>
            <p:spPr bwMode="auto">
              <a:xfrm>
                <a:off x="3114611" y="2607687"/>
                <a:ext cx="331787" cy="339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solidFill>
                      <a:srgbClr val="7030A0"/>
                    </a:solidFill>
                  </a:rPr>
                  <a:t>S</a:t>
                </a:r>
              </a:p>
            </p:txBody>
          </p:sp>
          <p:sp>
            <p:nvSpPr>
              <p:cNvPr id="8238" name="TextBox 48"/>
              <p:cNvSpPr txBox="1">
                <a:spLocks noChangeArrowheads="1"/>
              </p:cNvSpPr>
              <p:nvPr/>
            </p:nvSpPr>
            <p:spPr bwMode="auto">
              <a:xfrm>
                <a:off x="4598923" y="2523550"/>
                <a:ext cx="331788" cy="338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solidFill>
                      <a:srgbClr val="7030A0"/>
                    </a:solidFill>
                  </a:rPr>
                  <a:t>S</a:t>
                </a:r>
              </a:p>
            </p:txBody>
          </p:sp>
          <p:sp>
            <p:nvSpPr>
              <p:cNvPr id="8239" name="TextBox 52"/>
              <p:cNvSpPr txBox="1">
                <a:spLocks noChangeArrowheads="1"/>
              </p:cNvSpPr>
              <p:nvPr/>
            </p:nvSpPr>
            <p:spPr bwMode="auto">
              <a:xfrm>
                <a:off x="3865498" y="2647375"/>
                <a:ext cx="331788" cy="339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solidFill>
                      <a:srgbClr val="7030A0"/>
                    </a:solidFill>
                  </a:rPr>
                  <a:t>A</a:t>
                </a:r>
              </a:p>
            </p:txBody>
          </p:sp>
        </p:grpSp>
        <p:sp>
          <p:nvSpPr>
            <p:cNvPr id="109" name="Arc 108"/>
            <p:cNvSpPr/>
            <p:nvPr/>
          </p:nvSpPr>
          <p:spPr>
            <a:xfrm rot="19177320">
              <a:off x="3927410" y="3724275"/>
              <a:ext cx="203200" cy="152400"/>
            </a:xfrm>
            <a:prstGeom prst="arc">
              <a:avLst>
                <a:gd name="adj1" fmla="val 14641902"/>
                <a:gd name="adj2" fmla="val 1911859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0" name="Arc 109"/>
            <p:cNvSpPr/>
            <p:nvPr/>
          </p:nvSpPr>
          <p:spPr>
            <a:xfrm rot="8059659">
              <a:off x="3969480" y="3753644"/>
              <a:ext cx="204788" cy="152400"/>
            </a:xfrm>
            <a:prstGeom prst="arc">
              <a:avLst>
                <a:gd name="adj1" fmla="val 14641902"/>
                <a:gd name="adj2" fmla="val 1911859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8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Finding the Measures of Angles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989013"/>
            <a:ext cx="8712200" cy="5175250"/>
          </a:xfrm>
        </p:spPr>
        <p:txBody>
          <a:bodyPr/>
          <a:lstStyle/>
          <a:p>
            <a:pPr eaLnBrk="1" hangingPunct="1"/>
            <a:r>
              <a:rPr lang="en-US" altLang="en-US" sz="2800" b="1" smtClean="0"/>
              <a:t>Rules for finding measures of angles</a:t>
            </a:r>
          </a:p>
          <a:p>
            <a:pPr lvl="1" eaLnBrk="1" hangingPunct="1"/>
            <a:r>
              <a:rPr lang="en-US" altLang="en-US" sz="2400" b="1" i="1" smtClean="0">
                <a:solidFill>
                  <a:srgbClr val="FFFF00"/>
                </a:solidFill>
              </a:rPr>
              <a:t>Linear Pairs sum to 180</a:t>
            </a:r>
          </a:p>
          <a:p>
            <a:pPr lvl="1" eaLnBrk="1" hangingPunct="1"/>
            <a:r>
              <a:rPr lang="en-US" altLang="en-US" sz="2400" b="1" i="1" smtClean="0">
                <a:solidFill>
                  <a:srgbClr val="FFFF00"/>
                </a:solidFill>
              </a:rPr>
              <a:t>Vertical Angles are equal</a:t>
            </a:r>
          </a:p>
          <a:p>
            <a:pPr lvl="1" eaLnBrk="1" hangingPunct="1"/>
            <a:r>
              <a:rPr lang="en-US" altLang="en-US" sz="2400" b="1" i="1" smtClean="0">
                <a:solidFill>
                  <a:srgbClr val="FFFF00"/>
                </a:solidFill>
              </a:rPr>
              <a:t>Sum of the angles in a Triangle = 180</a:t>
            </a:r>
          </a:p>
          <a:p>
            <a:pPr lvl="1" eaLnBrk="1" hangingPunct="1"/>
            <a:r>
              <a:rPr lang="en-US" altLang="en-US" sz="2400" b="1" i="1" smtClean="0">
                <a:solidFill>
                  <a:srgbClr val="FFFF00"/>
                </a:solidFill>
              </a:rPr>
              <a:t>Exterior angle = sum of remote interiors</a:t>
            </a:r>
            <a:br>
              <a:rPr lang="en-US" altLang="en-US" sz="2400" b="1" i="1" smtClean="0">
                <a:solidFill>
                  <a:srgbClr val="FFFF00"/>
                </a:solidFill>
              </a:rPr>
            </a:br>
            <a:r>
              <a:rPr lang="en-US" altLang="en-US" sz="2400" b="1" i="1" smtClean="0">
                <a:solidFill>
                  <a:srgbClr val="FFFF00"/>
                </a:solidFill>
              </a:rPr>
              <a:t>           </a:t>
            </a:r>
            <a:r>
              <a:rPr lang="en-US" altLang="en-US" sz="2400" b="1" i="1" smtClean="0">
                <a:solidFill>
                  <a:srgbClr val="66FF66"/>
                </a:solidFill>
              </a:rPr>
              <a:t>E = R + R</a:t>
            </a:r>
          </a:p>
          <a:p>
            <a:pPr lvl="1" eaLnBrk="1" hangingPunct="1"/>
            <a:endParaRPr lang="en-US" altLang="en-US" sz="2400" b="1" i="1" smtClean="0">
              <a:solidFill>
                <a:srgbClr val="FFFF00"/>
              </a:solidFill>
            </a:endParaRPr>
          </a:p>
          <a:p>
            <a:pPr eaLnBrk="1" hangingPunct="1"/>
            <a:r>
              <a:rPr lang="en-US" altLang="en-US" sz="2800" b="1" smtClean="0"/>
              <a:t>Use angle classification to eliminate impossible answers</a:t>
            </a:r>
          </a:p>
          <a:p>
            <a:pPr eaLnBrk="1" hangingPunct="1"/>
            <a:endParaRPr lang="en-US" altLang="en-US" sz="2800" b="1" smtClean="0"/>
          </a:p>
          <a:p>
            <a:pPr eaLnBrk="1" hangingPunct="1"/>
            <a:r>
              <a:rPr lang="en-US" altLang="en-US" sz="2800" b="1" smtClean="0"/>
              <a:t>Corner of paper is a 90</a:t>
            </a:r>
            <a:r>
              <a:rPr lang="en-US" altLang="en-US" sz="2800" b="1" smtClean="0">
                <a:cs typeface="Arial" charset="0"/>
              </a:rPr>
              <a:t>° angle</a:t>
            </a:r>
            <a:endParaRPr lang="en-US" altLang="en-US" sz="2800" b="1" smtClean="0"/>
          </a:p>
          <a:p>
            <a:pPr eaLnBrk="1" hangingPunct="1">
              <a:buFontTx/>
              <a:buNone/>
            </a:pPr>
            <a:endParaRPr lang="en-US" altLang="en-US" sz="2800" b="1" i="1" smtClean="0"/>
          </a:p>
          <a:p>
            <a:pPr eaLnBrk="1" hangingPunct="1">
              <a:buFontTx/>
              <a:buNone/>
            </a:pPr>
            <a:endParaRPr lang="en-US" altLang="en-US" sz="2800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2081</TotalTime>
  <Words>358</Words>
  <Application>Microsoft Office PowerPoint</Application>
  <PresentationFormat>On-screen Show (4:3)</PresentationFormat>
  <Paragraphs>135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Symbol</vt:lpstr>
      <vt:lpstr>Wingdings</vt:lpstr>
      <vt:lpstr>Default Design</vt:lpstr>
      <vt:lpstr>Lesson 5-R</vt:lpstr>
      <vt:lpstr>Objectives</vt:lpstr>
      <vt:lpstr>Vocabulary</vt:lpstr>
      <vt:lpstr>Triangle Classification</vt:lpstr>
      <vt:lpstr>Isosceles Triangle Theorems</vt:lpstr>
      <vt:lpstr>Triangle Congruence</vt:lpstr>
      <vt:lpstr>Triangle Congruence Theorems</vt:lpstr>
      <vt:lpstr>Hidden Features in Triangle  </vt:lpstr>
      <vt:lpstr>Finding the Measures of Angles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</cp:lastModifiedBy>
  <cp:revision>109</cp:revision>
  <dcterms:created xsi:type="dcterms:W3CDTF">2008-02-18T23:02:07Z</dcterms:created>
  <dcterms:modified xsi:type="dcterms:W3CDTF">2019-01-06T03:07:24Z</dcterms:modified>
</cp:coreProperties>
</file>