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4" r:id="rId3"/>
    <p:sldId id="296" r:id="rId4"/>
    <p:sldId id="281" r:id="rId5"/>
    <p:sldId id="321" r:id="rId6"/>
    <p:sldId id="297" r:id="rId7"/>
    <p:sldId id="336" r:id="rId8"/>
    <p:sldId id="326" r:id="rId9"/>
    <p:sldId id="328" r:id="rId10"/>
    <p:sldId id="329" r:id="rId11"/>
    <p:sldId id="330" r:id="rId12"/>
    <p:sldId id="331" r:id="rId13"/>
    <p:sldId id="332" r:id="rId14"/>
    <p:sldId id="334" r:id="rId15"/>
    <p:sldId id="302" r:id="rId16"/>
    <p:sldId id="319" r:id="rId17"/>
    <p:sldId id="295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FF99"/>
    <a:srgbClr val="FF6699"/>
    <a:srgbClr val="6699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0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18D6B-6447-4A2E-B012-5F2BD5DED4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64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2F494-4A2F-4E06-8501-F9D0CF5C0B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20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9B062-DAFB-4238-9483-9F7042C72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781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A0B05-678C-4CBB-945A-5130611EF1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95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8E955-D0C5-4CBD-8C5B-1874339F3E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460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DFBF7-7AFF-4500-B71B-CD8BCFAC9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47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E1456-0E0C-4B36-AC6F-A0905C86CB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486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1B4D2-00E8-4E30-89F6-4723BB7897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255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FD780-5635-4238-A01D-E90B815F02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863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3AE77-603D-4854-B4C1-EE463D294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129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04CC2-E513-40F2-8C29-06F8D92F7D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59688925-4574-49D6-9393-F4FAE12098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6-1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0207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/>
              <a:t>Perpendicular and Angle Bisectors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2"/>
          <p:cNvSpPr>
            <a:spLocks noGrp="1"/>
          </p:cNvSpPr>
          <p:nvPr>
            <p:ph type="title"/>
          </p:nvPr>
        </p:nvSpPr>
        <p:spPr>
          <a:xfrm>
            <a:off x="457200" y="73025"/>
            <a:ext cx="8229600" cy="881063"/>
          </a:xfrm>
        </p:spPr>
        <p:txBody>
          <a:bodyPr/>
          <a:lstStyle/>
          <a:p>
            <a:r>
              <a:rPr lang="en-US" altLang="en-US" sz="3600" b="1" smtClean="0"/>
              <a:t>Example 1C</a:t>
            </a:r>
          </a:p>
        </p:txBody>
      </p:sp>
      <p:sp>
        <p:nvSpPr>
          <p:cNvPr id="13315" name="Content Placeholder 3"/>
          <p:cNvSpPr>
            <a:spLocks noGrp="1"/>
          </p:cNvSpPr>
          <p:nvPr>
            <p:ph idx="1"/>
          </p:nvPr>
        </p:nvSpPr>
        <p:spPr>
          <a:xfrm>
            <a:off x="457200" y="1169988"/>
            <a:ext cx="8229600" cy="49561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C.  </a:t>
            </a:r>
            <a:r>
              <a:rPr lang="en-US" altLang="en-US" sz="2800" b="1" dirty="0" smtClean="0">
                <a:cs typeface="Times New Roman" pitchFamily="18" charset="0"/>
              </a:rPr>
              <a:t>Find </a:t>
            </a:r>
            <a:r>
              <a:rPr lang="en-US" altLang="en-US" sz="2800" b="1" i="1" dirty="0" smtClean="0">
                <a:cs typeface="Times New Roman" pitchFamily="18" charset="0"/>
              </a:rPr>
              <a:t>GH</a:t>
            </a:r>
            <a:r>
              <a:rPr lang="en-US" altLang="en-US" sz="2800" b="1" dirty="0" smtClean="0">
                <a:cs typeface="Times New Roman" pitchFamily="18" charset="0"/>
              </a:rPr>
              <a:t>.</a:t>
            </a:r>
            <a:endParaRPr lang="el-GR" altLang="en-US" sz="2800" b="1" i="1" dirty="0" smtClean="0">
              <a:cs typeface="Arial" charset="0"/>
            </a:endParaRPr>
          </a:p>
        </p:txBody>
      </p:sp>
      <p:sp>
        <p:nvSpPr>
          <p:cNvPr id="6" name="Rectangle 784"/>
          <p:cNvSpPr>
            <a:spLocks noChangeArrowheads="1"/>
          </p:cNvSpPr>
          <p:nvPr/>
        </p:nvSpPr>
        <p:spPr bwMode="auto">
          <a:xfrm>
            <a:off x="203835" y="2176145"/>
            <a:ext cx="2985135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>
                <a:solidFill>
                  <a:srgbClr val="E01B22"/>
                </a:solidFill>
              </a:rPr>
              <a:t>	</a:t>
            </a:r>
            <a:endParaRPr lang="en-US" altLang="en-US" sz="2400" dirty="0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445134" y="4271010"/>
            <a:ext cx="8264525" cy="234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1714500" algn="r"/>
                <a:tab pos="1828800" algn="l"/>
                <a:tab pos="3257550" algn="l"/>
              </a:tabLst>
              <a:defRPr/>
            </a:pPr>
            <a:r>
              <a:rPr lang="en-US" sz="2400" b="1" dirty="0"/>
              <a:t>	</a:t>
            </a:r>
            <a:r>
              <a:rPr lang="en-US" sz="2400" b="1" i="1" dirty="0" smtClean="0">
                <a:solidFill>
                  <a:srgbClr val="66FF99"/>
                </a:solidFill>
              </a:rPr>
              <a:t>HE</a:t>
            </a:r>
            <a:r>
              <a:rPr lang="en-US" sz="2400" b="1" dirty="0"/>
              <a:t>	= </a:t>
            </a:r>
            <a:r>
              <a:rPr lang="en-US" sz="24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HG</a:t>
            </a:r>
            <a:r>
              <a:rPr lang="en-US" sz="2400" b="1" dirty="0"/>
              <a:t>	Perpendicular Bisector Theorem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1714500" algn="r"/>
                <a:tab pos="1828800" algn="l"/>
                <a:tab pos="3257550" algn="l"/>
              </a:tabLst>
              <a:defRPr/>
            </a:pPr>
            <a:r>
              <a:rPr lang="en-US" sz="2400" b="1" dirty="0"/>
              <a:t>	</a:t>
            </a:r>
            <a:r>
              <a:rPr lang="en-US" sz="2400" b="1" dirty="0" smtClean="0">
                <a:solidFill>
                  <a:srgbClr val="66FF99"/>
                </a:solidFill>
              </a:rPr>
              <a:t>2</a:t>
            </a:r>
            <a:r>
              <a:rPr lang="en-US" sz="2400" b="1" i="1" dirty="0" smtClean="0">
                <a:solidFill>
                  <a:srgbClr val="66FF99"/>
                </a:solidFill>
              </a:rPr>
              <a:t>x</a:t>
            </a:r>
            <a:r>
              <a:rPr lang="en-US" sz="2400" b="1" dirty="0" smtClean="0">
                <a:solidFill>
                  <a:srgbClr val="66FF99"/>
                </a:solidFill>
              </a:rPr>
              <a:t> </a:t>
            </a:r>
            <a:r>
              <a:rPr lang="en-US" sz="2400" b="1" dirty="0"/>
              <a:t>	= </a:t>
            </a:r>
            <a:r>
              <a:rPr lang="en-US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3</a:t>
            </a:r>
            <a:r>
              <a:rPr lang="en-US" sz="24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x</a:t>
            </a:r>
            <a:r>
              <a:rPr lang="en-US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– </a:t>
            </a:r>
            <a:r>
              <a:rPr lang="en-US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8</a:t>
            </a:r>
            <a:r>
              <a:rPr lang="en-US" sz="2400" b="1" dirty="0"/>
              <a:t>	Substitution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1714500" algn="r"/>
                <a:tab pos="1828800" algn="l"/>
                <a:tab pos="3257550" algn="l"/>
              </a:tabLst>
              <a:defRPr/>
            </a:pPr>
            <a:r>
              <a:rPr lang="en-US" sz="2400" b="1" dirty="0"/>
              <a:t>	</a:t>
            </a:r>
            <a:r>
              <a:rPr lang="en-US" sz="2400" b="1" dirty="0" smtClean="0"/>
              <a:t>2x + 8</a:t>
            </a:r>
            <a:r>
              <a:rPr lang="en-US" sz="2400" b="1" dirty="0"/>
              <a:t>	= </a:t>
            </a:r>
            <a:r>
              <a:rPr lang="en-US" sz="2400" b="1" dirty="0" smtClean="0"/>
              <a:t>3</a:t>
            </a:r>
            <a:r>
              <a:rPr lang="en-US" sz="2400" b="1" i="1" dirty="0" smtClean="0"/>
              <a:t>x</a:t>
            </a:r>
            <a:r>
              <a:rPr lang="en-US" sz="2400" b="1" dirty="0" smtClean="0"/>
              <a:t> </a:t>
            </a:r>
            <a:r>
              <a:rPr lang="en-US" sz="2400" b="1" dirty="0"/>
              <a:t>	</a:t>
            </a:r>
            <a:r>
              <a:rPr lang="en-US" sz="2400" b="1" dirty="0" smtClean="0"/>
              <a:t>Add 8 to both sides.</a:t>
            </a:r>
            <a:endParaRPr lang="en-US" sz="2400" b="1" dirty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1714500" algn="r"/>
                <a:tab pos="1828800" algn="l"/>
                <a:tab pos="3257550" algn="l"/>
              </a:tabLst>
              <a:defRPr/>
            </a:pPr>
            <a:r>
              <a:rPr lang="en-US" sz="2400" b="1" dirty="0"/>
              <a:t>	</a:t>
            </a:r>
            <a:r>
              <a:rPr lang="en-US" sz="2400" b="1" dirty="0" smtClean="0"/>
              <a:t>8</a:t>
            </a:r>
            <a:r>
              <a:rPr lang="en-US" sz="2400" b="1" dirty="0"/>
              <a:t>	= </a:t>
            </a:r>
            <a:r>
              <a:rPr lang="en-US" sz="2400" b="1" i="1" dirty="0" smtClean="0"/>
              <a:t>x</a:t>
            </a:r>
            <a:r>
              <a:rPr lang="en-US" sz="2400" b="1" dirty="0"/>
              <a:t>	</a:t>
            </a:r>
            <a:r>
              <a:rPr lang="en-US" sz="2400" b="1" dirty="0" smtClean="0"/>
              <a:t>Subtract 2x form both sides.</a:t>
            </a:r>
            <a:endParaRPr lang="en-US" sz="2400" b="1" dirty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1714500" algn="r"/>
                <a:tab pos="1828800" algn="l"/>
                <a:tab pos="3257550" algn="l"/>
              </a:tabLst>
              <a:defRPr/>
            </a:pPr>
            <a:r>
              <a:rPr lang="en-US" sz="2400" b="1" dirty="0" smtClean="0"/>
              <a:t>So</a:t>
            </a:r>
            <a:r>
              <a:rPr lang="en-US" sz="2400" b="1" dirty="0"/>
              <a:t>, </a:t>
            </a:r>
            <a:r>
              <a:rPr lang="en-US" sz="2400" b="1" i="1" dirty="0" smtClean="0"/>
              <a:t>GH</a:t>
            </a:r>
            <a:r>
              <a:rPr lang="en-US" sz="2400" b="1" dirty="0" smtClean="0"/>
              <a:t>= 3(8) – 8 = 16.</a:t>
            </a:r>
            <a:endParaRPr lang="en-US" sz="2400" b="1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22263" y="2948623"/>
            <a:ext cx="6172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/>
              <a:t>From the information in the diagram, we know that line </a:t>
            </a:r>
            <a:r>
              <a:rPr lang="en-US" altLang="en-US" sz="2400" b="1" i="1" dirty="0" smtClean="0"/>
              <a:t>HF </a:t>
            </a:r>
            <a:r>
              <a:rPr lang="en-US" altLang="en-US" sz="2400" b="1" dirty="0" smtClean="0"/>
              <a:t>is </a:t>
            </a:r>
            <a:r>
              <a:rPr lang="en-US" altLang="en-US" sz="2400" b="1" dirty="0"/>
              <a:t>the perpendicular bisector of line segment </a:t>
            </a:r>
            <a:r>
              <a:rPr lang="en-US" altLang="en-US" sz="2400" b="1" i="1" dirty="0" smtClean="0"/>
              <a:t>EG</a:t>
            </a:r>
            <a:r>
              <a:rPr lang="en-US" altLang="en-US" sz="2400" b="1" dirty="0" smtClean="0"/>
              <a:t>.</a:t>
            </a:r>
            <a:endParaRPr lang="en-US" altLang="en-US" sz="2400" b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2194" y="519748"/>
            <a:ext cx="2714625" cy="24288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  <p:bldP spid="8" grpId="0" build="p" autoUpdateAnimBg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2"/>
          <p:cNvSpPr>
            <a:spLocks noGrp="1"/>
          </p:cNvSpPr>
          <p:nvPr>
            <p:ph type="title"/>
          </p:nvPr>
        </p:nvSpPr>
        <p:spPr>
          <a:xfrm>
            <a:off x="457200" y="73025"/>
            <a:ext cx="8229600" cy="881063"/>
          </a:xfrm>
        </p:spPr>
        <p:txBody>
          <a:bodyPr/>
          <a:lstStyle/>
          <a:p>
            <a:r>
              <a:rPr lang="en-US" altLang="en-US" sz="3600" b="1" smtClean="0"/>
              <a:t>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63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22350"/>
                <a:ext cx="4983480" cy="254381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dirty="0"/>
                  <a:t>Is there enough information given in the diagram to conclude that point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𝐿</m:t>
                    </m:r>
                  </m:oMath>
                </a14:m>
                <a:r>
                  <a:rPr lang="en-US" sz="2800" dirty="0"/>
                  <a:t> lies on the perpendicular bisector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/>
                          </a:rPr>
                          <m:t>𝐾𝑀</m:t>
                        </m:r>
                      </m:e>
                    </m:acc>
                  </m:oMath>
                </a14:m>
                <a:r>
                  <a:rPr lang="en-US" sz="2800" dirty="0"/>
                  <a:t>?</a:t>
                </a:r>
              </a:p>
            </p:txBody>
          </p:sp>
        </mc:Choice>
        <mc:Fallback xmlns="">
          <p:sp>
            <p:nvSpPr>
              <p:cNvPr id="15363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22350"/>
                <a:ext cx="4983480" cy="2543810"/>
              </a:xfrm>
              <a:blipFill rotWithShape="1">
                <a:blip r:embed="rId2"/>
                <a:stretch>
                  <a:fillRect l="-2445" t="-23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784"/>
          <p:cNvSpPr>
            <a:spLocks noChangeArrowheads="1"/>
          </p:cNvSpPr>
          <p:nvPr/>
        </p:nvSpPr>
        <p:spPr bwMode="auto">
          <a:xfrm>
            <a:off x="466725" y="4573270"/>
            <a:ext cx="8229600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 </a:t>
            </a:r>
            <a:r>
              <a:rPr lang="en-US" altLang="en-US" sz="2400" b="1" dirty="0">
                <a:solidFill>
                  <a:srgbClr val="E01B22"/>
                </a:solidFill>
              </a:rPr>
              <a:t>	 </a:t>
            </a:r>
            <a:r>
              <a:rPr lang="en-US" altLang="en-US" sz="2400" b="1" dirty="0" smtClean="0"/>
              <a:t>Yes, L is the midpoint, so it must lie on the perpendicular bisector, but without a right angle marker on NL, NL may not be the perpendicular bisector.</a:t>
            </a:r>
            <a:endParaRPr lang="en-US" altLang="en-US" sz="24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2764" y="1020118"/>
            <a:ext cx="3248025" cy="2990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2"/>
          <p:cNvSpPr>
            <a:spLocks noGrp="1"/>
          </p:cNvSpPr>
          <p:nvPr>
            <p:ph type="title"/>
          </p:nvPr>
        </p:nvSpPr>
        <p:spPr>
          <a:xfrm>
            <a:off x="457200" y="73025"/>
            <a:ext cx="8229600" cy="881063"/>
          </a:xfrm>
        </p:spPr>
        <p:txBody>
          <a:bodyPr/>
          <a:lstStyle/>
          <a:p>
            <a:r>
              <a:rPr lang="en-US" altLang="en-US" sz="3600" b="1" smtClean="0"/>
              <a:t>Example 3A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435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69988"/>
                <a:ext cx="8229600" cy="495617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altLang="en-US" sz="2800" b="1" dirty="0" smtClean="0">
                    <a:solidFill>
                      <a:srgbClr val="FFFF00"/>
                    </a:solidFill>
                    <a:cs typeface="Times New Roman" pitchFamily="18" charset="0"/>
                  </a:rPr>
                  <a:t>A. </a:t>
                </a:r>
                <a:r>
                  <a:rPr lang="en-US" sz="2800" b="1" dirty="0"/>
                  <a:t>Find each </a:t>
                </a:r>
                <a:r>
                  <a:rPr lang="en-US" sz="2800" b="1" dirty="0" smtClean="0"/>
                  <a:t>measure: 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𝒎</m:t>
                    </m:r>
                    <m:r>
                      <a:rPr lang="en-US" sz="2800" b="1" i="1">
                        <a:latin typeface="Cambria Math"/>
                      </a:rPr>
                      <m:t>∠</m:t>
                    </m:r>
                    <m:r>
                      <a:rPr lang="en-US" sz="2800" b="1" i="1">
                        <a:latin typeface="Cambria Math"/>
                      </a:rPr>
                      <m:t>𝑨𝑩𝑪</m:t>
                    </m:r>
                  </m:oMath>
                </a14:m>
                <a:r>
                  <a:rPr lang="en-US" sz="2800" b="1" dirty="0"/>
                  <a:t> </a:t>
                </a:r>
                <a:endParaRPr lang="el-GR" altLang="en-US" sz="2800" b="1" i="1" dirty="0" smtClean="0">
                  <a:cs typeface="Arial" charset="0"/>
                </a:endParaRPr>
              </a:p>
            </p:txBody>
          </p:sp>
        </mc:Choice>
        <mc:Fallback xmlns="">
          <p:sp>
            <p:nvSpPr>
              <p:cNvPr id="18435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69988"/>
                <a:ext cx="8229600" cy="4956175"/>
              </a:xfrm>
              <a:blipFill rotWithShape="1">
                <a:blip r:embed="rId2"/>
                <a:stretch>
                  <a:fillRect l="-1481" t="-1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784"/>
          <p:cNvSpPr>
            <a:spLocks noChangeArrowheads="1"/>
          </p:cNvSpPr>
          <p:nvPr/>
        </p:nvSpPr>
        <p:spPr bwMode="auto">
          <a:xfrm>
            <a:off x="295275" y="2024380"/>
            <a:ext cx="4779645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endParaRPr lang="en-US" altLang="en-US" sz="2400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95275" y="3200401"/>
            <a:ext cx="51514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/>
              <a:t>From the information in the diagram, we know that ray </a:t>
            </a:r>
            <a:r>
              <a:rPr lang="en-US" altLang="en-US" sz="2400" b="1" i="1" dirty="0" smtClean="0"/>
              <a:t>BD</a:t>
            </a:r>
            <a:r>
              <a:rPr lang="en-US" altLang="en-US" sz="2400" b="1" dirty="0" smtClean="0"/>
              <a:t> </a:t>
            </a:r>
            <a:r>
              <a:rPr lang="en-US" altLang="en-US" sz="2400" b="1" dirty="0"/>
              <a:t>is the angle bisector of </a:t>
            </a:r>
            <a:r>
              <a:rPr lang="en-US" altLang="en-US" sz="2400" b="1" dirty="0">
                <a:sym typeface="Symbol" pitchFamily="18" charset="2"/>
              </a:rPr>
              <a:t> </a:t>
            </a:r>
            <a:r>
              <a:rPr lang="en-US" altLang="en-US" sz="2400" b="1" i="1" dirty="0" smtClean="0">
                <a:sym typeface="Symbol" pitchFamily="18" charset="2"/>
              </a:rPr>
              <a:t>ABC</a:t>
            </a:r>
            <a:r>
              <a:rPr lang="en-US" altLang="en-US" sz="2400" b="1" dirty="0"/>
              <a:t>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6713" y="1810543"/>
            <a:ext cx="3457575" cy="3043238"/>
          </a:xfrm>
          <a:prstGeom prst="rect">
            <a:avLst/>
          </a:prstGeom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95275" y="5010151"/>
            <a:ext cx="51514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ym typeface="Symbol" pitchFamily="18" charset="2"/>
              </a:rPr>
              <a:t>m </a:t>
            </a:r>
            <a:r>
              <a:rPr lang="en-US" altLang="en-US" sz="2400" b="1" i="1" dirty="0" smtClean="0">
                <a:sym typeface="Symbol" pitchFamily="18" charset="2"/>
              </a:rPr>
              <a:t>ABC = 2(56) = 112°</a:t>
            </a:r>
            <a:endParaRPr lang="en-US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  <p:bldP spid="9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2"/>
          <p:cNvSpPr>
            <a:spLocks noGrp="1"/>
          </p:cNvSpPr>
          <p:nvPr>
            <p:ph type="title"/>
          </p:nvPr>
        </p:nvSpPr>
        <p:spPr>
          <a:xfrm>
            <a:off x="457200" y="73025"/>
            <a:ext cx="8229600" cy="881063"/>
          </a:xfrm>
        </p:spPr>
        <p:txBody>
          <a:bodyPr/>
          <a:lstStyle/>
          <a:p>
            <a:r>
              <a:rPr lang="en-US" altLang="en-US" sz="3600" b="1" smtClean="0"/>
              <a:t>Example 3B</a:t>
            </a:r>
          </a:p>
        </p:txBody>
      </p:sp>
      <p:sp>
        <p:nvSpPr>
          <p:cNvPr id="19459" name="Content Placeholder 3"/>
          <p:cNvSpPr>
            <a:spLocks noGrp="1"/>
          </p:cNvSpPr>
          <p:nvPr>
            <p:ph idx="1"/>
          </p:nvPr>
        </p:nvSpPr>
        <p:spPr>
          <a:xfrm>
            <a:off x="457200" y="1169988"/>
            <a:ext cx="8229600" cy="49561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B.  </a:t>
            </a:r>
            <a:r>
              <a:rPr lang="en-US" altLang="en-US" sz="2800" b="1" dirty="0" smtClean="0">
                <a:cs typeface="Times New Roman" pitchFamily="18" charset="0"/>
              </a:rPr>
              <a:t>Find </a:t>
            </a:r>
            <a:r>
              <a:rPr lang="en-US" altLang="en-US" sz="2800" b="1" i="1" dirty="0" smtClean="0">
                <a:cs typeface="Times New Roman" pitchFamily="18" charset="0"/>
              </a:rPr>
              <a:t>JM</a:t>
            </a:r>
            <a:endParaRPr lang="el-GR" altLang="en-US" sz="2800" b="1" i="1" dirty="0" smtClean="0">
              <a:cs typeface="Arial" charset="0"/>
            </a:endParaRPr>
          </a:p>
          <a:p>
            <a:pPr>
              <a:buFontTx/>
              <a:buNone/>
            </a:pPr>
            <a:endParaRPr lang="el-GR" altLang="en-US" sz="2800" b="1" i="1" dirty="0" smtClean="0">
              <a:cs typeface="Arial" charset="0"/>
            </a:endParaRPr>
          </a:p>
        </p:txBody>
      </p:sp>
      <p:sp>
        <p:nvSpPr>
          <p:cNvPr id="6" name="Rectangle 784"/>
          <p:cNvSpPr>
            <a:spLocks noChangeArrowheads="1"/>
          </p:cNvSpPr>
          <p:nvPr/>
        </p:nvSpPr>
        <p:spPr bwMode="auto">
          <a:xfrm>
            <a:off x="340995" y="2409031"/>
            <a:ext cx="5088255" cy="2382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>
                <a:solidFill>
                  <a:srgbClr val="E01B22"/>
                </a:solidFill>
              </a:rPr>
              <a:t>	</a:t>
            </a:r>
            <a:r>
              <a:rPr lang="en-US" altLang="en-US" sz="2400" b="1" i="1" dirty="0">
                <a:cs typeface="Times New Roman" pitchFamily="18" charset="0"/>
              </a:rPr>
              <a:t> </a:t>
            </a:r>
            <a:endParaRPr lang="en-US" altLang="en-US" sz="2400" b="1" i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endParaRPr lang="en-US" altLang="en-US" sz="2400" b="1" i="1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i="1" dirty="0" smtClean="0">
                <a:cs typeface="Times New Roman" pitchFamily="18" charset="0"/>
              </a:rPr>
              <a:t>4x = 2x + 12 equidistant from sides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i="1" dirty="0" smtClean="0">
                <a:cs typeface="Times New Roman" pitchFamily="18" charset="0"/>
              </a:rPr>
              <a:t>2x = 12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i="1" dirty="0" smtClean="0">
                <a:cs typeface="Times New Roman" pitchFamily="18" charset="0"/>
              </a:rPr>
              <a:t>  x = 6</a:t>
            </a:r>
            <a:endParaRPr lang="en-US" altLang="en-US" sz="2400" i="1" dirty="0">
              <a:cs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9907" y="1143000"/>
            <a:ext cx="3314700" cy="29575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2"/>
          <p:cNvSpPr>
            <a:spLocks noGrp="1"/>
          </p:cNvSpPr>
          <p:nvPr>
            <p:ph type="title"/>
          </p:nvPr>
        </p:nvSpPr>
        <p:spPr>
          <a:xfrm>
            <a:off x="457200" y="73025"/>
            <a:ext cx="8229600" cy="881063"/>
          </a:xfrm>
        </p:spPr>
        <p:txBody>
          <a:bodyPr/>
          <a:lstStyle/>
          <a:p>
            <a:r>
              <a:rPr lang="en-US" altLang="en-US" sz="3600" b="1" dirty="0" smtClean="0"/>
              <a:t>Example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532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01700"/>
                <a:ext cx="8229600" cy="52244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b="1" dirty="0"/>
                  <a:t>A parachutist lands in a triangular field at point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𝑷</m:t>
                    </m:r>
                  </m:oMath>
                </a14:m>
                <a:r>
                  <a:rPr lang="en-US" sz="2800" b="1" dirty="0"/>
                  <a:t>, and then walks to a road.  Will he have to walk further to Wells Road or to Turner Road?</a:t>
                </a:r>
              </a:p>
            </p:txBody>
          </p:sp>
        </mc:Choice>
        <mc:Fallback xmlns="">
          <p:sp>
            <p:nvSpPr>
              <p:cNvPr id="22532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01700"/>
                <a:ext cx="8229600" cy="5224463"/>
              </a:xfrm>
              <a:blipFill rotWithShape="1">
                <a:blip r:embed="rId2"/>
                <a:stretch>
                  <a:fillRect l="-1481" t="-1167" r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784"/>
          <p:cNvSpPr>
            <a:spLocks noChangeArrowheads="1"/>
          </p:cNvSpPr>
          <p:nvPr/>
        </p:nvSpPr>
        <p:spPr bwMode="auto">
          <a:xfrm>
            <a:off x="365760" y="2615247"/>
            <a:ext cx="4309110" cy="4044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>
                <a:solidFill>
                  <a:srgbClr val="E01B22"/>
                </a:solidFill>
              </a:rPr>
              <a:t>	</a:t>
            </a:r>
            <a:r>
              <a:rPr lang="en-US" altLang="en-US" sz="2400" b="1" i="1" dirty="0">
                <a:cs typeface="Times New Roman" pitchFamily="18" charset="0"/>
              </a:rPr>
              <a:t> </a:t>
            </a:r>
            <a:endParaRPr lang="en-US" altLang="en-US" sz="2400" b="1" i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endParaRPr lang="en-US" altLang="en-US" sz="2400" b="1" i="1" dirty="0">
              <a:cs typeface="Times New Roman" pitchFamily="18" charset="0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i="1" dirty="0" smtClean="0">
                <a:cs typeface="Times New Roman" pitchFamily="18" charset="0"/>
              </a:rPr>
              <a:t>Since P is on the angle bisector, then it is equidistant from the sides of the triangle.  So the roads are equidistant from point P.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endParaRPr lang="en-US" altLang="en-US" sz="2400" b="1" i="1" dirty="0">
              <a:cs typeface="Times New Roman" pitchFamily="18" charset="0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i="1" dirty="0" smtClean="0">
                <a:cs typeface="Times New Roman" pitchFamily="18" charset="0"/>
              </a:rPr>
              <a:t>Remember distance is measured at 90° angles</a:t>
            </a:r>
            <a:endParaRPr lang="en-US" altLang="en-US" sz="2400" i="1" dirty="0">
              <a:cs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2497" y="2615242"/>
            <a:ext cx="3771900" cy="2847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Title 53"/>
          <p:cNvSpPr>
            <a:spLocks noGrp="1"/>
          </p:cNvSpPr>
          <p:nvPr>
            <p:ph type="title"/>
          </p:nvPr>
        </p:nvSpPr>
        <p:spPr>
          <a:xfrm>
            <a:off x="457200" y="148908"/>
            <a:ext cx="8229600" cy="651192"/>
          </a:xfrm>
        </p:spPr>
        <p:txBody>
          <a:bodyPr/>
          <a:lstStyle/>
          <a:p>
            <a:r>
              <a:rPr lang="en-US" altLang="en-US" sz="3600" b="1" dirty="0" smtClean="0"/>
              <a:t>Example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97281"/>
                <a:ext cx="8229600" cy="174879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b="1" dirty="0"/>
                  <a:t>Write an equation of the perpendicular bisector of the segment with endpoints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𝑫</m:t>
                    </m:r>
                    <m:r>
                      <a:rPr lang="en-US" sz="2800" b="1" i="1">
                        <a:latin typeface="Cambria Math"/>
                      </a:rPr>
                      <m:t>(</m:t>
                    </m:r>
                    <m:r>
                      <a:rPr lang="en-US" sz="2800" b="1" i="1">
                        <a:latin typeface="Cambria Math"/>
                      </a:rPr>
                      <m:t>𝟓</m:t>
                    </m:r>
                    <m:r>
                      <a:rPr lang="en-US" sz="2800" b="1" i="1">
                        <a:latin typeface="Cambria Math"/>
                      </a:rPr>
                      <m:t>, −</m:t>
                    </m:r>
                    <m:r>
                      <a:rPr lang="en-US" sz="2800" b="1" i="1">
                        <a:latin typeface="Cambria Math"/>
                      </a:rPr>
                      <m:t>𝟏</m:t>
                    </m:r>
                    <m:r>
                      <a:rPr lang="en-US" sz="28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800" b="1" dirty="0"/>
                  <a:t> and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𝑬</m:t>
                    </m:r>
                    <m:r>
                      <a:rPr lang="en-US" sz="2800" b="1" i="1">
                        <a:latin typeface="Cambria Math"/>
                      </a:rPr>
                      <m:t>(−</m:t>
                    </m:r>
                    <m:r>
                      <a:rPr lang="en-US" sz="2800" b="1" i="1">
                        <a:latin typeface="Cambria Math"/>
                      </a:rPr>
                      <m:t>𝟏𝟏</m:t>
                    </m:r>
                    <m:r>
                      <a:rPr lang="en-US" sz="2800" b="1" i="1">
                        <a:latin typeface="Cambria Math"/>
                      </a:rPr>
                      <m:t>, </m:t>
                    </m:r>
                    <m:r>
                      <a:rPr lang="en-US" sz="2800" b="1" i="1">
                        <a:latin typeface="Cambria Math"/>
                      </a:rPr>
                      <m:t>𝟑</m:t>
                    </m:r>
                    <m:r>
                      <a:rPr lang="en-US" sz="28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800" b="1" dirty="0"/>
                  <a:t>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97281"/>
                <a:ext cx="8229600" cy="1748790"/>
              </a:xfrm>
              <a:blipFill rotWithShape="1">
                <a:blip r:embed="rId5"/>
                <a:stretch>
                  <a:fillRect l="-1481" t="-3484" r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784"/>
              <p:cNvSpPr>
                <a:spLocks noChangeArrowheads="1"/>
              </p:cNvSpPr>
              <p:nvPr/>
            </p:nvSpPr>
            <p:spPr bwMode="auto">
              <a:xfrm>
                <a:off x="340994" y="2546191"/>
                <a:ext cx="7694296" cy="41157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marL="1712913" indent="-1368425" eaLnBrk="0" hangingPunct="0">
                  <a:tabLst>
                    <a:tab pos="19431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9431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9431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9431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9431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9431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9431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9431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9431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Answer:</a:t>
                </a:r>
                <a:r>
                  <a:rPr lang="en-US" altLang="en-US" sz="2400" dirty="0">
                    <a:solidFill>
                      <a:srgbClr val="FFFF00"/>
                    </a:solidFill>
                  </a:rPr>
                  <a:t> </a:t>
                </a:r>
                <a:r>
                  <a:rPr lang="en-US" altLang="en-US" sz="2400" dirty="0">
                    <a:solidFill>
                      <a:srgbClr val="E01B22"/>
                    </a:solidFill>
                  </a:rPr>
                  <a:t>	</a:t>
                </a:r>
                <a:r>
                  <a:rPr lang="en-US" altLang="en-US" sz="2400" b="1" i="1" dirty="0">
                    <a:cs typeface="Times New Roman" pitchFamily="18" charset="0"/>
                  </a:rPr>
                  <a:t> </a:t>
                </a:r>
                <a:endParaRPr lang="en-US" altLang="en-US" sz="2400" b="1" i="1" dirty="0" smtClean="0">
                  <a:cs typeface="Times New Roman" pitchFamily="18" charset="0"/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buClr>
                    <a:srgbClr val="FFFFFF"/>
                  </a:buClr>
                </a:pPr>
                <a:endParaRPr lang="en-US" altLang="en-US" sz="2400" b="1" i="1" dirty="0">
                  <a:cs typeface="Times New Roman" pitchFamily="18" charset="0"/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buClr>
                    <a:srgbClr val="FFFFFF"/>
                  </a:buClr>
                </a:pPr>
                <a:r>
                  <a:rPr lang="en-US" altLang="en-US" sz="2400" b="1" i="1" dirty="0" smtClean="0">
                    <a:cs typeface="Times New Roman" pitchFamily="18" charset="0"/>
                  </a:rPr>
                  <a:t>Slope: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latin typeface="Cambria Math"/>
                        <a:cs typeface="Times New Roman" pitchFamily="18" charset="0"/>
                      </a:rPr>
                      <m:t>𝒎</m:t>
                    </m:r>
                    <m:r>
                      <a:rPr lang="en-US" altLang="en-US" sz="2400" b="1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en-US" sz="2400" b="1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400" b="1" i="1" smtClean="0">
                                <a:latin typeface="Cambria Math"/>
                                <a:cs typeface="Times New Roman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lang="en-US" altLang="en-US" sz="2400" b="1" i="1" smtClean="0"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altLang="en-US" sz="2400" b="1" i="1" smtClean="0"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en-US" sz="2400" b="1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400" b="1" i="1" smtClean="0">
                                <a:latin typeface="Cambria Math"/>
                                <a:cs typeface="Times New Roman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lang="en-US" altLang="en-US" sz="2400" b="1" i="1" smtClean="0">
                                <a:latin typeface="Cambria Math"/>
                                <a:cs typeface="Times New Roman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en-US" sz="2400" b="1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400" b="1" i="1" smtClean="0">
                                <a:latin typeface="Cambria Math"/>
                                <a:cs typeface="Times New Roman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altLang="en-US" sz="2400" b="1" i="1" smtClean="0"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altLang="en-US" sz="2400" b="1" i="1" smtClean="0"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en-US" sz="2400" b="1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400" b="1" i="1" smtClean="0">
                                <a:latin typeface="Cambria Math"/>
                                <a:cs typeface="Times New Roman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altLang="en-US" sz="2400" b="1" i="1" smtClean="0">
                                <a:latin typeface="Cambria Math"/>
                                <a:cs typeface="Times New Roman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  <m:r>
                      <a:rPr lang="en-US" altLang="en-US" sz="2400" b="1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  <m:r>
                          <a:rPr lang="en-US" altLang="en-US" sz="2400" b="1" i="1" smtClean="0">
                            <a:latin typeface="Cambria Math"/>
                            <a:cs typeface="Times New Roman" pitchFamily="18" charset="0"/>
                          </a:rPr>
                          <m:t>−(−</m:t>
                        </m:r>
                        <m:r>
                          <a:rPr lang="en-US" altLang="en-US" sz="2400" b="1" i="1" smtClean="0"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  <m:r>
                          <a:rPr lang="en-US" altLang="en-US" sz="2400" b="1" i="1" smtClean="0">
                            <a:latin typeface="Cambria Math"/>
                            <a:cs typeface="Times New Roman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en-US" sz="2400" b="1" i="1" smtClean="0"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altLang="en-US" sz="2400" b="1" i="1" smtClean="0">
                            <a:latin typeface="Cambria Math"/>
                            <a:cs typeface="Times New Roman" pitchFamily="18" charset="0"/>
                          </a:rPr>
                          <m:t>𝟏𝟏</m:t>
                        </m:r>
                        <m:r>
                          <a:rPr lang="en-US" altLang="en-US" sz="2400" b="1" i="1" smtClean="0"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altLang="en-US" sz="2400" b="1" i="1" smtClean="0"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  <m:r>
                      <a:rPr lang="en-US" altLang="en-US" sz="2400" b="1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num>
                      <m:den>
                        <m:r>
                          <a:rPr lang="en-US" altLang="en-US" sz="2400" b="1" i="1" smtClean="0"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altLang="en-US" sz="2400" b="1" i="1" smtClean="0">
                            <a:latin typeface="Cambria Math"/>
                            <a:cs typeface="Times New Roman" pitchFamily="18" charset="0"/>
                          </a:rPr>
                          <m:t>𝟏𝟔</m:t>
                        </m:r>
                      </m:den>
                    </m:f>
                    <m:r>
                      <a:rPr lang="en-US" altLang="en-US" sz="2400" b="1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altLang="en-US" sz="2400" b="1" i="1" smtClean="0"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en-US" sz="2400" b="1" i="1" smtClean="0"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altLang="en-US" sz="2400" i="1" dirty="0" smtClean="0">
                    <a:cs typeface="Times New Roman" pitchFamily="18" charset="0"/>
                  </a:rPr>
                  <a:t>    </a:t>
                </a:r>
                <a:r>
                  <a:rPr lang="en-US" altLang="en-US" sz="2400" dirty="0" smtClean="0">
                    <a:cs typeface="Times New Roman" pitchFamily="18" charset="0"/>
                  </a:rPr>
                  <a:t>so m</a:t>
                </a:r>
                <a:r>
                  <a:rPr lang="en-US" altLang="en-US" sz="2400" baseline="-25000" dirty="0" smtClean="0">
                    <a:cs typeface="Times New Roman" pitchFamily="18" charset="0"/>
                    <a:sym typeface="Symbol"/>
                  </a:rPr>
                  <a:t></a:t>
                </a:r>
                <a:r>
                  <a:rPr lang="en-US" altLang="en-US" sz="2400" dirty="0" smtClean="0">
                    <a:cs typeface="Times New Roman" pitchFamily="18" charset="0"/>
                    <a:sym typeface="Symbol"/>
                  </a:rPr>
                  <a:t> = 4</a:t>
                </a:r>
                <a:endParaRPr lang="en-US" altLang="en-US" sz="2400" dirty="0" smtClean="0">
                  <a:cs typeface="Times New Roman" pitchFamily="18" charset="0"/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buClr>
                    <a:srgbClr val="FFFFFF"/>
                  </a:buClr>
                </a:pPr>
                <a:endParaRPr lang="en-US" altLang="en-US" sz="2400" i="1" dirty="0" smtClean="0">
                  <a:cs typeface="Times New Roman" pitchFamily="18" charset="0"/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buClr>
                    <a:srgbClr val="FFFFFF"/>
                  </a:buClr>
                </a:pPr>
                <a:r>
                  <a:rPr lang="en-US" altLang="en-US" sz="2400" b="1" i="1" dirty="0" smtClean="0">
                    <a:cs typeface="Times New Roman" pitchFamily="18" charset="0"/>
                  </a:rPr>
                  <a:t>Midpoint: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sz="24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sz="2400" b="1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sz="2400" b="1" i="1" smtClean="0">
                                <a:latin typeface="Cambria Math"/>
                                <a:cs typeface="Times New Roman" pitchFamily="18" charset="0"/>
                              </a:rPr>
                              <m:t>𝟓</m:t>
                            </m:r>
                            <m:r>
                              <a:rPr lang="en-US" altLang="en-US" sz="2400" b="1" i="1" smtClean="0">
                                <a:latin typeface="Cambria Math"/>
                                <a:cs typeface="Times New Roman" pitchFamily="18" charset="0"/>
                              </a:rPr>
                              <m:t>+−</m:t>
                            </m:r>
                            <m:r>
                              <a:rPr lang="en-US" altLang="en-US" sz="2400" b="1" i="1" smtClean="0">
                                <a:latin typeface="Cambria Math"/>
                                <a:cs typeface="Times New Roman" pitchFamily="18" charset="0"/>
                              </a:rPr>
                              <m:t>𝟏𝟏</m:t>
                            </m:r>
                          </m:num>
                          <m:den>
                            <m:r>
                              <a:rPr lang="en-US" altLang="en-US" sz="2400" b="1" i="1" smtClean="0"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den>
                        </m:f>
                        <m:r>
                          <a:rPr lang="en-US" altLang="en-US" sz="2400" b="1" i="1" smtClean="0">
                            <a:latin typeface="Cambria Math"/>
                            <a:cs typeface="Times New Roman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altLang="en-US" sz="2400" b="1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sz="2400" b="1" i="1" smtClean="0"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a:rPr lang="en-US" altLang="en-US" sz="2400" b="1" i="1" smtClean="0">
                                <a:latin typeface="Cambria Math"/>
                                <a:cs typeface="Times New Roman" pitchFamily="18" charset="0"/>
                              </a:rPr>
                              <m:t>𝟏</m:t>
                            </m:r>
                            <m:r>
                              <a:rPr lang="en-US" altLang="en-US" sz="2400" b="1" i="1" smtClean="0">
                                <a:latin typeface="Cambria Math"/>
                                <a:cs typeface="Times New Roman" pitchFamily="18" charset="0"/>
                              </a:rPr>
                              <m:t>+</m:t>
                            </m:r>
                            <m:r>
                              <a:rPr lang="en-US" altLang="en-US" sz="2400" b="1" i="1" smtClean="0">
                                <a:latin typeface="Cambria Math"/>
                                <a:cs typeface="Times New Roman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altLang="en-US" sz="2400" b="1" i="1" smtClean="0"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lang="en-US" altLang="en-US" sz="2400" b="1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d>
                      <m:dPr>
                        <m:ctrlPr>
                          <a:rPr lang="en-US" altLang="en-US" sz="24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sz="2400" b="1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sz="2400" b="1" i="1" smtClean="0"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a:rPr lang="en-US" altLang="en-US" sz="2400" b="1" i="1" smtClean="0">
                                <a:latin typeface="Cambria Math"/>
                                <a:cs typeface="Times New Roman" pitchFamily="18" charset="0"/>
                              </a:rPr>
                              <m:t>𝟔</m:t>
                            </m:r>
                          </m:num>
                          <m:den>
                            <m:r>
                              <a:rPr lang="en-US" altLang="en-US" sz="2400" b="1" i="1" smtClean="0"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den>
                        </m:f>
                        <m:r>
                          <a:rPr lang="en-US" altLang="en-US" sz="2400" b="1" i="1" smtClean="0">
                            <a:latin typeface="Cambria Math"/>
                            <a:cs typeface="Times New Roman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altLang="en-US" sz="2400" b="1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sz="2400" b="1" i="1" smtClean="0"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en-US" altLang="en-US" sz="2400" b="1" i="1" smtClean="0"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lang="en-US" altLang="en-US" sz="2400" b="1" i="1" smtClean="0">
                        <a:latin typeface="Cambria Math"/>
                        <a:cs typeface="Times New Roman" pitchFamily="18" charset="0"/>
                      </a:rPr>
                      <m:t>=(−</m:t>
                    </m:r>
                    <m:r>
                      <a:rPr lang="en-US" altLang="en-US" sz="2400" b="1" i="1" smtClean="0">
                        <a:latin typeface="Cambria Math"/>
                        <a:cs typeface="Times New Roman" pitchFamily="18" charset="0"/>
                      </a:rPr>
                      <m:t>𝟑</m:t>
                    </m:r>
                    <m:r>
                      <a:rPr lang="en-US" altLang="en-US" sz="2400" b="1" i="1" smtClean="0">
                        <a:latin typeface="Cambria Math"/>
                        <a:cs typeface="Times New Roman" pitchFamily="18" charset="0"/>
                      </a:rPr>
                      <m:t>,</m:t>
                    </m:r>
                    <m:r>
                      <a:rPr lang="en-US" altLang="en-US" sz="2400" b="1" i="1" smtClean="0">
                        <a:latin typeface="Cambria Math"/>
                        <a:cs typeface="Times New Roman" pitchFamily="18" charset="0"/>
                      </a:rPr>
                      <m:t>𝟏</m:t>
                    </m:r>
                    <m:r>
                      <a:rPr lang="en-US" altLang="en-US" sz="2400" b="1" i="1" smtClean="0">
                        <a:latin typeface="Cambria Math"/>
                        <a:cs typeface="Times New Roman" pitchFamily="18" charset="0"/>
                      </a:rPr>
                      <m:t>)</m:t>
                    </m:r>
                  </m:oMath>
                </a14:m>
                <a:endParaRPr lang="en-US" altLang="en-US" sz="2400" b="1" i="1" dirty="0" smtClean="0">
                  <a:cs typeface="Times New Roman" pitchFamily="18" charset="0"/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buClr>
                    <a:srgbClr val="FFFFFF"/>
                  </a:buClr>
                </a:pPr>
                <a:endParaRPr lang="en-US" altLang="en-US" sz="2400" b="1" i="1" dirty="0">
                  <a:cs typeface="Times New Roman" pitchFamily="18" charset="0"/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buClr>
                    <a:srgbClr val="FFFFFF"/>
                  </a:buClr>
                </a:pPr>
                <a:r>
                  <a:rPr lang="en-US" altLang="en-US" sz="2400" b="1" i="1" dirty="0" smtClean="0">
                    <a:cs typeface="Times New Roman" pitchFamily="18" charset="0"/>
                  </a:rPr>
                  <a:t>Point </a:t>
                </a:r>
                <a:r>
                  <a:rPr lang="en-US" altLang="en-US" sz="2400" b="1" i="1" dirty="0" smtClean="0">
                    <a:cs typeface="Times New Roman" pitchFamily="18" charset="0"/>
                  </a:rPr>
                  <a:t>– Slope: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latin typeface="Cambria Math"/>
                        <a:cs typeface="Times New Roman" pitchFamily="18" charset="0"/>
                      </a:rPr>
                      <m:t>𝒚</m:t>
                    </m:r>
                    <m:r>
                      <a:rPr lang="en-US" altLang="en-US" sz="2400" b="1" i="1" smtClean="0">
                        <a:latin typeface="Cambria Math"/>
                        <a:cs typeface="Times New Roman" pitchFamily="18" charset="0"/>
                      </a:rPr>
                      <m:t>−</m:t>
                    </m:r>
                    <m:r>
                      <a:rPr lang="en-US" altLang="en-US" sz="2400" b="1" i="1" smtClean="0">
                        <a:latin typeface="Cambria Math"/>
                        <a:cs typeface="Times New Roman" pitchFamily="18" charset="0"/>
                      </a:rPr>
                      <m:t>𝟏</m:t>
                    </m:r>
                    <m:r>
                      <a:rPr lang="en-US" altLang="en-US" sz="2400" b="1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altLang="en-US" sz="2400" b="1" i="1" smtClean="0">
                        <a:latin typeface="Cambria Math"/>
                        <a:cs typeface="Times New Roman" pitchFamily="18" charset="0"/>
                      </a:rPr>
                      <m:t>𝟒</m:t>
                    </m:r>
                    <m:r>
                      <a:rPr lang="en-US" altLang="en-US" sz="2400" b="1" i="1" smtClean="0">
                        <a:latin typeface="Cambria Math"/>
                        <a:cs typeface="Times New Roman" pitchFamily="18" charset="0"/>
                      </a:rPr>
                      <m:t>(</m:t>
                    </m:r>
                    <m:r>
                      <a:rPr lang="en-US" altLang="en-US" sz="2400" b="1" i="1" smtClean="0">
                        <a:latin typeface="Cambria Math"/>
                        <a:cs typeface="Times New Roman" pitchFamily="18" charset="0"/>
                      </a:rPr>
                      <m:t>𝒙</m:t>
                    </m:r>
                    <m:r>
                      <a:rPr lang="en-US" altLang="en-US" sz="2400" b="1" i="1" smtClean="0">
                        <a:latin typeface="Cambria Math"/>
                        <a:cs typeface="Times New Roman" pitchFamily="18" charset="0"/>
                      </a:rPr>
                      <m:t>−</m:t>
                    </m:r>
                    <m:d>
                      <m:dPr>
                        <m:ctrlPr>
                          <a:rPr lang="en-US" altLang="en-US" sz="24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altLang="en-US" sz="2400" b="1" i="1" smtClean="0"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altLang="en-US" sz="2400" b="1" i="1" smtClean="0"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e>
                    </m:d>
                    <m:r>
                      <a:rPr lang="en-US" altLang="en-US" sz="2400" b="1" i="1" smtClean="0">
                        <a:latin typeface="Cambria Math"/>
                        <a:cs typeface="Times New Roman" pitchFamily="18" charset="0"/>
                      </a:rPr>
                      <m:t>)</m:t>
                    </m:r>
                  </m:oMath>
                </a14:m>
                <a:endParaRPr lang="en-US" altLang="en-US" sz="2400" b="1" i="1" dirty="0" smtClean="0">
                  <a:cs typeface="Times New Roman" pitchFamily="18" charset="0"/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buClr>
                    <a:srgbClr val="FFFFFF"/>
                  </a:buClr>
                </a:pPr>
                <a:endParaRPr lang="en-US" altLang="en-US" sz="2400" b="1" i="1" dirty="0">
                  <a:cs typeface="Times New Roman" pitchFamily="18" charset="0"/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buClr>
                    <a:srgbClr val="FFFFFF"/>
                  </a:buClr>
                </a:pPr>
                <a:r>
                  <a:rPr lang="en-US" altLang="en-US" sz="2400" b="1" i="1" dirty="0" smtClean="0">
                    <a:cs typeface="Times New Roman" pitchFamily="18" charset="0"/>
                  </a:rPr>
                  <a:t>Slope intercept: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latin typeface="Cambria Math"/>
                        <a:cs typeface="Times New Roman" pitchFamily="18" charset="0"/>
                      </a:rPr>
                      <m:t>𝒚</m:t>
                    </m:r>
                    <m:r>
                      <a:rPr lang="en-US" altLang="en-US" sz="2400" b="1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altLang="en-US" sz="2400" b="1" i="1" smtClean="0">
                        <a:latin typeface="Cambria Math"/>
                        <a:cs typeface="Times New Roman" pitchFamily="18" charset="0"/>
                      </a:rPr>
                      <m:t>𝟒</m:t>
                    </m:r>
                    <m:r>
                      <a:rPr lang="en-US" altLang="en-US" sz="2400" b="1" i="1" smtClean="0">
                        <a:latin typeface="Cambria Math"/>
                        <a:cs typeface="Times New Roman" pitchFamily="18" charset="0"/>
                      </a:rPr>
                      <m:t>𝒙</m:t>
                    </m:r>
                    <m:r>
                      <a:rPr lang="en-US" altLang="en-US" sz="2400" b="1" i="1" smtClean="0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altLang="en-US" sz="2400" b="1" i="1" smtClean="0">
                        <a:latin typeface="Cambria Math"/>
                        <a:cs typeface="Times New Roman" pitchFamily="18" charset="0"/>
                      </a:rPr>
                      <m:t>𝟏𝟑</m:t>
                    </m:r>
                  </m:oMath>
                </a14:m>
                <a:endParaRPr lang="en-US" altLang="en-US" sz="2400" b="1" i="1" dirty="0"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6" name="Rectangle 7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0994" y="2546191"/>
                <a:ext cx="7694296" cy="4115742"/>
              </a:xfrm>
              <a:prstGeom prst="rect">
                <a:avLst/>
              </a:prstGeom>
              <a:blipFill rotWithShape="1">
                <a:blip r:embed="rId6"/>
                <a:stretch>
                  <a:fillRect t="-1926" b="-251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42913" y="33338"/>
            <a:ext cx="8229600" cy="954087"/>
          </a:xfrm>
        </p:spPr>
        <p:txBody>
          <a:bodyPr/>
          <a:lstStyle/>
          <a:p>
            <a:pPr eaLnBrk="1" hangingPunct="1"/>
            <a:r>
              <a:rPr lang="en-US" altLang="en-US" sz="3600" b="1" smtClean="0">
                <a:cs typeface="Times New Roman" pitchFamily="18" charset="0"/>
              </a:rPr>
              <a:t>Special Segments in Triangles</a:t>
            </a:r>
            <a:endParaRPr lang="en-US" altLang="en-US" sz="360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3513" y="815975"/>
          <a:ext cx="8802687" cy="4511677"/>
        </p:xfrm>
        <a:graphic>
          <a:graphicData uri="http://schemas.openxmlformats.org/drawingml/2006/table">
            <a:tbl>
              <a:tblPr/>
              <a:tblGrid>
                <a:gridCol w="1711297"/>
                <a:gridCol w="1528848"/>
                <a:gridCol w="1645688"/>
                <a:gridCol w="1883366"/>
                <a:gridCol w="2033488"/>
              </a:tblGrid>
              <a:tr h="487749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C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Name</a:t>
                      </a:r>
                      <a:endParaRPr lang="en-US" sz="3200" b="1" dirty="0">
                        <a:solidFill>
                          <a:srgbClr val="FFC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C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Type</a:t>
                      </a:r>
                      <a:endParaRPr lang="en-US" sz="3200" b="1" dirty="0">
                        <a:solidFill>
                          <a:srgbClr val="FFC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C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Point of Concurrency</a:t>
                      </a:r>
                      <a:endParaRPr lang="en-US" sz="3200" b="1" dirty="0">
                        <a:solidFill>
                          <a:srgbClr val="FFC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C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Center Special</a:t>
                      </a:r>
                      <a:br>
                        <a:rPr lang="en-US" sz="2000" b="1" dirty="0">
                          <a:solidFill>
                            <a:srgbClr val="FFC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2000" b="1" dirty="0">
                          <a:solidFill>
                            <a:srgbClr val="FFC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Quality</a:t>
                      </a:r>
                      <a:endParaRPr lang="en-US" sz="3200" b="1" dirty="0">
                        <a:solidFill>
                          <a:srgbClr val="FFC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66FF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From </a:t>
                      </a:r>
                      <a:r>
                        <a:rPr lang="en-US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 To</a:t>
                      </a:r>
                      <a:endParaRPr lang="en-US" sz="32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93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Perpendicular </a:t>
                      </a:r>
                      <a:b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bisector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Line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, segment or 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ray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Circumcenter</a:t>
                      </a: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Equidistant</a:t>
                      </a:r>
                      <a:b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from vertices</a:t>
                      </a: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66FF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None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midpoint of segment</a:t>
                      </a:r>
                      <a:endParaRPr lang="en-US" sz="32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93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Angle </a:t>
                      </a:r>
                      <a:b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bisector</a:t>
                      </a: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Line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, segment or ray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Incenter</a:t>
                      </a: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Equidistant</a:t>
                      </a:r>
                      <a:b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from sides</a:t>
                      </a: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66FF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Vertex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none</a:t>
                      </a:r>
                      <a:endParaRPr lang="en-US" sz="32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7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7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150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39825"/>
            <a:ext cx="8229600" cy="554355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/>
            <a:r>
              <a:rPr lang="en-US" altLang="en-US" sz="2400" b="1" dirty="0" smtClean="0"/>
              <a:t>Perpendicular bisectors and angle bisectors of a triangle are all special segments in triangles</a:t>
            </a:r>
          </a:p>
          <a:p>
            <a:pPr lvl="1" eaLnBrk="1" hangingPunct="1"/>
            <a:r>
              <a:rPr lang="en-US" altLang="en-US" sz="2400" b="1" dirty="0" smtClean="0"/>
              <a:t>Perpendiculars bisectors:</a:t>
            </a:r>
          </a:p>
          <a:p>
            <a:pPr lvl="2" eaLnBrk="1" hangingPunct="1"/>
            <a:r>
              <a:rPr lang="en-US" altLang="en-US" sz="2000" b="1" dirty="0" smtClean="0"/>
              <a:t>form right angles</a:t>
            </a:r>
          </a:p>
          <a:p>
            <a:pPr lvl="2" eaLnBrk="1" hangingPunct="1"/>
            <a:r>
              <a:rPr lang="en-US" altLang="en-US" sz="2000" b="1" dirty="0" smtClean="0"/>
              <a:t>divide a segment in half – go through midpoints</a:t>
            </a:r>
          </a:p>
          <a:p>
            <a:pPr lvl="2" eaLnBrk="1" hangingPunct="1"/>
            <a:r>
              <a:rPr lang="en-US" altLang="en-US" sz="2000" b="1" dirty="0" smtClean="0"/>
              <a:t>equal distance from the vertexes of the triangle</a:t>
            </a:r>
          </a:p>
          <a:p>
            <a:pPr lvl="1" eaLnBrk="1" hangingPunct="1"/>
            <a:r>
              <a:rPr lang="en-US" altLang="en-US" sz="2400" b="1" dirty="0" smtClean="0"/>
              <a:t>Angle bisector:</a:t>
            </a:r>
          </a:p>
          <a:p>
            <a:pPr lvl="2" eaLnBrk="1" hangingPunct="1"/>
            <a:r>
              <a:rPr lang="en-US" altLang="en-US" sz="2000" b="1" dirty="0" smtClean="0"/>
              <a:t>cuts angle in half</a:t>
            </a:r>
          </a:p>
          <a:p>
            <a:pPr lvl="2" eaLnBrk="1" hangingPunct="1"/>
            <a:r>
              <a:rPr lang="en-US" altLang="en-US" sz="2000" b="1" dirty="0" smtClean="0"/>
              <a:t>equal distance from the sides of the triangle</a:t>
            </a:r>
          </a:p>
          <a:p>
            <a:pPr lvl="1" eaLnBrk="1" hangingPunct="1"/>
            <a:endParaRPr lang="en-US" altLang="en-US" sz="1600" b="1" dirty="0" smtClean="0"/>
          </a:p>
          <a:p>
            <a:pPr eaLnBrk="1" hangingPunct="1"/>
            <a:r>
              <a:rPr lang="en-US" altLang="en-US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b="1" dirty="0" smtClean="0"/>
              <a:t> </a:t>
            </a:r>
          </a:p>
          <a:p>
            <a:pPr lvl="1" eaLnBrk="1" hangingPunct="1"/>
            <a:r>
              <a:rPr lang="en-US" altLang="en-US" sz="2400" b="1" dirty="0" err="1" smtClean="0"/>
              <a:t>xxxx</a:t>
            </a:r>
            <a:endParaRPr lang="en-US" alt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762000"/>
            <a:ext cx="9220200" cy="6096000"/>
          </a:xfrm>
          <a:prstGeom prst="rect">
            <a:avLst/>
          </a:prstGeom>
          <a:pattFill prst="dotGrid">
            <a:fgClr>
              <a:srgbClr val="CC00CC"/>
            </a:fgClr>
            <a:bgClr>
              <a:srgbClr val="80008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0"/>
            <a:ext cx="9199563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0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1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092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336699"/>
                  </a:outerShdw>
                </a:effectLst>
              </a:rPr>
              <a:t>5-Minute Check on Chapter </a:t>
            </a:r>
            <a:r>
              <a:rPr lang="en-US" sz="2800" b="1" dirty="0" smtClean="0">
                <a:effectLst>
                  <a:outerShdw blurRad="38100" dist="38100" dir="2700000" algn="tl">
                    <a:srgbClr val="336699"/>
                  </a:outerShdw>
                </a:effectLst>
              </a:rPr>
              <a:t>5</a:t>
            </a:r>
            <a:endParaRPr lang="en-US" sz="2800" b="1" dirty="0">
              <a:effectLst>
                <a:outerShdw blurRad="38100" dist="38100" dir="2700000" algn="tl">
                  <a:srgbClr val="336699"/>
                </a:outerShdw>
              </a:effectLst>
            </a:endParaRPr>
          </a:p>
        </p:txBody>
      </p:sp>
      <p:sp>
        <p:nvSpPr>
          <p:cNvPr id="4104" name="Rectangle 11"/>
          <p:cNvSpPr>
            <a:spLocks noChangeArrowheads="1"/>
          </p:cNvSpPr>
          <p:nvPr/>
        </p:nvSpPr>
        <p:spPr bwMode="auto">
          <a:xfrm>
            <a:off x="230188" y="762000"/>
            <a:ext cx="8761412" cy="5649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200">
                <a:cs typeface="Arial" charset="0"/>
              </a:rPr>
              <a:t>Refer to the figure.</a:t>
            </a:r>
          </a:p>
          <a:p>
            <a:pPr eaLnBrk="1" hangingPunct="1"/>
            <a:r>
              <a:rPr lang="en-US" altLang="en-US" sz="2000">
                <a:cs typeface="Arial" charset="0"/>
              </a:rPr>
              <a:t>1.  Classify the triangle as scalene, isosceles, or equilateral.</a:t>
            </a:r>
          </a:p>
          <a:p>
            <a:pPr eaLnBrk="1" hangingPunct="1"/>
            <a:endParaRPr lang="en-US" altLang="en-US" sz="2000">
              <a:cs typeface="Arial" charset="0"/>
            </a:endParaRPr>
          </a:p>
          <a:p>
            <a:pPr eaLnBrk="1" hangingPunct="1"/>
            <a:endParaRPr lang="en-US" altLang="en-US" sz="2000">
              <a:cs typeface="Arial" charset="0"/>
            </a:endParaRPr>
          </a:p>
          <a:p>
            <a:pPr eaLnBrk="1" hangingPunct="1"/>
            <a:r>
              <a:rPr lang="en-US" altLang="en-US" sz="2000">
                <a:cs typeface="Arial" charset="0"/>
              </a:rPr>
              <a:t>2.  Find </a:t>
            </a:r>
            <a:r>
              <a:rPr lang="en-US" altLang="en-US" sz="2000" i="1">
                <a:cs typeface="Arial" charset="0"/>
              </a:rPr>
              <a:t>x</a:t>
            </a:r>
            <a:r>
              <a:rPr lang="en-US" altLang="en-US" sz="2000">
                <a:cs typeface="Arial" charset="0"/>
              </a:rPr>
              <a:t> if m</a:t>
            </a:r>
            <a:r>
              <a:rPr lang="en-US" altLang="en-US" sz="2000">
                <a:cs typeface="Arial" charset="0"/>
                <a:sym typeface="Symbol" pitchFamily="18" charset="2"/>
              </a:rPr>
              <a:t></a:t>
            </a:r>
            <a:r>
              <a:rPr lang="en-US" altLang="en-US" sz="2000" i="1">
                <a:cs typeface="Arial" charset="0"/>
              </a:rPr>
              <a:t>A</a:t>
            </a:r>
            <a:r>
              <a:rPr lang="en-US" altLang="en-US" sz="2000">
                <a:cs typeface="Arial" charset="0"/>
              </a:rPr>
              <a:t> = 10</a:t>
            </a:r>
            <a:r>
              <a:rPr lang="en-US" altLang="en-US" sz="2000" i="1">
                <a:cs typeface="Arial" charset="0"/>
              </a:rPr>
              <a:t>x</a:t>
            </a:r>
            <a:r>
              <a:rPr lang="en-US" altLang="en-US" sz="2000">
                <a:cs typeface="Arial" charset="0"/>
              </a:rPr>
              <a:t> + 15, m</a:t>
            </a:r>
            <a:r>
              <a:rPr lang="en-US" altLang="en-US" sz="2000">
                <a:cs typeface="Arial" charset="0"/>
                <a:sym typeface="Symbol" pitchFamily="18" charset="2"/>
              </a:rPr>
              <a:t></a:t>
            </a:r>
            <a:r>
              <a:rPr lang="en-US" altLang="en-US" sz="2000" i="1">
                <a:cs typeface="Arial" charset="0"/>
              </a:rPr>
              <a:t>B</a:t>
            </a:r>
            <a:r>
              <a:rPr lang="en-US" altLang="en-US" sz="2000">
                <a:cs typeface="Arial" charset="0"/>
              </a:rPr>
              <a:t> = 8</a:t>
            </a:r>
            <a:r>
              <a:rPr lang="en-US" altLang="en-US" sz="2000" i="1">
                <a:cs typeface="Arial" charset="0"/>
              </a:rPr>
              <a:t>x</a:t>
            </a:r>
            <a:r>
              <a:rPr lang="en-US" altLang="en-US" sz="2000">
                <a:cs typeface="Arial" charset="0"/>
              </a:rPr>
              <a:t> – 18, and</a:t>
            </a:r>
          </a:p>
          <a:p>
            <a:pPr eaLnBrk="1" hangingPunct="1"/>
            <a:r>
              <a:rPr lang="en-US" altLang="en-US" sz="2000">
                <a:cs typeface="Arial" charset="0"/>
              </a:rPr>
              <a:t>	m</a:t>
            </a:r>
            <a:r>
              <a:rPr lang="en-US" altLang="en-US" sz="2000">
                <a:cs typeface="Arial" charset="0"/>
                <a:sym typeface="Symbol" pitchFamily="18" charset="2"/>
              </a:rPr>
              <a:t></a:t>
            </a:r>
            <a:r>
              <a:rPr lang="en-US" altLang="en-US" sz="2000" i="1">
                <a:cs typeface="Arial" charset="0"/>
              </a:rPr>
              <a:t>C</a:t>
            </a:r>
            <a:r>
              <a:rPr lang="en-US" altLang="en-US" sz="2000">
                <a:cs typeface="Arial" charset="0"/>
              </a:rPr>
              <a:t> = 12</a:t>
            </a:r>
            <a:r>
              <a:rPr lang="en-US" altLang="en-US" sz="2000" i="1">
                <a:cs typeface="Arial" charset="0"/>
              </a:rPr>
              <a:t>x</a:t>
            </a:r>
            <a:r>
              <a:rPr lang="en-US" altLang="en-US" sz="2000">
                <a:cs typeface="Arial" charset="0"/>
              </a:rPr>
              <a:t> + 3.</a:t>
            </a:r>
          </a:p>
          <a:p>
            <a:pPr eaLnBrk="1" hangingPunct="1"/>
            <a:endParaRPr lang="en-US" altLang="en-US" sz="2000">
              <a:cs typeface="Arial" charset="0"/>
            </a:endParaRPr>
          </a:p>
          <a:p>
            <a:pPr eaLnBrk="1" hangingPunct="1"/>
            <a:r>
              <a:rPr lang="en-US" altLang="en-US" sz="2000">
                <a:cs typeface="Arial" charset="0"/>
              </a:rPr>
              <a:t>3.  Name the corresponding congruent angles if</a:t>
            </a:r>
            <a:endParaRPr lang="en-US" altLang="en-US" sz="2000" i="1">
              <a:cs typeface="Arial" charset="0"/>
            </a:endParaRPr>
          </a:p>
          <a:p>
            <a:pPr eaLnBrk="1" hangingPunct="1"/>
            <a:r>
              <a:rPr lang="en-US" altLang="en-US" sz="2000">
                <a:cs typeface="Arial" charset="0"/>
              </a:rPr>
              <a:t>	 </a:t>
            </a:r>
            <a:r>
              <a:rPr lang="en-US" altLang="en-US" sz="2000">
                <a:cs typeface="Arial" charset="0"/>
                <a:sym typeface="Symbol" pitchFamily="18" charset="2"/>
              </a:rPr>
              <a:t></a:t>
            </a:r>
            <a:r>
              <a:rPr lang="en-US" altLang="en-US" sz="2000" i="1">
                <a:cs typeface="Arial" charset="0"/>
              </a:rPr>
              <a:t>RST</a:t>
            </a:r>
            <a:r>
              <a:rPr lang="en-US" altLang="en-US" sz="2000">
                <a:cs typeface="Arial" charset="0"/>
              </a:rPr>
              <a:t> </a:t>
            </a:r>
            <a:r>
              <a:rPr lang="en-US" altLang="en-US" sz="2000">
                <a:cs typeface="Arial" charset="0"/>
                <a:sym typeface="Symbol" pitchFamily="18" charset="2"/>
              </a:rPr>
              <a:t></a:t>
            </a:r>
            <a:r>
              <a:rPr lang="en-US" altLang="en-US" sz="2000">
                <a:cs typeface="Arial" charset="0"/>
              </a:rPr>
              <a:t> </a:t>
            </a:r>
            <a:r>
              <a:rPr lang="en-US" altLang="en-US" sz="2000">
                <a:cs typeface="Arial" charset="0"/>
                <a:sym typeface="Symbol" pitchFamily="18" charset="2"/>
              </a:rPr>
              <a:t></a:t>
            </a:r>
            <a:r>
              <a:rPr lang="en-US" altLang="en-US" sz="2000" i="1">
                <a:cs typeface="Arial" charset="0"/>
              </a:rPr>
              <a:t>UVW</a:t>
            </a:r>
            <a:r>
              <a:rPr lang="en-US" altLang="en-US" sz="2000">
                <a:cs typeface="Arial" charset="0"/>
              </a:rPr>
              <a:t>.</a:t>
            </a:r>
          </a:p>
          <a:p>
            <a:pPr eaLnBrk="1" hangingPunct="1"/>
            <a:endParaRPr lang="en-US" altLang="en-US" sz="2000">
              <a:cs typeface="Arial" charset="0"/>
            </a:endParaRPr>
          </a:p>
          <a:p>
            <a:pPr eaLnBrk="1" hangingPunct="1"/>
            <a:r>
              <a:rPr lang="en-US" altLang="en-US" sz="2000">
                <a:cs typeface="Arial" charset="0"/>
              </a:rPr>
              <a:t>4.  Name the corresponding congruent sides if </a:t>
            </a:r>
            <a:r>
              <a:rPr lang="en-US" altLang="en-US" sz="2000">
                <a:cs typeface="Arial" charset="0"/>
                <a:sym typeface="Symbol" pitchFamily="18" charset="2"/>
              </a:rPr>
              <a:t></a:t>
            </a:r>
            <a:r>
              <a:rPr lang="en-US" altLang="en-US" sz="2000" i="1">
                <a:cs typeface="Arial" charset="0"/>
              </a:rPr>
              <a:t>LMN</a:t>
            </a:r>
            <a:r>
              <a:rPr lang="en-US" altLang="en-US" sz="2000">
                <a:cs typeface="Arial" charset="0"/>
              </a:rPr>
              <a:t> </a:t>
            </a:r>
            <a:r>
              <a:rPr lang="en-US" altLang="en-US" sz="2000">
                <a:cs typeface="Arial" charset="0"/>
                <a:sym typeface="Symbol" pitchFamily="18" charset="2"/>
              </a:rPr>
              <a:t></a:t>
            </a:r>
            <a:r>
              <a:rPr lang="en-US" altLang="en-US" sz="2000">
                <a:cs typeface="Arial" charset="0"/>
              </a:rPr>
              <a:t> </a:t>
            </a:r>
            <a:r>
              <a:rPr lang="en-US" altLang="en-US" sz="2000">
                <a:cs typeface="Arial" charset="0"/>
                <a:sym typeface="Symbol" pitchFamily="18" charset="2"/>
              </a:rPr>
              <a:t></a:t>
            </a:r>
            <a:r>
              <a:rPr lang="en-US" altLang="en-US" sz="2000" i="1">
                <a:cs typeface="Arial" charset="0"/>
              </a:rPr>
              <a:t>OPQ</a:t>
            </a:r>
            <a:r>
              <a:rPr lang="en-US" altLang="en-US" sz="2000">
                <a:cs typeface="Arial" charset="0"/>
              </a:rPr>
              <a:t>.</a:t>
            </a:r>
          </a:p>
          <a:p>
            <a:pPr eaLnBrk="1" hangingPunct="1"/>
            <a:endParaRPr lang="en-US" altLang="en-US" sz="2000">
              <a:cs typeface="Arial" charset="0"/>
            </a:endParaRPr>
          </a:p>
          <a:p>
            <a:pPr eaLnBrk="1" hangingPunct="1"/>
            <a:r>
              <a:rPr lang="en-US" altLang="en-US" sz="2000">
                <a:cs typeface="Arial" charset="0"/>
              </a:rPr>
              <a:t>5.  Find </a:t>
            </a:r>
            <a:r>
              <a:rPr lang="en-US" altLang="en-US" sz="2000" i="1">
                <a:cs typeface="Arial" charset="0"/>
              </a:rPr>
              <a:t>y</a:t>
            </a:r>
            <a:r>
              <a:rPr lang="en-US" altLang="en-US" sz="2000">
                <a:cs typeface="Arial" charset="0"/>
              </a:rPr>
              <a:t> if </a:t>
            </a:r>
            <a:r>
              <a:rPr lang="en-US" altLang="en-US" sz="2000">
                <a:cs typeface="Arial" charset="0"/>
                <a:sym typeface="Symbol" pitchFamily="18" charset="2"/>
              </a:rPr>
              <a:t></a:t>
            </a:r>
            <a:r>
              <a:rPr lang="en-US" altLang="en-US" sz="2000" i="1">
                <a:cs typeface="Arial" charset="0"/>
              </a:rPr>
              <a:t>DEF</a:t>
            </a:r>
            <a:r>
              <a:rPr lang="en-US" altLang="en-US" sz="2000">
                <a:cs typeface="Arial" charset="0"/>
              </a:rPr>
              <a:t> is an equilateral triangle and m</a:t>
            </a:r>
            <a:r>
              <a:rPr lang="en-US" altLang="en-US" sz="2000">
                <a:cs typeface="Arial" charset="0"/>
                <a:sym typeface="Symbol" pitchFamily="18" charset="2"/>
              </a:rPr>
              <a:t></a:t>
            </a:r>
            <a:r>
              <a:rPr lang="en-US" altLang="en-US" sz="2000" i="1">
                <a:cs typeface="Arial" charset="0"/>
              </a:rPr>
              <a:t>F</a:t>
            </a:r>
            <a:r>
              <a:rPr lang="en-US" altLang="en-US" sz="2000">
                <a:cs typeface="Arial" charset="0"/>
              </a:rPr>
              <a:t> = 8</a:t>
            </a:r>
            <a:r>
              <a:rPr lang="en-US" altLang="en-US" sz="2000" i="1">
                <a:cs typeface="Arial" charset="0"/>
              </a:rPr>
              <a:t>y</a:t>
            </a:r>
            <a:r>
              <a:rPr lang="en-US" altLang="en-US" sz="2000">
                <a:cs typeface="Arial" charset="0"/>
              </a:rPr>
              <a:t> + 4.</a:t>
            </a:r>
            <a:endParaRPr lang="en-US" altLang="en-US" sz="2000" i="1">
              <a:cs typeface="Arial" charset="0"/>
              <a:sym typeface="Symbol" pitchFamily="18" charset="2"/>
            </a:endParaRPr>
          </a:p>
          <a:p>
            <a:pPr eaLnBrk="1" hangingPunct="1"/>
            <a:endParaRPr lang="en-US" altLang="en-US" sz="2000">
              <a:cs typeface="Arial" charset="0"/>
            </a:endParaRPr>
          </a:p>
          <a:p>
            <a:pPr eaLnBrk="1" hangingPunct="1"/>
            <a:r>
              <a:rPr lang="en-US" altLang="en-US" sz="2000">
                <a:cs typeface="Arial" charset="0"/>
              </a:rPr>
              <a:t>6.                                          What is the slope of a line that contains </a:t>
            </a:r>
            <a:br>
              <a:rPr lang="en-US" altLang="en-US" sz="2000">
                <a:cs typeface="Arial" charset="0"/>
              </a:rPr>
            </a:br>
            <a:r>
              <a:rPr lang="en-US" altLang="en-US" sz="2000">
                <a:cs typeface="Arial" charset="0"/>
              </a:rPr>
              <a:t>(–2, 5) and (1, 3)?</a:t>
            </a:r>
            <a:endParaRPr lang="el-GR" altLang="en-US" sz="2000">
              <a:cs typeface="Arial" charset="0"/>
            </a:endParaRPr>
          </a:p>
        </p:txBody>
      </p:sp>
      <p:sp>
        <p:nvSpPr>
          <p:cNvPr id="4105" name="Rectangle 12"/>
          <p:cNvSpPr>
            <a:spLocks noChangeArrowheads="1"/>
          </p:cNvSpPr>
          <p:nvPr/>
        </p:nvSpPr>
        <p:spPr bwMode="auto">
          <a:xfrm>
            <a:off x="590550" y="5133975"/>
            <a:ext cx="2757488" cy="33655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20" rIns="4572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600" b="1"/>
              <a:t>Standardized Test Practice:</a:t>
            </a:r>
          </a:p>
        </p:txBody>
      </p:sp>
      <p:sp>
        <p:nvSpPr>
          <p:cNvPr id="4106" name="Oval 208"/>
          <p:cNvSpPr>
            <a:spLocks noChangeArrowheads="1"/>
          </p:cNvSpPr>
          <p:nvPr/>
        </p:nvSpPr>
        <p:spPr bwMode="auto">
          <a:xfrm>
            <a:off x="420688" y="6103938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107" name="Oval 209"/>
          <p:cNvSpPr>
            <a:spLocks noChangeArrowheads="1"/>
          </p:cNvSpPr>
          <p:nvPr/>
        </p:nvSpPr>
        <p:spPr bwMode="auto">
          <a:xfrm>
            <a:off x="3902075" y="6103938"/>
            <a:ext cx="554038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4108" name="Oval 210"/>
          <p:cNvSpPr>
            <a:spLocks noChangeArrowheads="1"/>
          </p:cNvSpPr>
          <p:nvPr/>
        </p:nvSpPr>
        <p:spPr bwMode="auto">
          <a:xfrm>
            <a:off x="2235200" y="6103938"/>
            <a:ext cx="554038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109" name="Oval 211"/>
          <p:cNvSpPr>
            <a:spLocks noChangeArrowheads="1"/>
          </p:cNvSpPr>
          <p:nvPr/>
        </p:nvSpPr>
        <p:spPr bwMode="auto">
          <a:xfrm>
            <a:off x="5622925" y="6103938"/>
            <a:ext cx="554038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4110" name="Text Box 212"/>
          <p:cNvSpPr txBox="1">
            <a:spLocks noChangeArrowheads="1"/>
          </p:cNvSpPr>
          <p:nvPr/>
        </p:nvSpPr>
        <p:spPr bwMode="auto">
          <a:xfrm>
            <a:off x="4627563" y="6096000"/>
            <a:ext cx="677862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–3/2</a:t>
            </a:r>
          </a:p>
        </p:txBody>
      </p:sp>
      <p:sp>
        <p:nvSpPr>
          <p:cNvPr id="4111" name="Text Box 213"/>
          <p:cNvSpPr txBox="1">
            <a:spLocks noChangeArrowheads="1"/>
          </p:cNvSpPr>
          <p:nvPr/>
        </p:nvSpPr>
        <p:spPr bwMode="auto">
          <a:xfrm>
            <a:off x="1135063" y="6107113"/>
            <a:ext cx="677862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–2/3</a:t>
            </a:r>
          </a:p>
        </p:txBody>
      </p:sp>
      <p:sp>
        <p:nvSpPr>
          <p:cNvPr id="4112" name="Text Box 214"/>
          <p:cNvSpPr txBox="1">
            <a:spLocks noChangeArrowheads="1"/>
          </p:cNvSpPr>
          <p:nvPr/>
        </p:nvSpPr>
        <p:spPr bwMode="auto">
          <a:xfrm>
            <a:off x="2963863" y="6094413"/>
            <a:ext cx="53657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2/3</a:t>
            </a:r>
          </a:p>
        </p:txBody>
      </p:sp>
      <p:sp>
        <p:nvSpPr>
          <p:cNvPr id="4113" name="Text Box 215"/>
          <p:cNvSpPr txBox="1">
            <a:spLocks noChangeArrowheads="1"/>
          </p:cNvSpPr>
          <p:nvPr/>
        </p:nvSpPr>
        <p:spPr bwMode="auto">
          <a:xfrm>
            <a:off x="6292850" y="6105525"/>
            <a:ext cx="53657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3/2</a:t>
            </a:r>
          </a:p>
        </p:txBody>
      </p:sp>
      <p:pic>
        <p:nvPicPr>
          <p:cNvPr id="4114" name="Picture 2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773113"/>
            <a:ext cx="1628775" cy="254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762000"/>
            <a:ext cx="9220200" cy="6096000"/>
          </a:xfrm>
          <a:prstGeom prst="rect">
            <a:avLst/>
          </a:prstGeom>
          <a:pattFill prst="dotGrid">
            <a:fgClr>
              <a:srgbClr val="CC00CC"/>
            </a:fgClr>
            <a:bgClr>
              <a:srgbClr val="80008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9199563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5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092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336699"/>
                  </a:outerShdw>
                </a:effectLst>
              </a:rPr>
              <a:t>5-Minute Check on Chapter </a:t>
            </a:r>
            <a:r>
              <a:rPr lang="en-US" sz="2800" b="1" dirty="0" smtClean="0">
                <a:effectLst>
                  <a:outerShdw blurRad="38100" dist="38100" dir="2700000" algn="tl">
                    <a:srgbClr val="336699"/>
                  </a:outerShdw>
                </a:effectLst>
              </a:rPr>
              <a:t>5</a:t>
            </a:r>
            <a:endParaRPr lang="en-US" sz="2800" b="1" dirty="0">
              <a:effectLst>
                <a:outerShdw blurRad="38100" dist="38100" dir="2700000" algn="tl">
                  <a:srgbClr val="336699"/>
                </a:outerShdw>
              </a:effectLst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230188" y="762000"/>
            <a:ext cx="8761412" cy="5649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200">
                <a:cs typeface="Arial" charset="0"/>
              </a:rPr>
              <a:t>Refer to the figure.</a:t>
            </a:r>
          </a:p>
          <a:p>
            <a:pPr eaLnBrk="1" hangingPunct="1"/>
            <a:r>
              <a:rPr lang="en-US" altLang="en-US" sz="2000">
                <a:cs typeface="Arial" charset="0"/>
              </a:rPr>
              <a:t>1.  Classify the triangle as scalene, isosceles, or equilateral.</a:t>
            </a:r>
          </a:p>
          <a:p>
            <a:pPr eaLnBrk="1" hangingPunct="1"/>
            <a:r>
              <a:rPr lang="en-US" altLang="en-US" sz="2000">
                <a:cs typeface="Arial" charset="0"/>
              </a:rPr>
              <a:t>	</a:t>
            </a:r>
            <a:r>
              <a:rPr lang="en-US" altLang="en-US" sz="2000">
                <a:solidFill>
                  <a:schemeClr val="folHlink"/>
                </a:solidFill>
                <a:cs typeface="Arial" charset="0"/>
              </a:rPr>
              <a:t>isosceles</a:t>
            </a:r>
          </a:p>
          <a:p>
            <a:pPr eaLnBrk="1" hangingPunct="1"/>
            <a:endParaRPr lang="en-US" altLang="en-US" sz="2000">
              <a:cs typeface="Arial" charset="0"/>
            </a:endParaRPr>
          </a:p>
          <a:p>
            <a:pPr eaLnBrk="1" hangingPunct="1"/>
            <a:r>
              <a:rPr lang="en-US" altLang="en-US" sz="2000">
                <a:cs typeface="Arial" charset="0"/>
              </a:rPr>
              <a:t>2.  Find </a:t>
            </a:r>
            <a:r>
              <a:rPr lang="en-US" altLang="en-US" sz="2000" i="1">
                <a:cs typeface="Arial" charset="0"/>
              </a:rPr>
              <a:t>x</a:t>
            </a:r>
            <a:r>
              <a:rPr lang="en-US" altLang="en-US" sz="2000">
                <a:cs typeface="Arial" charset="0"/>
              </a:rPr>
              <a:t> if m</a:t>
            </a:r>
            <a:r>
              <a:rPr lang="en-US" altLang="en-US" sz="2000">
                <a:cs typeface="Arial" charset="0"/>
                <a:sym typeface="Symbol" pitchFamily="18" charset="2"/>
              </a:rPr>
              <a:t></a:t>
            </a:r>
            <a:r>
              <a:rPr lang="en-US" altLang="en-US" sz="2000" i="1">
                <a:cs typeface="Arial" charset="0"/>
              </a:rPr>
              <a:t>A</a:t>
            </a:r>
            <a:r>
              <a:rPr lang="en-US" altLang="en-US" sz="2000">
                <a:cs typeface="Arial" charset="0"/>
              </a:rPr>
              <a:t> = 10</a:t>
            </a:r>
            <a:r>
              <a:rPr lang="en-US" altLang="en-US" sz="2000" i="1">
                <a:cs typeface="Arial" charset="0"/>
              </a:rPr>
              <a:t>x</a:t>
            </a:r>
            <a:r>
              <a:rPr lang="en-US" altLang="en-US" sz="2000">
                <a:cs typeface="Arial" charset="0"/>
              </a:rPr>
              <a:t> + 15, m</a:t>
            </a:r>
            <a:r>
              <a:rPr lang="en-US" altLang="en-US" sz="2000">
                <a:cs typeface="Arial" charset="0"/>
                <a:sym typeface="Symbol" pitchFamily="18" charset="2"/>
              </a:rPr>
              <a:t></a:t>
            </a:r>
            <a:r>
              <a:rPr lang="en-US" altLang="en-US" sz="2000" i="1">
                <a:cs typeface="Arial" charset="0"/>
              </a:rPr>
              <a:t>B</a:t>
            </a:r>
            <a:r>
              <a:rPr lang="en-US" altLang="en-US" sz="2000">
                <a:cs typeface="Arial" charset="0"/>
              </a:rPr>
              <a:t> = 8</a:t>
            </a:r>
            <a:r>
              <a:rPr lang="en-US" altLang="en-US" sz="2000" i="1">
                <a:cs typeface="Arial" charset="0"/>
              </a:rPr>
              <a:t>x</a:t>
            </a:r>
            <a:r>
              <a:rPr lang="en-US" altLang="en-US" sz="2000">
                <a:cs typeface="Arial" charset="0"/>
              </a:rPr>
              <a:t> – 18, and</a:t>
            </a:r>
          </a:p>
          <a:p>
            <a:pPr eaLnBrk="1" hangingPunct="1"/>
            <a:r>
              <a:rPr lang="en-US" altLang="en-US" sz="2000">
                <a:cs typeface="Arial" charset="0"/>
              </a:rPr>
              <a:t>	m</a:t>
            </a:r>
            <a:r>
              <a:rPr lang="en-US" altLang="en-US" sz="2000">
                <a:cs typeface="Arial" charset="0"/>
                <a:sym typeface="Symbol" pitchFamily="18" charset="2"/>
              </a:rPr>
              <a:t></a:t>
            </a:r>
            <a:r>
              <a:rPr lang="en-US" altLang="en-US" sz="2000" i="1">
                <a:cs typeface="Arial" charset="0"/>
              </a:rPr>
              <a:t>C</a:t>
            </a:r>
            <a:r>
              <a:rPr lang="en-US" altLang="en-US" sz="2000">
                <a:cs typeface="Arial" charset="0"/>
              </a:rPr>
              <a:t> = 12</a:t>
            </a:r>
            <a:r>
              <a:rPr lang="en-US" altLang="en-US" sz="2000" i="1">
                <a:cs typeface="Arial" charset="0"/>
              </a:rPr>
              <a:t>x</a:t>
            </a:r>
            <a:r>
              <a:rPr lang="en-US" altLang="en-US" sz="2000">
                <a:cs typeface="Arial" charset="0"/>
              </a:rPr>
              <a:t> + 3.	</a:t>
            </a:r>
            <a:r>
              <a:rPr lang="en-US" altLang="en-US" sz="2000">
                <a:solidFill>
                  <a:schemeClr val="folHlink"/>
                </a:solidFill>
                <a:cs typeface="Arial" charset="0"/>
              </a:rPr>
              <a:t>6</a:t>
            </a:r>
          </a:p>
          <a:p>
            <a:pPr eaLnBrk="1" hangingPunct="1"/>
            <a:endParaRPr lang="en-US" altLang="en-US" sz="2000">
              <a:cs typeface="Arial" charset="0"/>
            </a:endParaRPr>
          </a:p>
          <a:p>
            <a:pPr eaLnBrk="1" hangingPunct="1"/>
            <a:r>
              <a:rPr lang="en-US" altLang="en-US" sz="2000">
                <a:cs typeface="Arial" charset="0"/>
              </a:rPr>
              <a:t>3.  Name the corresponding congruent angles if</a:t>
            </a:r>
            <a:endParaRPr lang="en-US" altLang="en-US" sz="2000" i="1">
              <a:cs typeface="Arial" charset="0"/>
            </a:endParaRPr>
          </a:p>
          <a:p>
            <a:pPr eaLnBrk="1" hangingPunct="1"/>
            <a:r>
              <a:rPr lang="en-US" altLang="en-US" sz="2000">
                <a:cs typeface="Arial" charset="0"/>
              </a:rPr>
              <a:t>	 </a:t>
            </a:r>
            <a:r>
              <a:rPr lang="en-US" altLang="en-US" sz="2000">
                <a:cs typeface="Arial" charset="0"/>
                <a:sym typeface="Symbol" pitchFamily="18" charset="2"/>
              </a:rPr>
              <a:t></a:t>
            </a:r>
            <a:r>
              <a:rPr lang="en-US" altLang="en-US" sz="2000" i="1">
                <a:cs typeface="Arial" charset="0"/>
              </a:rPr>
              <a:t>RST</a:t>
            </a:r>
            <a:r>
              <a:rPr lang="en-US" altLang="en-US" sz="2000">
                <a:cs typeface="Arial" charset="0"/>
              </a:rPr>
              <a:t> </a:t>
            </a:r>
            <a:r>
              <a:rPr lang="en-US" altLang="en-US" sz="2000">
                <a:cs typeface="Arial" charset="0"/>
                <a:sym typeface="Symbol" pitchFamily="18" charset="2"/>
              </a:rPr>
              <a:t></a:t>
            </a:r>
            <a:r>
              <a:rPr lang="en-US" altLang="en-US" sz="2000">
                <a:cs typeface="Arial" charset="0"/>
              </a:rPr>
              <a:t> </a:t>
            </a:r>
            <a:r>
              <a:rPr lang="en-US" altLang="en-US" sz="2000">
                <a:cs typeface="Arial" charset="0"/>
                <a:sym typeface="Symbol" pitchFamily="18" charset="2"/>
              </a:rPr>
              <a:t></a:t>
            </a:r>
            <a:r>
              <a:rPr lang="en-US" altLang="en-US" sz="2000" i="1">
                <a:cs typeface="Arial" charset="0"/>
              </a:rPr>
              <a:t>UVW</a:t>
            </a:r>
            <a:r>
              <a:rPr lang="en-US" altLang="en-US" sz="2000">
                <a:cs typeface="Arial" charset="0"/>
              </a:rPr>
              <a:t>.</a:t>
            </a:r>
            <a:r>
              <a:rPr lang="en-US" altLang="en-US" sz="2000">
                <a:solidFill>
                  <a:schemeClr val="folHlink"/>
                </a:solidFill>
                <a:cs typeface="Arial" charset="0"/>
              </a:rPr>
              <a:t>	</a:t>
            </a:r>
            <a:r>
              <a:rPr lang="en-US" altLang="en-US" sz="2000">
                <a:solidFill>
                  <a:schemeClr val="folHlink"/>
                </a:solidFill>
                <a:cs typeface="Arial" charset="0"/>
                <a:sym typeface="Symbol" pitchFamily="18" charset="2"/>
              </a:rPr>
              <a:t></a:t>
            </a:r>
            <a:r>
              <a:rPr lang="en-US" altLang="en-US" sz="2000" i="1">
                <a:solidFill>
                  <a:schemeClr val="folHlink"/>
                </a:solidFill>
                <a:cs typeface="Arial" charset="0"/>
              </a:rPr>
              <a:t>R</a:t>
            </a:r>
            <a:r>
              <a:rPr lang="en-US" altLang="en-US" sz="2000">
                <a:solidFill>
                  <a:schemeClr val="folHlink"/>
                </a:solidFill>
                <a:cs typeface="Arial" charset="0"/>
              </a:rPr>
              <a:t> </a:t>
            </a:r>
            <a:r>
              <a:rPr lang="en-US" altLang="en-US" sz="2000">
                <a:solidFill>
                  <a:schemeClr val="folHlink"/>
                </a:solidFill>
                <a:cs typeface="Arial" charset="0"/>
                <a:sym typeface="Symbol" pitchFamily="18" charset="2"/>
              </a:rPr>
              <a:t></a:t>
            </a:r>
            <a:r>
              <a:rPr lang="en-US" altLang="en-US" sz="2000">
                <a:solidFill>
                  <a:schemeClr val="folHlink"/>
                </a:solidFill>
                <a:cs typeface="Arial" charset="0"/>
              </a:rPr>
              <a:t> </a:t>
            </a:r>
            <a:r>
              <a:rPr lang="en-US" altLang="en-US" sz="2000">
                <a:solidFill>
                  <a:schemeClr val="folHlink"/>
                </a:solidFill>
                <a:cs typeface="Arial" charset="0"/>
                <a:sym typeface="Symbol" pitchFamily="18" charset="2"/>
              </a:rPr>
              <a:t></a:t>
            </a:r>
            <a:r>
              <a:rPr lang="en-US" altLang="en-US" sz="2000" i="1">
                <a:solidFill>
                  <a:schemeClr val="folHlink"/>
                </a:solidFill>
                <a:cs typeface="Arial" charset="0"/>
              </a:rPr>
              <a:t>U</a:t>
            </a:r>
            <a:r>
              <a:rPr lang="en-US" altLang="en-US" sz="2000">
                <a:solidFill>
                  <a:schemeClr val="folHlink"/>
                </a:solidFill>
                <a:cs typeface="Arial" charset="0"/>
              </a:rPr>
              <a:t>; </a:t>
            </a:r>
            <a:r>
              <a:rPr lang="en-US" altLang="en-US" sz="2000">
                <a:solidFill>
                  <a:schemeClr val="folHlink"/>
                </a:solidFill>
                <a:cs typeface="Arial" charset="0"/>
                <a:sym typeface="Symbol" pitchFamily="18" charset="2"/>
              </a:rPr>
              <a:t></a:t>
            </a:r>
            <a:r>
              <a:rPr lang="en-US" altLang="en-US" sz="2000" i="1">
                <a:solidFill>
                  <a:schemeClr val="folHlink"/>
                </a:solidFill>
                <a:cs typeface="Arial" charset="0"/>
              </a:rPr>
              <a:t>S</a:t>
            </a:r>
            <a:r>
              <a:rPr lang="en-US" altLang="en-US" sz="2000">
                <a:solidFill>
                  <a:schemeClr val="folHlink"/>
                </a:solidFill>
                <a:cs typeface="Arial" charset="0"/>
              </a:rPr>
              <a:t> </a:t>
            </a:r>
            <a:r>
              <a:rPr lang="en-US" altLang="en-US" sz="2000">
                <a:solidFill>
                  <a:schemeClr val="folHlink"/>
                </a:solidFill>
                <a:cs typeface="Arial" charset="0"/>
                <a:sym typeface="Symbol" pitchFamily="18" charset="2"/>
              </a:rPr>
              <a:t></a:t>
            </a:r>
            <a:r>
              <a:rPr lang="en-US" altLang="en-US" sz="2000">
                <a:solidFill>
                  <a:schemeClr val="folHlink"/>
                </a:solidFill>
                <a:cs typeface="Arial" charset="0"/>
              </a:rPr>
              <a:t> </a:t>
            </a:r>
            <a:r>
              <a:rPr lang="en-US" altLang="en-US" sz="2000">
                <a:solidFill>
                  <a:schemeClr val="folHlink"/>
                </a:solidFill>
                <a:cs typeface="Arial" charset="0"/>
                <a:sym typeface="Symbol" pitchFamily="18" charset="2"/>
              </a:rPr>
              <a:t></a:t>
            </a:r>
            <a:r>
              <a:rPr lang="en-US" altLang="en-US" sz="2000" i="1">
                <a:solidFill>
                  <a:schemeClr val="folHlink"/>
                </a:solidFill>
                <a:cs typeface="Arial" charset="0"/>
              </a:rPr>
              <a:t>V</a:t>
            </a:r>
            <a:r>
              <a:rPr lang="en-US" altLang="en-US" sz="2000">
                <a:solidFill>
                  <a:schemeClr val="folHlink"/>
                </a:solidFill>
                <a:cs typeface="Arial" charset="0"/>
              </a:rPr>
              <a:t>; </a:t>
            </a:r>
            <a:r>
              <a:rPr lang="en-US" altLang="en-US" sz="2000">
                <a:solidFill>
                  <a:schemeClr val="folHlink"/>
                </a:solidFill>
                <a:cs typeface="Arial" charset="0"/>
                <a:sym typeface="Symbol" pitchFamily="18" charset="2"/>
              </a:rPr>
              <a:t></a:t>
            </a:r>
            <a:r>
              <a:rPr lang="en-US" altLang="en-US" sz="2000" i="1">
                <a:solidFill>
                  <a:schemeClr val="folHlink"/>
                </a:solidFill>
                <a:cs typeface="Arial" charset="0"/>
              </a:rPr>
              <a:t>T</a:t>
            </a:r>
            <a:r>
              <a:rPr lang="en-US" altLang="en-US" sz="2000">
                <a:solidFill>
                  <a:schemeClr val="folHlink"/>
                </a:solidFill>
                <a:cs typeface="Arial" charset="0"/>
              </a:rPr>
              <a:t> </a:t>
            </a:r>
            <a:r>
              <a:rPr lang="en-US" altLang="en-US" sz="2000">
                <a:solidFill>
                  <a:schemeClr val="folHlink"/>
                </a:solidFill>
                <a:cs typeface="Arial" charset="0"/>
                <a:sym typeface="Symbol" pitchFamily="18" charset="2"/>
              </a:rPr>
              <a:t></a:t>
            </a:r>
            <a:r>
              <a:rPr lang="en-US" altLang="en-US" sz="2000">
                <a:solidFill>
                  <a:schemeClr val="folHlink"/>
                </a:solidFill>
                <a:cs typeface="Arial" charset="0"/>
              </a:rPr>
              <a:t> </a:t>
            </a:r>
            <a:r>
              <a:rPr lang="en-US" altLang="en-US" sz="2000">
                <a:solidFill>
                  <a:schemeClr val="folHlink"/>
                </a:solidFill>
                <a:cs typeface="Arial" charset="0"/>
                <a:sym typeface="Symbol" pitchFamily="18" charset="2"/>
              </a:rPr>
              <a:t></a:t>
            </a:r>
            <a:r>
              <a:rPr lang="en-US" altLang="en-US" sz="2000" i="1">
                <a:solidFill>
                  <a:schemeClr val="folHlink"/>
                </a:solidFill>
                <a:cs typeface="Arial" charset="0"/>
              </a:rPr>
              <a:t>W</a:t>
            </a:r>
          </a:p>
          <a:p>
            <a:pPr eaLnBrk="1" hangingPunct="1"/>
            <a:endParaRPr lang="en-US" altLang="en-US" sz="2000">
              <a:cs typeface="Arial" charset="0"/>
            </a:endParaRPr>
          </a:p>
          <a:p>
            <a:pPr eaLnBrk="1" hangingPunct="1"/>
            <a:r>
              <a:rPr lang="en-US" altLang="en-US" sz="2000">
                <a:cs typeface="Arial" charset="0"/>
              </a:rPr>
              <a:t>4.  Name the corresponding congruent sides if </a:t>
            </a:r>
            <a:r>
              <a:rPr lang="en-US" altLang="en-US" sz="2000">
                <a:cs typeface="Arial" charset="0"/>
                <a:sym typeface="Symbol" pitchFamily="18" charset="2"/>
              </a:rPr>
              <a:t></a:t>
            </a:r>
            <a:r>
              <a:rPr lang="en-US" altLang="en-US" sz="2000" i="1">
                <a:cs typeface="Arial" charset="0"/>
              </a:rPr>
              <a:t>LMN</a:t>
            </a:r>
            <a:r>
              <a:rPr lang="en-US" altLang="en-US" sz="2000">
                <a:cs typeface="Arial" charset="0"/>
              </a:rPr>
              <a:t> </a:t>
            </a:r>
            <a:r>
              <a:rPr lang="en-US" altLang="en-US" sz="2000">
                <a:cs typeface="Arial" charset="0"/>
                <a:sym typeface="Symbol" pitchFamily="18" charset="2"/>
              </a:rPr>
              <a:t></a:t>
            </a:r>
            <a:r>
              <a:rPr lang="en-US" altLang="en-US" sz="2000">
                <a:cs typeface="Arial" charset="0"/>
              </a:rPr>
              <a:t> </a:t>
            </a:r>
            <a:r>
              <a:rPr lang="en-US" altLang="en-US" sz="2000">
                <a:cs typeface="Arial" charset="0"/>
                <a:sym typeface="Symbol" pitchFamily="18" charset="2"/>
              </a:rPr>
              <a:t></a:t>
            </a:r>
            <a:r>
              <a:rPr lang="en-US" altLang="en-US" sz="2000" i="1">
                <a:cs typeface="Arial" charset="0"/>
              </a:rPr>
              <a:t>OPQ</a:t>
            </a:r>
            <a:r>
              <a:rPr lang="en-US" altLang="en-US" sz="2000">
                <a:cs typeface="Arial" charset="0"/>
              </a:rPr>
              <a:t>.</a:t>
            </a:r>
          </a:p>
          <a:p>
            <a:pPr eaLnBrk="1" hangingPunct="1"/>
            <a:r>
              <a:rPr lang="en-US" altLang="en-US" sz="2000">
                <a:cs typeface="Arial" charset="0"/>
              </a:rPr>
              <a:t>	</a:t>
            </a:r>
            <a:r>
              <a:rPr lang="en-US" altLang="en-US" sz="2000" i="1">
                <a:solidFill>
                  <a:schemeClr val="folHlink"/>
                </a:solidFill>
                <a:cs typeface="Arial" charset="0"/>
              </a:rPr>
              <a:t>LM</a:t>
            </a:r>
            <a:r>
              <a:rPr lang="en-US" altLang="en-US" sz="2000">
                <a:solidFill>
                  <a:schemeClr val="folHlink"/>
                </a:solidFill>
                <a:cs typeface="Arial" charset="0"/>
              </a:rPr>
              <a:t> </a:t>
            </a:r>
            <a:r>
              <a:rPr lang="en-US" altLang="en-US" sz="2000">
                <a:solidFill>
                  <a:schemeClr val="folHlink"/>
                </a:solidFill>
                <a:cs typeface="Arial" charset="0"/>
                <a:sym typeface="Symbol" pitchFamily="18" charset="2"/>
              </a:rPr>
              <a:t></a:t>
            </a:r>
            <a:r>
              <a:rPr lang="en-US" altLang="en-US" sz="2000">
                <a:solidFill>
                  <a:schemeClr val="folHlink"/>
                </a:solidFill>
                <a:cs typeface="Arial" charset="0"/>
              </a:rPr>
              <a:t> </a:t>
            </a:r>
            <a:r>
              <a:rPr lang="en-US" altLang="en-US" sz="2000" i="1">
                <a:solidFill>
                  <a:schemeClr val="folHlink"/>
                </a:solidFill>
                <a:cs typeface="Arial" charset="0"/>
              </a:rPr>
              <a:t>OP</a:t>
            </a:r>
            <a:r>
              <a:rPr lang="en-US" altLang="en-US" sz="2000">
                <a:solidFill>
                  <a:schemeClr val="folHlink"/>
                </a:solidFill>
                <a:cs typeface="Arial" charset="0"/>
              </a:rPr>
              <a:t>; </a:t>
            </a:r>
            <a:r>
              <a:rPr lang="en-US" altLang="en-US" sz="2000" i="1">
                <a:solidFill>
                  <a:schemeClr val="folHlink"/>
                </a:solidFill>
                <a:cs typeface="Arial" charset="0"/>
              </a:rPr>
              <a:t>MN</a:t>
            </a:r>
            <a:r>
              <a:rPr lang="en-US" altLang="en-US" sz="2000">
                <a:solidFill>
                  <a:schemeClr val="folHlink"/>
                </a:solidFill>
                <a:cs typeface="Arial" charset="0"/>
              </a:rPr>
              <a:t> </a:t>
            </a:r>
            <a:r>
              <a:rPr lang="en-US" altLang="en-US" sz="2000">
                <a:solidFill>
                  <a:schemeClr val="folHlink"/>
                </a:solidFill>
                <a:cs typeface="Arial" charset="0"/>
                <a:sym typeface="Symbol" pitchFamily="18" charset="2"/>
              </a:rPr>
              <a:t></a:t>
            </a:r>
            <a:r>
              <a:rPr lang="en-US" altLang="en-US" sz="2000">
                <a:solidFill>
                  <a:schemeClr val="folHlink"/>
                </a:solidFill>
                <a:cs typeface="Arial" charset="0"/>
              </a:rPr>
              <a:t> </a:t>
            </a:r>
            <a:r>
              <a:rPr lang="en-US" altLang="en-US" sz="2000" i="1">
                <a:solidFill>
                  <a:schemeClr val="folHlink"/>
                </a:solidFill>
                <a:cs typeface="Arial" charset="0"/>
              </a:rPr>
              <a:t>PQ</a:t>
            </a:r>
            <a:r>
              <a:rPr lang="en-US" altLang="en-US" sz="2000">
                <a:solidFill>
                  <a:schemeClr val="folHlink"/>
                </a:solidFill>
                <a:cs typeface="Arial" charset="0"/>
              </a:rPr>
              <a:t>; </a:t>
            </a:r>
            <a:r>
              <a:rPr lang="en-US" altLang="en-US" sz="2000" i="1">
                <a:solidFill>
                  <a:schemeClr val="folHlink"/>
                </a:solidFill>
                <a:cs typeface="Arial" charset="0"/>
              </a:rPr>
              <a:t>LN</a:t>
            </a:r>
            <a:r>
              <a:rPr lang="en-US" altLang="en-US" sz="2000">
                <a:solidFill>
                  <a:schemeClr val="folHlink"/>
                </a:solidFill>
                <a:cs typeface="Arial" charset="0"/>
              </a:rPr>
              <a:t> </a:t>
            </a:r>
            <a:r>
              <a:rPr lang="en-US" altLang="en-US" sz="2000">
                <a:solidFill>
                  <a:schemeClr val="folHlink"/>
                </a:solidFill>
                <a:cs typeface="Arial" charset="0"/>
                <a:sym typeface="Symbol" pitchFamily="18" charset="2"/>
              </a:rPr>
              <a:t></a:t>
            </a:r>
            <a:r>
              <a:rPr lang="en-US" altLang="en-US" sz="2000">
                <a:solidFill>
                  <a:schemeClr val="folHlink"/>
                </a:solidFill>
                <a:cs typeface="Arial" charset="0"/>
              </a:rPr>
              <a:t> </a:t>
            </a:r>
            <a:r>
              <a:rPr lang="en-US" altLang="en-US" sz="2000" i="1">
                <a:solidFill>
                  <a:schemeClr val="folHlink"/>
                </a:solidFill>
                <a:cs typeface="Arial" charset="0"/>
              </a:rPr>
              <a:t>OQ</a:t>
            </a:r>
          </a:p>
          <a:p>
            <a:pPr eaLnBrk="1" hangingPunct="1"/>
            <a:r>
              <a:rPr lang="en-US" altLang="en-US" sz="2000">
                <a:cs typeface="Arial" charset="0"/>
              </a:rPr>
              <a:t>5.  Find </a:t>
            </a:r>
            <a:r>
              <a:rPr lang="en-US" altLang="en-US" sz="2000" i="1">
                <a:cs typeface="Arial" charset="0"/>
              </a:rPr>
              <a:t>y</a:t>
            </a:r>
            <a:r>
              <a:rPr lang="en-US" altLang="en-US" sz="2000">
                <a:cs typeface="Arial" charset="0"/>
              </a:rPr>
              <a:t> if </a:t>
            </a:r>
            <a:r>
              <a:rPr lang="en-US" altLang="en-US" sz="2000">
                <a:cs typeface="Arial" charset="0"/>
                <a:sym typeface="Symbol" pitchFamily="18" charset="2"/>
              </a:rPr>
              <a:t></a:t>
            </a:r>
            <a:r>
              <a:rPr lang="en-US" altLang="en-US" sz="2000" i="1">
                <a:cs typeface="Arial" charset="0"/>
              </a:rPr>
              <a:t>DEF</a:t>
            </a:r>
            <a:r>
              <a:rPr lang="en-US" altLang="en-US" sz="2000">
                <a:cs typeface="Arial" charset="0"/>
              </a:rPr>
              <a:t> is an equilateral triangle and m</a:t>
            </a:r>
            <a:r>
              <a:rPr lang="en-US" altLang="en-US" sz="2000">
                <a:cs typeface="Arial" charset="0"/>
                <a:sym typeface="Symbol" pitchFamily="18" charset="2"/>
              </a:rPr>
              <a:t></a:t>
            </a:r>
            <a:r>
              <a:rPr lang="en-US" altLang="en-US" sz="2000" i="1">
                <a:cs typeface="Arial" charset="0"/>
              </a:rPr>
              <a:t>F</a:t>
            </a:r>
            <a:r>
              <a:rPr lang="en-US" altLang="en-US" sz="2000">
                <a:cs typeface="Arial" charset="0"/>
              </a:rPr>
              <a:t> = 8</a:t>
            </a:r>
            <a:r>
              <a:rPr lang="en-US" altLang="en-US" sz="2000" i="1">
                <a:cs typeface="Arial" charset="0"/>
              </a:rPr>
              <a:t>y</a:t>
            </a:r>
            <a:r>
              <a:rPr lang="en-US" altLang="en-US" sz="2000">
                <a:cs typeface="Arial" charset="0"/>
              </a:rPr>
              <a:t> + 4.	</a:t>
            </a:r>
            <a:r>
              <a:rPr lang="en-US" altLang="en-US" sz="2000">
                <a:solidFill>
                  <a:schemeClr val="folHlink"/>
                </a:solidFill>
                <a:cs typeface="Arial" charset="0"/>
              </a:rPr>
              <a:t>7</a:t>
            </a:r>
            <a:endParaRPr lang="en-US" altLang="en-US" sz="2000" i="1">
              <a:solidFill>
                <a:schemeClr val="folHlink"/>
              </a:solidFill>
              <a:cs typeface="Arial" charset="0"/>
              <a:sym typeface="Symbol" pitchFamily="18" charset="2"/>
            </a:endParaRPr>
          </a:p>
          <a:p>
            <a:pPr eaLnBrk="1" hangingPunct="1"/>
            <a:endParaRPr lang="en-US" altLang="en-US" sz="2000">
              <a:cs typeface="Arial" charset="0"/>
            </a:endParaRPr>
          </a:p>
          <a:p>
            <a:pPr eaLnBrk="1" hangingPunct="1"/>
            <a:r>
              <a:rPr lang="en-US" altLang="en-US" sz="2000">
                <a:cs typeface="Arial" charset="0"/>
              </a:rPr>
              <a:t>6.                                          What is the slope of a line that contains </a:t>
            </a:r>
            <a:br>
              <a:rPr lang="en-US" altLang="en-US" sz="2000">
                <a:cs typeface="Arial" charset="0"/>
              </a:rPr>
            </a:br>
            <a:r>
              <a:rPr lang="en-US" altLang="en-US" sz="2000">
                <a:cs typeface="Arial" charset="0"/>
              </a:rPr>
              <a:t>(–2, 5) and (1, 3)?</a:t>
            </a:r>
            <a:endParaRPr lang="el-GR" altLang="en-US" sz="2000">
              <a:cs typeface="Arial" charset="0"/>
            </a:endParaRP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590550" y="5133975"/>
            <a:ext cx="2757488" cy="33655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20" rIns="4572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600" b="1"/>
              <a:t>Standardized Test Practice:</a:t>
            </a:r>
          </a:p>
        </p:txBody>
      </p:sp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420688" y="6103938"/>
            <a:ext cx="554037" cy="2254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5131" name="Oval 11"/>
          <p:cNvSpPr>
            <a:spLocks noChangeArrowheads="1"/>
          </p:cNvSpPr>
          <p:nvPr/>
        </p:nvSpPr>
        <p:spPr bwMode="auto">
          <a:xfrm>
            <a:off x="3902075" y="6103938"/>
            <a:ext cx="554038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5132" name="Oval 12"/>
          <p:cNvSpPr>
            <a:spLocks noChangeArrowheads="1"/>
          </p:cNvSpPr>
          <p:nvPr/>
        </p:nvSpPr>
        <p:spPr bwMode="auto">
          <a:xfrm>
            <a:off x="2235200" y="6103938"/>
            <a:ext cx="554038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5133" name="Oval 13"/>
          <p:cNvSpPr>
            <a:spLocks noChangeArrowheads="1"/>
          </p:cNvSpPr>
          <p:nvPr/>
        </p:nvSpPr>
        <p:spPr bwMode="auto">
          <a:xfrm>
            <a:off x="5622925" y="6103938"/>
            <a:ext cx="554038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4627563" y="6096000"/>
            <a:ext cx="677862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–3/2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1135063" y="6107113"/>
            <a:ext cx="677862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–2/3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2963863" y="6094413"/>
            <a:ext cx="53657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2/3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6292850" y="6105525"/>
            <a:ext cx="53657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3/2</a:t>
            </a:r>
          </a:p>
        </p:txBody>
      </p:sp>
      <p:pic>
        <p:nvPicPr>
          <p:cNvPr id="5138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773113"/>
            <a:ext cx="1628775" cy="254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712788" y="4221163"/>
            <a:ext cx="34925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>
            <a:off x="1347788" y="4221163"/>
            <a:ext cx="34925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>
            <a:off x="1881188" y="4221163"/>
            <a:ext cx="34925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2" name="Line 22"/>
          <p:cNvSpPr>
            <a:spLocks noChangeShapeType="1"/>
          </p:cNvSpPr>
          <p:nvPr/>
        </p:nvSpPr>
        <p:spPr bwMode="auto">
          <a:xfrm>
            <a:off x="2535238" y="4227513"/>
            <a:ext cx="34925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3" name="Line 23"/>
          <p:cNvSpPr>
            <a:spLocks noChangeShapeType="1"/>
          </p:cNvSpPr>
          <p:nvPr/>
        </p:nvSpPr>
        <p:spPr bwMode="auto">
          <a:xfrm>
            <a:off x="3043238" y="4227513"/>
            <a:ext cx="3175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>
            <a:off x="3652838" y="4227513"/>
            <a:ext cx="34925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0488"/>
            <a:ext cx="8229600" cy="85248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/>
              <a:t>Use </a:t>
            </a:r>
            <a:r>
              <a:rPr lang="en-US" sz="2800" b="1" dirty="0"/>
              <a:t>perpendicular bisectors to find measures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/>
              <a:t>Use </a:t>
            </a:r>
            <a:r>
              <a:rPr lang="en-US" sz="2800" b="1" dirty="0"/>
              <a:t>angle bisectors to find measures and distance relationships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/>
              <a:t>Write </a:t>
            </a:r>
            <a:r>
              <a:rPr lang="en-US" sz="2800" b="1" dirty="0"/>
              <a:t>equation for perpendicular bisectors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8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989013"/>
            <a:ext cx="8712200" cy="570706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>
                <a:solidFill>
                  <a:srgbClr val="FFFF00"/>
                </a:solidFill>
              </a:rPr>
              <a:t>Angle Bisector </a:t>
            </a:r>
            <a:r>
              <a:rPr lang="en-US" sz="2400" b="1" dirty="0"/>
              <a:t>– a ray that cuts an angle in halves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>
                <a:solidFill>
                  <a:srgbClr val="FFFF00"/>
                </a:solidFill>
              </a:rPr>
              <a:t>Equidistant </a:t>
            </a:r>
            <a:r>
              <a:rPr lang="en-US" sz="2400" b="1" dirty="0"/>
              <a:t>– same distance from both (if points, then it could be a midpoint</a:t>
            </a:r>
            <a:r>
              <a:rPr lang="en-US" sz="2400" b="1" dirty="0" smtClean="0"/>
              <a:t>)</a:t>
            </a:r>
            <a:endParaRPr lang="en-US" altLang="en-US" sz="1800" b="1" i="1" dirty="0" smtClean="0"/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en-US" sz="2400" b="1" i="1" dirty="0" smtClean="0">
                <a:solidFill>
                  <a:srgbClr val="FFFF00"/>
                </a:solidFill>
              </a:rPr>
              <a:t>Point of concurrency</a:t>
            </a:r>
            <a:r>
              <a:rPr lang="en-US" altLang="en-US" sz="2400" b="1" i="1" dirty="0" smtClean="0"/>
              <a:t> – the intersection point of three or more lines</a:t>
            </a:r>
            <a:endParaRPr lang="en-US" altLang="en-US" sz="1800" b="1" i="1" dirty="0" smtClean="0"/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en-US" sz="2400" b="1" i="1" dirty="0" smtClean="0">
                <a:solidFill>
                  <a:srgbClr val="FFFF00"/>
                </a:solidFill>
              </a:rPr>
              <a:t>Perpendicular bisector</a:t>
            </a:r>
            <a:r>
              <a:rPr lang="en-US" altLang="en-US" sz="2400" b="1" i="1" dirty="0" smtClean="0"/>
              <a:t> – passes through the midpoint of the segment (triangle side) and is perpendicular to the </a:t>
            </a:r>
            <a:r>
              <a:rPr lang="en-US" altLang="en-US" sz="2400" b="1" i="1" dirty="0" smtClean="0"/>
              <a:t>segment</a:t>
            </a:r>
            <a:endParaRPr lang="en-US" altLang="en-US" sz="1800" b="1" i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8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Theorems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458" y="5795010"/>
            <a:ext cx="8712200" cy="82296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en-US" sz="2400" b="1" dirty="0" smtClean="0">
                <a:solidFill>
                  <a:srgbClr val="FFFF00"/>
                </a:solidFill>
              </a:rPr>
              <a:t>Points on the perpendicular bisector are equidistant from the vertices (corners) of the triangle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869" y="939783"/>
            <a:ext cx="6320000" cy="47326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8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Theorems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458" y="5795010"/>
            <a:ext cx="8712200" cy="82296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en-US" sz="2400" b="1" dirty="0" smtClean="0">
                <a:solidFill>
                  <a:srgbClr val="FFFF00"/>
                </a:solidFill>
              </a:rPr>
              <a:t>Points on the angle bisector are equidistant from the sides of the triangle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318" y="969323"/>
            <a:ext cx="6320000" cy="46171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139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"/>
          <p:cNvSpPr>
            <a:spLocks noGrp="1"/>
          </p:cNvSpPr>
          <p:nvPr>
            <p:ph type="title"/>
          </p:nvPr>
        </p:nvSpPr>
        <p:spPr>
          <a:xfrm>
            <a:off x="457200" y="73025"/>
            <a:ext cx="8229600" cy="881063"/>
          </a:xfrm>
        </p:spPr>
        <p:txBody>
          <a:bodyPr/>
          <a:lstStyle/>
          <a:p>
            <a:r>
              <a:rPr lang="en-US" altLang="en-US" sz="3600" b="1" smtClean="0"/>
              <a:t>Example 1A</a:t>
            </a:r>
          </a:p>
        </p:txBody>
      </p:sp>
      <p:sp>
        <p:nvSpPr>
          <p:cNvPr id="11267" name="Content Placeholder 3"/>
          <p:cNvSpPr>
            <a:spLocks noGrp="1"/>
          </p:cNvSpPr>
          <p:nvPr>
            <p:ph idx="1"/>
          </p:nvPr>
        </p:nvSpPr>
        <p:spPr>
          <a:xfrm>
            <a:off x="457200" y="1169988"/>
            <a:ext cx="8229600" cy="49561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A. </a:t>
            </a:r>
            <a:r>
              <a:rPr lang="en-US" sz="2800" b="1" dirty="0"/>
              <a:t>Find each </a:t>
            </a:r>
            <a:r>
              <a:rPr lang="en-US" sz="2800" b="1" dirty="0" smtClean="0"/>
              <a:t>measure</a:t>
            </a:r>
            <a:r>
              <a:rPr lang="en-US" altLang="en-US" sz="2800" b="1" dirty="0" smtClean="0">
                <a:cs typeface="Times New Roman" pitchFamily="18" charset="0"/>
              </a:rPr>
              <a:t>, CD.</a:t>
            </a:r>
            <a:endParaRPr lang="el-GR" altLang="en-US" sz="2800" b="1" i="1" dirty="0" smtClean="0">
              <a:cs typeface="Arial" charset="0"/>
            </a:endParaRPr>
          </a:p>
        </p:txBody>
      </p:sp>
      <p:sp>
        <p:nvSpPr>
          <p:cNvPr id="6" name="Rectangle 784"/>
          <p:cNvSpPr>
            <a:spLocks noChangeArrowheads="1"/>
          </p:cNvSpPr>
          <p:nvPr/>
        </p:nvSpPr>
        <p:spPr bwMode="auto">
          <a:xfrm>
            <a:off x="533400" y="5751513"/>
            <a:ext cx="822960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>
                <a:solidFill>
                  <a:srgbClr val="E01B22"/>
                </a:solidFill>
              </a:rPr>
              <a:t>	</a:t>
            </a:r>
            <a:r>
              <a:rPr lang="en-US" altLang="en-US" sz="2400" dirty="0" smtClean="0"/>
              <a:t>27</a:t>
            </a:r>
            <a:endParaRPr lang="en-US" altLang="en-US" sz="2400" dirty="0"/>
          </a:p>
        </p:txBody>
      </p:sp>
      <p:sp>
        <p:nvSpPr>
          <p:cNvPr id="7" name="Text Box 788"/>
          <p:cNvSpPr txBox="1">
            <a:spLocks noChangeArrowheads="1"/>
          </p:cNvSpPr>
          <p:nvPr/>
        </p:nvSpPr>
        <p:spPr bwMode="auto">
          <a:xfrm>
            <a:off x="268288" y="4411663"/>
            <a:ext cx="8516937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714500" algn="r"/>
                <a:tab pos="1828800" algn="l"/>
                <a:tab pos="32575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714500" algn="r"/>
                <a:tab pos="1828800" algn="l"/>
                <a:tab pos="32575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714500" algn="r"/>
                <a:tab pos="1828800" algn="l"/>
                <a:tab pos="32575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714500" algn="r"/>
                <a:tab pos="1828800" algn="l"/>
                <a:tab pos="32575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714500" algn="r"/>
                <a:tab pos="1828800" algn="l"/>
                <a:tab pos="32575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14500" algn="r"/>
                <a:tab pos="1828800" algn="l"/>
                <a:tab pos="32575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14500" algn="r"/>
                <a:tab pos="1828800" algn="l"/>
                <a:tab pos="32575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14500" algn="r"/>
                <a:tab pos="1828800" algn="l"/>
                <a:tab pos="32575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14500" algn="r"/>
                <a:tab pos="1828800" algn="l"/>
                <a:tab pos="32575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altLang="en-US" sz="2400" b="1" dirty="0"/>
              <a:t>	</a:t>
            </a:r>
            <a:r>
              <a:rPr lang="en-US" altLang="en-US" sz="2400" b="1" i="1" dirty="0" smtClean="0"/>
              <a:t>AD</a:t>
            </a:r>
            <a:r>
              <a:rPr lang="en-US" altLang="en-US" sz="2400" b="1" dirty="0"/>
              <a:t>	= </a:t>
            </a:r>
            <a:r>
              <a:rPr lang="en-US" altLang="en-US" sz="2400" b="1" i="1" dirty="0" smtClean="0">
                <a:solidFill>
                  <a:srgbClr val="E01B22"/>
                </a:solidFill>
              </a:rPr>
              <a:t>DC</a:t>
            </a:r>
            <a:r>
              <a:rPr lang="en-US" altLang="en-US" sz="2400" b="1" dirty="0"/>
              <a:t>	Perpendicular Bisector Theorem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altLang="en-US" sz="2400" b="1" dirty="0"/>
              <a:t>	</a:t>
            </a:r>
            <a:r>
              <a:rPr lang="en-US" altLang="en-US" sz="2400" b="1" dirty="0" smtClean="0"/>
              <a:t>                </a:t>
            </a:r>
            <a:r>
              <a:rPr lang="en-US" altLang="en-US" sz="2400" b="1" i="1" dirty="0" smtClean="0"/>
              <a:t>DC </a:t>
            </a:r>
            <a:r>
              <a:rPr lang="en-US" altLang="en-US" sz="2400" b="1" dirty="0" smtClean="0"/>
              <a:t>= 27</a:t>
            </a:r>
            <a:r>
              <a:rPr lang="en-US" altLang="en-US" sz="2400" b="1" dirty="0"/>
              <a:t>	Substitution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208" y="1305543"/>
            <a:ext cx="2514600" cy="2371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  <p:bldP spid="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2"/>
          <p:cNvSpPr>
            <a:spLocks noGrp="1"/>
          </p:cNvSpPr>
          <p:nvPr>
            <p:ph type="title"/>
          </p:nvPr>
        </p:nvSpPr>
        <p:spPr>
          <a:xfrm>
            <a:off x="457200" y="73025"/>
            <a:ext cx="8229600" cy="881063"/>
          </a:xfrm>
        </p:spPr>
        <p:txBody>
          <a:bodyPr/>
          <a:lstStyle/>
          <a:p>
            <a:r>
              <a:rPr lang="en-US" altLang="en-US" sz="3600" b="1" smtClean="0"/>
              <a:t>Example 1B</a:t>
            </a:r>
          </a:p>
        </p:txBody>
      </p:sp>
      <p:sp>
        <p:nvSpPr>
          <p:cNvPr id="12291" name="Content Placeholder 3"/>
          <p:cNvSpPr>
            <a:spLocks noGrp="1"/>
          </p:cNvSpPr>
          <p:nvPr>
            <p:ph idx="1"/>
          </p:nvPr>
        </p:nvSpPr>
        <p:spPr>
          <a:xfrm>
            <a:off x="457200" y="1169988"/>
            <a:ext cx="8229600" cy="49561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B. </a:t>
            </a:r>
            <a:r>
              <a:rPr lang="en-US" sz="2800" b="1" dirty="0" smtClean="0"/>
              <a:t>Find each measure</a:t>
            </a:r>
            <a:r>
              <a:rPr lang="en-US" altLang="en-US" sz="2800" b="1" dirty="0" smtClean="0">
                <a:cs typeface="Times New Roman" pitchFamily="18" charset="0"/>
              </a:rPr>
              <a:t>, </a:t>
            </a:r>
            <a:r>
              <a:rPr lang="en-US" altLang="en-US" sz="2800" b="1" i="1" dirty="0" smtClean="0">
                <a:cs typeface="Times New Roman" pitchFamily="18" charset="0"/>
              </a:rPr>
              <a:t>PR.</a:t>
            </a:r>
          </a:p>
          <a:p>
            <a:pPr>
              <a:buFontTx/>
              <a:buNone/>
            </a:pPr>
            <a:endParaRPr lang="en-US" altLang="en-US" sz="2800" b="1" i="1" dirty="0">
              <a:cs typeface="Times New Roman" pitchFamily="18" charset="0"/>
            </a:endParaRPr>
          </a:p>
        </p:txBody>
      </p:sp>
      <p:sp>
        <p:nvSpPr>
          <p:cNvPr id="6" name="Rectangle 784"/>
          <p:cNvSpPr>
            <a:spLocks noChangeArrowheads="1"/>
          </p:cNvSpPr>
          <p:nvPr/>
        </p:nvSpPr>
        <p:spPr bwMode="auto">
          <a:xfrm>
            <a:off x="391478" y="4117023"/>
            <a:ext cx="843248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>
                <a:solidFill>
                  <a:srgbClr val="E01B22"/>
                </a:solidFill>
              </a:rPr>
              <a:t>	</a:t>
            </a:r>
            <a:endParaRPr lang="en-US" altLang="en-US" sz="2400" dirty="0" smtClean="0">
              <a:solidFill>
                <a:srgbClr val="E01B22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endParaRPr lang="en-US" altLang="en-US" sz="2400" dirty="0">
              <a:solidFill>
                <a:srgbClr val="E01B22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Since SQ is a perpendicular bisector  (since SP = SR) and PQ = 5, then 10</a:t>
            </a:r>
            <a:endParaRPr lang="en-US" altLang="en-US" sz="2400" b="1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6540" y="676910"/>
            <a:ext cx="2014538" cy="2771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502</Words>
  <Application>Microsoft Office PowerPoint</Application>
  <PresentationFormat>On-screen Show (4:3)</PresentationFormat>
  <Paragraphs>148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Default Design</vt:lpstr>
      <vt:lpstr>Equation</vt:lpstr>
      <vt:lpstr>Lesson 6-1</vt:lpstr>
      <vt:lpstr>PowerPoint Presentation</vt:lpstr>
      <vt:lpstr>PowerPoint Presentation</vt:lpstr>
      <vt:lpstr>Objectives</vt:lpstr>
      <vt:lpstr>Vocabulary</vt:lpstr>
      <vt:lpstr>Theorems</vt:lpstr>
      <vt:lpstr>Theorems</vt:lpstr>
      <vt:lpstr>Example 1A</vt:lpstr>
      <vt:lpstr>Example 1B</vt:lpstr>
      <vt:lpstr>Example 1C</vt:lpstr>
      <vt:lpstr>Example 2</vt:lpstr>
      <vt:lpstr>Example 3A</vt:lpstr>
      <vt:lpstr>Example 3B</vt:lpstr>
      <vt:lpstr>Example 4</vt:lpstr>
      <vt:lpstr>Example 5</vt:lpstr>
      <vt:lpstr>Special Segments in Triangles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</cp:lastModifiedBy>
  <cp:revision>52</cp:revision>
  <dcterms:created xsi:type="dcterms:W3CDTF">2008-02-18T23:02:07Z</dcterms:created>
  <dcterms:modified xsi:type="dcterms:W3CDTF">2018-09-23T14:41:38Z</dcterms:modified>
</cp:coreProperties>
</file>