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3" r:id="rId2"/>
    <p:sldId id="281" r:id="rId3"/>
    <p:sldId id="321" r:id="rId4"/>
    <p:sldId id="297" r:id="rId5"/>
    <p:sldId id="298" r:id="rId6"/>
    <p:sldId id="337" r:id="rId7"/>
    <p:sldId id="336" r:id="rId8"/>
    <p:sldId id="300" r:id="rId9"/>
    <p:sldId id="338" r:id="rId10"/>
    <p:sldId id="326" r:id="rId11"/>
    <p:sldId id="330" r:id="rId12"/>
    <p:sldId id="331" r:id="rId13"/>
    <p:sldId id="339" r:id="rId14"/>
    <p:sldId id="334" r:id="rId15"/>
    <p:sldId id="319" r:id="rId16"/>
    <p:sldId id="320" r:id="rId17"/>
    <p:sldId id="295" r:id="rId1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CCFF"/>
    <a:srgbClr val="FF6699"/>
    <a:srgbClr val="FFFF00"/>
    <a:srgbClr val="66FF99"/>
    <a:srgbClr val="6699FF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7" autoAdjust="0"/>
  </p:normalViewPr>
  <p:slideViewPr>
    <p:cSldViewPr snapToGrid="0">
      <p:cViewPr varScale="1">
        <p:scale>
          <a:sx n="83" d="100"/>
          <a:sy n="83" d="100"/>
        </p:scale>
        <p:origin x="-1500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202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A18D6B-6447-4A2E-B012-5F2BD5DED4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35648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62F494-4A2F-4E06-8501-F9D0CF5C0B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52014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49B062-DAFB-4238-9483-9F7042C72C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27818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5A0B05-678C-4CBB-945A-5130611EF1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46958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A8E955-D0C5-4CBD-8C5B-1874339F3E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4601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9DFBF7-7AFF-4500-B71B-CD8BCFAC94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2471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8E1456-0E0C-4B36-AC6F-A0905C86CB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84869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B1B4D2-00E8-4E30-89F6-4723BB7897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3255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1FD780-5635-4238-A01D-E90B815F02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7863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33AE77-603D-4854-B4C1-EE463D2940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71295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D04CC2-E513-40F2-8C29-06F8D92F7D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066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>
              <a:defRPr/>
            </a:pPr>
            <a:fld id="{59688925-4574-49D6-9393-F4FAE12098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b="1" dirty="0" smtClean="0"/>
              <a:t>Lesson 6-2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0207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b="1" dirty="0"/>
              <a:t>Bisectors of Triangles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2"/>
          <p:cNvSpPr>
            <a:spLocks noGrp="1"/>
          </p:cNvSpPr>
          <p:nvPr>
            <p:ph type="title"/>
          </p:nvPr>
        </p:nvSpPr>
        <p:spPr>
          <a:xfrm>
            <a:off x="457200" y="73025"/>
            <a:ext cx="8229600" cy="881063"/>
          </a:xfrm>
        </p:spPr>
        <p:txBody>
          <a:bodyPr/>
          <a:lstStyle/>
          <a:p>
            <a:r>
              <a:rPr lang="en-US" altLang="en-US" sz="3600" b="1" dirty="0" smtClean="0"/>
              <a:t>Example 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267" name="Content Placeholder 3"/>
              <p:cNvSpPr>
                <a:spLocks noGrp="1"/>
              </p:cNvSpPr>
              <p:nvPr>
                <p:ph idx="1"/>
              </p:nvPr>
            </p:nvSpPr>
            <p:spPr>
              <a:xfrm>
                <a:off x="304800" y="925830"/>
                <a:ext cx="8382000" cy="5200333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sz="2400" b="1" dirty="0"/>
                  <a:t>A carnival operator wants to locate a food stand so that it is the same distance from the carousel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(</m:t>
                    </m:r>
                    <m:r>
                      <a:rPr lang="en-US" sz="2400" b="1" i="1">
                        <a:latin typeface="Cambria Math"/>
                      </a:rPr>
                      <m:t>𝑪</m:t>
                    </m:r>
                    <m:r>
                      <a:rPr lang="en-US" sz="2400" b="1" i="1">
                        <a:latin typeface="Cambria Math"/>
                      </a:rPr>
                      <m:t>)</m:t>
                    </m:r>
                  </m:oMath>
                </a14:m>
                <a:r>
                  <a:rPr lang="en-US" sz="2400" b="1" dirty="0"/>
                  <a:t>, the Ferris wheel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(</m:t>
                    </m:r>
                    <m:r>
                      <a:rPr lang="en-US" sz="2400" b="1" i="1">
                        <a:latin typeface="Cambria Math"/>
                      </a:rPr>
                      <m:t>𝑭</m:t>
                    </m:r>
                    <m:r>
                      <a:rPr lang="en-US" sz="2400" b="1" i="1">
                        <a:latin typeface="Cambria Math"/>
                      </a:rPr>
                      <m:t>)</m:t>
                    </m:r>
                  </m:oMath>
                </a14:m>
                <a:r>
                  <a:rPr lang="en-US" sz="2400" b="1" dirty="0"/>
                  <a:t>, and the bumper cars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(</m:t>
                    </m:r>
                    <m:r>
                      <a:rPr lang="en-US" sz="2400" b="1" i="1">
                        <a:latin typeface="Cambria Math"/>
                      </a:rPr>
                      <m:t>𝑩</m:t>
                    </m:r>
                    <m:r>
                      <a:rPr lang="en-US" sz="2400" b="1" i="1">
                        <a:latin typeface="Cambria Math"/>
                      </a:rPr>
                      <m:t>)</m:t>
                    </m:r>
                  </m:oMath>
                </a14:m>
                <a:r>
                  <a:rPr lang="en-US" sz="2400" b="1" dirty="0"/>
                  <a:t>.  Find the location of the food stand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(</m:t>
                    </m:r>
                    <m:r>
                      <a:rPr lang="en-US" sz="2400" b="1" i="1">
                        <a:latin typeface="Cambria Math"/>
                      </a:rPr>
                      <m:t>𝑺</m:t>
                    </m:r>
                    <m:r>
                      <a:rPr lang="en-US" sz="2400" b="1" i="1">
                        <a:latin typeface="Cambria Math"/>
                      </a:rPr>
                      <m:t>)</m:t>
                    </m:r>
                  </m:oMath>
                </a14:m>
                <a:r>
                  <a:rPr lang="en-US" sz="2400" b="1" dirty="0"/>
                  <a:t>.</a:t>
                </a:r>
              </a:p>
            </p:txBody>
          </p:sp>
        </mc:Choice>
        <mc:Fallback xmlns="">
          <p:sp>
            <p:nvSpPr>
              <p:cNvPr id="11267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04800" y="925830"/>
                <a:ext cx="8382000" cy="5200333"/>
              </a:xfrm>
              <a:blipFill rotWithShape="1">
                <a:blip r:embed="rId2"/>
                <a:stretch>
                  <a:fillRect l="-1091" t="-821" r="-167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ectangle 784"/>
          <p:cNvSpPr>
            <a:spLocks noChangeArrowheads="1"/>
          </p:cNvSpPr>
          <p:nvPr/>
        </p:nvSpPr>
        <p:spPr bwMode="auto">
          <a:xfrm>
            <a:off x="201930" y="3179763"/>
            <a:ext cx="2769870" cy="22344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1712913" indent="-1368425" eaLnBrk="0" hangingPunct="0"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rgbClr val="FFFFFF"/>
              </a:buClr>
            </a:pPr>
            <a:r>
              <a:rPr lang="en-US" altLang="en-US" sz="2400" b="1" dirty="0">
                <a:solidFill>
                  <a:srgbClr val="FFFF00"/>
                </a:solidFill>
              </a:rPr>
              <a:t>Answer</a:t>
            </a:r>
            <a:r>
              <a:rPr lang="en-US" altLang="en-US" sz="2400" b="1" dirty="0" smtClean="0">
                <a:solidFill>
                  <a:srgbClr val="FFFF00"/>
                </a:solidFill>
              </a:rPr>
              <a:t>:</a:t>
            </a:r>
          </a:p>
          <a:p>
            <a:pPr marL="0" indent="0" eaLnBrk="1" hangingPunct="1">
              <a:lnSpc>
                <a:spcPct val="90000"/>
              </a:lnSpc>
              <a:spcBef>
                <a:spcPct val="20000"/>
              </a:spcBef>
              <a:buClr>
                <a:srgbClr val="FFFFFF"/>
              </a:buClr>
              <a:tabLst/>
            </a:pPr>
            <a:r>
              <a:rPr lang="en-US" altLang="en-US" sz="2400" dirty="0">
                <a:solidFill>
                  <a:srgbClr val="E01B22"/>
                </a:solidFill>
              </a:rPr>
              <a:t>	</a:t>
            </a:r>
            <a:endParaRPr lang="en-US" altLang="en-US" sz="2400" dirty="0" smtClean="0">
              <a:solidFill>
                <a:srgbClr val="E01B22"/>
              </a:solidFill>
            </a:endParaRPr>
          </a:p>
          <a:p>
            <a:pPr marL="0" indent="0" eaLnBrk="1" hangingPunct="1">
              <a:lnSpc>
                <a:spcPct val="90000"/>
              </a:lnSpc>
              <a:spcBef>
                <a:spcPct val="20000"/>
              </a:spcBef>
              <a:buClr>
                <a:srgbClr val="FFFFFF"/>
              </a:buClr>
              <a:tabLst/>
            </a:pPr>
            <a:r>
              <a:rPr lang="en-US" altLang="en-US" sz="2400" b="1" dirty="0" smtClean="0">
                <a:solidFill>
                  <a:srgbClr val="E01B22"/>
                </a:solidFill>
              </a:rPr>
              <a:t>Find the circumcenter (its equal distance from the vertices)</a:t>
            </a:r>
            <a:endParaRPr lang="en-US" altLang="en-US" sz="2400" b="1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70869" y="2269960"/>
            <a:ext cx="4746308" cy="4431983"/>
          </a:xfrm>
          <a:prstGeom prst="rect">
            <a:avLst/>
          </a:prstGeom>
        </p:spPr>
      </p:pic>
      <p:cxnSp>
        <p:nvCxnSpPr>
          <p:cNvPr id="4" name="Straight Connector 3"/>
          <p:cNvCxnSpPr/>
          <p:nvPr/>
        </p:nvCxnSpPr>
        <p:spPr>
          <a:xfrm flipV="1">
            <a:off x="5609733" y="3179764"/>
            <a:ext cx="425307" cy="2718116"/>
          </a:xfrm>
          <a:prstGeom prst="line">
            <a:avLst/>
          </a:prstGeom>
          <a:ln w="1905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rot="-2160000">
            <a:off x="4674871" y="4485442"/>
            <a:ext cx="3474720" cy="0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rot="2580000">
            <a:off x="3467726" y="4431051"/>
            <a:ext cx="3474720" cy="0"/>
          </a:xfrm>
          <a:prstGeom prst="line">
            <a:avLst/>
          </a:prstGeom>
          <a:ln w="19050"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2"/>
          <p:cNvSpPr>
            <a:spLocks noGrp="1"/>
          </p:cNvSpPr>
          <p:nvPr>
            <p:ph type="title"/>
          </p:nvPr>
        </p:nvSpPr>
        <p:spPr>
          <a:xfrm>
            <a:off x="457200" y="73025"/>
            <a:ext cx="8229600" cy="881063"/>
          </a:xfrm>
        </p:spPr>
        <p:txBody>
          <a:bodyPr/>
          <a:lstStyle/>
          <a:p>
            <a:r>
              <a:rPr lang="en-US" altLang="en-US" sz="3600" b="1" smtClean="0"/>
              <a:t>Example 2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5363" name="Content Placeholder 3"/>
              <p:cNvSpPr>
                <a:spLocks noGrp="1"/>
              </p:cNvSpPr>
              <p:nvPr>
                <p:ph idx="1"/>
              </p:nvPr>
            </p:nvSpPr>
            <p:spPr>
              <a:xfrm>
                <a:off x="457199" y="1022350"/>
                <a:ext cx="8239125" cy="1057910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sz="2800" b="1" dirty="0"/>
                  <a:t>Find</a:t>
                </a:r>
                <a:r>
                  <a:rPr lang="en-US" sz="2800" dirty="0"/>
                  <a:t> the coordinates of the circumcenter of </a:t>
                </a:r>
                <a14:m>
                  <m:oMath xmlns:m="http://schemas.openxmlformats.org/officeDocument/2006/math">
                    <m:r>
                      <a:rPr lang="en-US" sz="2800" i="1"/>
                      <m:t>∆</m:t>
                    </m:r>
                    <m:r>
                      <a:rPr lang="en-US" sz="2800" i="1"/>
                      <m:t>𝐷𝐸𝐹</m:t>
                    </m:r>
                  </m:oMath>
                </a14:m>
                <a:r>
                  <a:rPr lang="en-US" sz="2800" dirty="0"/>
                  <a:t> with vertices </a:t>
                </a:r>
                <a14:m>
                  <m:oMath xmlns:m="http://schemas.openxmlformats.org/officeDocument/2006/math">
                    <m:r>
                      <a:rPr lang="en-US" sz="2800" i="1"/>
                      <m:t>𝐷</m:t>
                    </m:r>
                    <m:r>
                      <a:rPr lang="en-US" sz="2800" i="1"/>
                      <m:t>(6, 4)</m:t>
                    </m:r>
                  </m:oMath>
                </a14:m>
                <a:r>
                  <a:rPr lang="en-US" sz="2800" dirty="0"/>
                  <a:t>, </a:t>
                </a:r>
                <a14:m>
                  <m:oMath xmlns:m="http://schemas.openxmlformats.org/officeDocument/2006/math">
                    <m:r>
                      <a:rPr lang="en-US" sz="2800" i="1"/>
                      <m:t>𝐸</m:t>
                    </m:r>
                    <m:r>
                      <a:rPr lang="en-US" sz="2800" i="1"/>
                      <m:t>(−2, 4)</m:t>
                    </m:r>
                  </m:oMath>
                </a14:m>
                <a:r>
                  <a:rPr lang="en-US" sz="2800" dirty="0"/>
                  <a:t>, and </a:t>
                </a:r>
                <a14:m>
                  <m:oMath xmlns:m="http://schemas.openxmlformats.org/officeDocument/2006/math">
                    <m:r>
                      <a:rPr lang="en-US" sz="2800" i="1"/>
                      <m:t>𝐹</m:t>
                    </m:r>
                    <m:r>
                      <a:rPr lang="en-US" sz="2800" i="1"/>
                      <m:t>(−2, −2)</m:t>
                    </m:r>
                  </m:oMath>
                </a14:m>
                <a:r>
                  <a:rPr lang="en-US" sz="2800" dirty="0"/>
                  <a:t>.</a:t>
                </a:r>
              </a:p>
            </p:txBody>
          </p:sp>
        </mc:Choice>
        <mc:Fallback>
          <p:sp>
            <p:nvSpPr>
              <p:cNvPr id="15363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199" y="1022350"/>
                <a:ext cx="8239125" cy="1057910"/>
              </a:xfrm>
              <a:blipFill rotWithShape="1">
                <a:blip r:embed="rId2"/>
                <a:stretch>
                  <a:fillRect l="-1479" t="-5780" b="-578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ectangle 784"/>
          <p:cNvSpPr>
            <a:spLocks noChangeArrowheads="1"/>
          </p:cNvSpPr>
          <p:nvPr/>
        </p:nvSpPr>
        <p:spPr bwMode="auto">
          <a:xfrm>
            <a:off x="329565" y="2287270"/>
            <a:ext cx="1979295" cy="4247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1712913" indent="-1368425" eaLnBrk="0" hangingPunct="0"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rgbClr val="FFFFFF"/>
              </a:buClr>
            </a:pPr>
            <a:r>
              <a:rPr lang="en-US" altLang="en-US" sz="2400" b="1" dirty="0">
                <a:solidFill>
                  <a:srgbClr val="FFFF00"/>
                </a:solidFill>
              </a:rPr>
              <a:t>Answer: </a:t>
            </a:r>
            <a:r>
              <a:rPr lang="en-US" altLang="en-US" sz="2400" b="1" dirty="0">
                <a:solidFill>
                  <a:srgbClr val="E01B22"/>
                </a:solidFill>
              </a:rPr>
              <a:t>	</a:t>
            </a:r>
            <a:endParaRPr lang="en-US" altLang="en-US" sz="2400" b="1" dirty="0"/>
          </a:p>
        </p:txBody>
      </p:sp>
      <p:grpSp>
        <p:nvGrpSpPr>
          <p:cNvPr id="5" name="Group 4"/>
          <p:cNvGrpSpPr>
            <a:grpSpLocks noChangeAspect="1"/>
          </p:cNvGrpSpPr>
          <p:nvPr/>
        </p:nvGrpSpPr>
        <p:grpSpPr bwMode="auto">
          <a:xfrm>
            <a:off x="3892999" y="2129969"/>
            <a:ext cx="4296086" cy="4406108"/>
            <a:chOff x="0" y="0"/>
            <a:chExt cx="1547" cy="1586"/>
          </a:xfrm>
        </p:grpSpPr>
        <p:grpSp>
          <p:nvGrpSpPr>
            <p:cNvPr id="7" name="Group 6"/>
            <p:cNvGrpSpPr>
              <a:grpSpLocks/>
            </p:cNvGrpSpPr>
            <p:nvPr/>
          </p:nvGrpSpPr>
          <p:grpSpPr bwMode="auto">
            <a:xfrm>
              <a:off x="4" y="80"/>
              <a:ext cx="1485" cy="1506"/>
              <a:chOff x="4" y="80"/>
              <a:chExt cx="1383" cy="1506"/>
            </a:xfrm>
          </p:grpSpPr>
          <p:cxnSp>
            <p:nvCxnSpPr>
              <p:cNvPr id="34" name="Line 546"/>
              <p:cNvCxnSpPr/>
              <p:nvPr/>
            </p:nvCxnSpPr>
            <p:spPr bwMode="auto">
              <a:xfrm rot="-5400000">
                <a:off x="696" y="818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35" name="Line 547"/>
              <p:cNvCxnSpPr/>
              <p:nvPr/>
            </p:nvCxnSpPr>
            <p:spPr bwMode="auto">
              <a:xfrm rot="-5400000">
                <a:off x="696" y="517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36" name="Line 548"/>
              <p:cNvCxnSpPr/>
              <p:nvPr/>
            </p:nvCxnSpPr>
            <p:spPr bwMode="auto">
              <a:xfrm rot="-5400000">
                <a:off x="696" y="216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37" name="Line 549"/>
              <p:cNvCxnSpPr/>
              <p:nvPr/>
            </p:nvCxnSpPr>
            <p:spPr bwMode="auto">
              <a:xfrm rot="-5400000">
                <a:off x="696" y="-85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38" name="Line 550"/>
              <p:cNvCxnSpPr/>
              <p:nvPr/>
            </p:nvCxnSpPr>
            <p:spPr bwMode="auto">
              <a:xfrm rot="-5400000">
                <a:off x="696" y="-387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39" name="Line 551"/>
              <p:cNvCxnSpPr/>
              <p:nvPr/>
            </p:nvCxnSpPr>
            <p:spPr bwMode="auto">
              <a:xfrm rot="-5400000">
                <a:off x="696" y="-612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40" name="Line 552"/>
              <p:cNvCxnSpPr/>
              <p:nvPr/>
            </p:nvCxnSpPr>
            <p:spPr bwMode="auto">
              <a:xfrm rot="-5400000">
                <a:off x="696" y="668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41" name="Line 553"/>
              <p:cNvCxnSpPr/>
              <p:nvPr/>
            </p:nvCxnSpPr>
            <p:spPr bwMode="auto">
              <a:xfrm rot="-5400000">
                <a:off x="696" y="366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42" name="Line 554"/>
              <p:cNvCxnSpPr/>
              <p:nvPr/>
            </p:nvCxnSpPr>
            <p:spPr bwMode="auto">
              <a:xfrm rot="-5400000">
                <a:off x="696" y="65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43" name="Line 555"/>
              <p:cNvCxnSpPr/>
              <p:nvPr/>
            </p:nvCxnSpPr>
            <p:spPr bwMode="auto">
              <a:xfrm rot="-5400000">
                <a:off x="696" y="-236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44" name="Line 556"/>
              <p:cNvCxnSpPr/>
              <p:nvPr/>
            </p:nvCxnSpPr>
            <p:spPr bwMode="auto">
              <a:xfrm rot="-5400000">
                <a:off x="696" y="-537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45" name="Line 557"/>
              <p:cNvCxnSpPr/>
              <p:nvPr/>
            </p:nvCxnSpPr>
            <p:spPr bwMode="auto">
              <a:xfrm rot="-5400000">
                <a:off x="696" y="592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46" name="Line 558"/>
              <p:cNvCxnSpPr/>
              <p:nvPr/>
            </p:nvCxnSpPr>
            <p:spPr bwMode="auto">
              <a:xfrm rot="-5400000">
                <a:off x="696" y="291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47" name="Line 559"/>
              <p:cNvCxnSpPr/>
              <p:nvPr/>
            </p:nvCxnSpPr>
            <p:spPr bwMode="auto">
              <a:xfrm rot="-5400000">
                <a:off x="696" y="-10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48" name="Line 560"/>
              <p:cNvCxnSpPr/>
              <p:nvPr/>
            </p:nvCxnSpPr>
            <p:spPr bwMode="auto">
              <a:xfrm rot="-5400000">
                <a:off x="696" y="-311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49" name="Line 561"/>
              <p:cNvCxnSpPr/>
              <p:nvPr/>
            </p:nvCxnSpPr>
            <p:spPr bwMode="auto">
              <a:xfrm rot="-5400000">
                <a:off x="696" y="743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50" name="Line 562"/>
              <p:cNvCxnSpPr/>
              <p:nvPr/>
            </p:nvCxnSpPr>
            <p:spPr bwMode="auto">
              <a:xfrm rot="-5400000">
                <a:off x="696" y="442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51" name="Line 563"/>
              <p:cNvCxnSpPr/>
              <p:nvPr/>
            </p:nvCxnSpPr>
            <p:spPr bwMode="auto">
              <a:xfrm rot="-5400000">
                <a:off x="696" y="141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52" name="Line 564"/>
              <p:cNvCxnSpPr/>
              <p:nvPr/>
            </p:nvCxnSpPr>
            <p:spPr bwMode="auto">
              <a:xfrm rot="-5400000">
                <a:off x="696" y="-161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53" name="Line 565"/>
              <p:cNvCxnSpPr/>
              <p:nvPr/>
            </p:nvCxnSpPr>
            <p:spPr bwMode="auto">
              <a:xfrm rot="-5400000">
                <a:off x="696" y="-462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54" name="Line 566"/>
              <p:cNvCxnSpPr/>
              <p:nvPr/>
            </p:nvCxnSpPr>
            <p:spPr bwMode="auto">
              <a:xfrm rot="-5400000">
                <a:off x="696" y="894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cxnSp>
          <p:nvCxnSpPr>
            <p:cNvPr id="8" name="Line 567"/>
            <p:cNvCxnSpPr/>
            <p:nvPr/>
          </p:nvCxnSpPr>
          <p:spPr bwMode="auto">
            <a:xfrm flipV="1">
              <a:off x="748" y="73"/>
              <a:ext cx="1" cy="151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9" name="Text Box 568"/>
            <p:cNvSpPr txBox="1">
              <a:spLocks noChangeArrowheads="1"/>
            </p:cNvSpPr>
            <p:nvPr/>
          </p:nvSpPr>
          <p:spPr bwMode="auto">
            <a:xfrm>
              <a:off x="768" y="0"/>
              <a:ext cx="186" cy="2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marL="0" marR="0" algn="just" fontAlgn="base">
                <a:spcBef>
                  <a:spcPts val="0"/>
                </a:spcBef>
                <a:spcAft>
                  <a:spcPts val="0"/>
                </a:spcAft>
              </a:pPr>
              <a:r>
                <a:rPr lang="en-US" sz="1600" b="1" kern="1200">
                  <a:solidFill>
                    <a:srgbClr val="000000"/>
                  </a:solidFill>
                  <a:effectLst/>
                  <a:latin typeface="Arial"/>
                  <a:ea typeface="Times New Roman"/>
                  <a:cs typeface="Times New Roman"/>
                </a:rPr>
                <a:t>y</a:t>
              </a:r>
              <a:endParaRPr lang="en-US" sz="1200">
                <a:effectLst/>
                <a:latin typeface="Arial"/>
                <a:ea typeface="Times New Roman"/>
              </a:endParaRPr>
            </a:p>
          </p:txBody>
        </p:sp>
        <p:sp>
          <p:nvSpPr>
            <p:cNvPr id="10" name="Text Box 569"/>
            <p:cNvSpPr txBox="1">
              <a:spLocks noChangeArrowheads="1"/>
            </p:cNvSpPr>
            <p:nvPr/>
          </p:nvSpPr>
          <p:spPr bwMode="auto">
            <a:xfrm>
              <a:off x="1361" y="599"/>
              <a:ext cx="186" cy="2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marL="0" marR="0" algn="just" fontAlgn="base">
                <a:spcBef>
                  <a:spcPts val="0"/>
                </a:spcBef>
                <a:spcAft>
                  <a:spcPts val="0"/>
                </a:spcAft>
              </a:pPr>
              <a:r>
                <a:rPr lang="en-US" sz="1600" b="1" kern="1200">
                  <a:solidFill>
                    <a:srgbClr val="000000"/>
                  </a:solidFill>
                  <a:effectLst/>
                  <a:latin typeface="Arial"/>
                  <a:ea typeface="Times New Roman"/>
                  <a:cs typeface="Times New Roman"/>
                </a:rPr>
                <a:t>x</a:t>
              </a:r>
              <a:endParaRPr lang="en-US" sz="1200">
                <a:effectLst/>
                <a:latin typeface="Arial"/>
                <a:ea typeface="Times New Roman"/>
              </a:endParaRPr>
            </a:p>
          </p:txBody>
        </p:sp>
        <p:cxnSp>
          <p:nvCxnSpPr>
            <p:cNvPr id="11" name="Line 570"/>
            <p:cNvCxnSpPr/>
            <p:nvPr/>
          </p:nvCxnSpPr>
          <p:spPr bwMode="auto">
            <a:xfrm>
              <a:off x="0" y="829"/>
              <a:ext cx="148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grpSp>
          <p:nvGrpSpPr>
            <p:cNvPr id="12" name="Group 11"/>
            <p:cNvGrpSpPr>
              <a:grpSpLocks/>
            </p:cNvGrpSpPr>
            <p:nvPr/>
          </p:nvGrpSpPr>
          <p:grpSpPr bwMode="auto">
            <a:xfrm>
              <a:off x="4" y="77"/>
              <a:ext cx="1488" cy="1508"/>
              <a:chOff x="4" y="77"/>
              <a:chExt cx="1488" cy="1409"/>
            </a:xfrm>
          </p:grpSpPr>
          <p:cxnSp>
            <p:nvCxnSpPr>
              <p:cNvPr id="13" name="Line 572"/>
              <p:cNvCxnSpPr/>
              <p:nvPr/>
            </p:nvCxnSpPr>
            <p:spPr bwMode="auto">
              <a:xfrm>
                <a:off x="1492" y="77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4" name="Line 573"/>
              <p:cNvCxnSpPr/>
              <p:nvPr/>
            </p:nvCxnSpPr>
            <p:spPr bwMode="auto">
              <a:xfrm>
                <a:off x="78" y="77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5" name="Line 574"/>
              <p:cNvCxnSpPr/>
              <p:nvPr/>
            </p:nvCxnSpPr>
            <p:spPr bwMode="auto">
              <a:xfrm>
                <a:off x="1045" y="77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6" name="Line 575"/>
              <p:cNvCxnSpPr/>
              <p:nvPr/>
            </p:nvCxnSpPr>
            <p:spPr bwMode="auto">
              <a:xfrm>
                <a:off x="1343" y="77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7" name="Line 576"/>
              <p:cNvCxnSpPr/>
              <p:nvPr/>
            </p:nvCxnSpPr>
            <p:spPr bwMode="auto">
              <a:xfrm>
                <a:off x="599" y="77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8" name="Line 577"/>
              <p:cNvCxnSpPr/>
              <p:nvPr/>
            </p:nvCxnSpPr>
            <p:spPr bwMode="auto">
              <a:xfrm>
                <a:off x="896" y="77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9" name="Line 578"/>
              <p:cNvCxnSpPr/>
              <p:nvPr/>
            </p:nvCxnSpPr>
            <p:spPr bwMode="auto">
              <a:xfrm>
                <a:off x="1194" y="77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0" name="Line 579"/>
              <p:cNvCxnSpPr/>
              <p:nvPr/>
            </p:nvCxnSpPr>
            <p:spPr bwMode="auto">
              <a:xfrm>
                <a:off x="152" y="77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1" name="Line 580"/>
              <p:cNvCxnSpPr/>
              <p:nvPr/>
            </p:nvCxnSpPr>
            <p:spPr bwMode="auto">
              <a:xfrm>
                <a:off x="301" y="77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2" name="Line 581"/>
              <p:cNvCxnSpPr/>
              <p:nvPr/>
            </p:nvCxnSpPr>
            <p:spPr bwMode="auto">
              <a:xfrm>
                <a:off x="450" y="77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3" name="Line 582"/>
              <p:cNvCxnSpPr/>
              <p:nvPr/>
            </p:nvCxnSpPr>
            <p:spPr bwMode="auto">
              <a:xfrm>
                <a:off x="748" y="77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4" name="Line 583"/>
              <p:cNvCxnSpPr/>
              <p:nvPr/>
            </p:nvCxnSpPr>
            <p:spPr bwMode="auto">
              <a:xfrm>
                <a:off x="1120" y="77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5" name="Line 584"/>
              <p:cNvCxnSpPr/>
              <p:nvPr/>
            </p:nvCxnSpPr>
            <p:spPr bwMode="auto">
              <a:xfrm>
                <a:off x="1417" y="77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6" name="Line 585"/>
              <p:cNvCxnSpPr/>
              <p:nvPr/>
            </p:nvCxnSpPr>
            <p:spPr bwMode="auto">
              <a:xfrm>
                <a:off x="673" y="77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7" name="Line 586"/>
              <p:cNvCxnSpPr/>
              <p:nvPr/>
            </p:nvCxnSpPr>
            <p:spPr bwMode="auto">
              <a:xfrm>
                <a:off x="971" y="77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8" name="Line 587"/>
              <p:cNvCxnSpPr/>
              <p:nvPr/>
            </p:nvCxnSpPr>
            <p:spPr bwMode="auto">
              <a:xfrm>
                <a:off x="1268" y="77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9" name="Line 588"/>
              <p:cNvCxnSpPr/>
              <p:nvPr/>
            </p:nvCxnSpPr>
            <p:spPr bwMode="auto">
              <a:xfrm>
                <a:off x="227" y="77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30" name="Line 589"/>
              <p:cNvCxnSpPr/>
              <p:nvPr/>
            </p:nvCxnSpPr>
            <p:spPr bwMode="auto">
              <a:xfrm>
                <a:off x="376" y="77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31" name="Line 590"/>
              <p:cNvCxnSpPr/>
              <p:nvPr/>
            </p:nvCxnSpPr>
            <p:spPr bwMode="auto">
              <a:xfrm>
                <a:off x="524" y="77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32" name="Line 591"/>
              <p:cNvCxnSpPr/>
              <p:nvPr/>
            </p:nvCxnSpPr>
            <p:spPr bwMode="auto">
              <a:xfrm>
                <a:off x="822" y="77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33" name="Line 592"/>
              <p:cNvCxnSpPr/>
              <p:nvPr/>
            </p:nvCxnSpPr>
            <p:spPr bwMode="auto">
              <a:xfrm>
                <a:off x="4" y="77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</p:grpSp>
      <p:sp>
        <p:nvSpPr>
          <p:cNvPr id="2" name="Oval 1"/>
          <p:cNvSpPr>
            <a:spLocks noChangeAspect="1"/>
          </p:cNvSpPr>
          <p:nvPr/>
        </p:nvSpPr>
        <p:spPr>
          <a:xfrm>
            <a:off x="5520690" y="3541615"/>
            <a:ext cx="91440" cy="914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val 54"/>
          <p:cNvSpPr>
            <a:spLocks noChangeAspect="1"/>
          </p:cNvSpPr>
          <p:nvPr/>
        </p:nvSpPr>
        <p:spPr>
          <a:xfrm>
            <a:off x="5513070" y="4825585"/>
            <a:ext cx="91440" cy="914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Oval 55"/>
          <p:cNvSpPr>
            <a:spLocks noChangeAspect="1"/>
          </p:cNvSpPr>
          <p:nvPr/>
        </p:nvSpPr>
        <p:spPr>
          <a:xfrm>
            <a:off x="7185660" y="3549235"/>
            <a:ext cx="91440" cy="914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ight Triangle 2"/>
          <p:cNvSpPr/>
          <p:nvPr/>
        </p:nvSpPr>
        <p:spPr>
          <a:xfrm rot="5400000">
            <a:off x="5771172" y="3387573"/>
            <a:ext cx="1255714" cy="1688097"/>
          </a:xfrm>
          <a:prstGeom prst="rtTriangle">
            <a:avLst/>
          </a:prstGeom>
          <a:solidFill>
            <a:schemeClr val="accent1">
              <a:alpha val="3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7" name="Straight Connector 56"/>
          <p:cNvCxnSpPr/>
          <p:nvPr/>
        </p:nvCxnSpPr>
        <p:spPr>
          <a:xfrm>
            <a:off x="4831639" y="4231620"/>
            <a:ext cx="2582650" cy="0"/>
          </a:xfrm>
          <a:prstGeom prst="line">
            <a:avLst/>
          </a:prstGeom>
          <a:ln w="57150">
            <a:solidFill>
              <a:srgbClr val="FF6699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 flipV="1">
            <a:off x="6381229" y="3187045"/>
            <a:ext cx="0" cy="1408112"/>
          </a:xfrm>
          <a:prstGeom prst="line">
            <a:avLst/>
          </a:prstGeom>
          <a:ln w="57150">
            <a:solidFill>
              <a:srgbClr val="FF6699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autoUpdateAnimBg="0"/>
      <p:bldP spid="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2"/>
          <p:cNvSpPr>
            <a:spLocks noGrp="1"/>
          </p:cNvSpPr>
          <p:nvPr>
            <p:ph type="title"/>
          </p:nvPr>
        </p:nvSpPr>
        <p:spPr>
          <a:xfrm>
            <a:off x="457200" y="73025"/>
            <a:ext cx="8229600" cy="881063"/>
          </a:xfrm>
        </p:spPr>
        <p:txBody>
          <a:bodyPr/>
          <a:lstStyle/>
          <a:p>
            <a:r>
              <a:rPr lang="en-US" altLang="en-US" sz="3600" b="1" dirty="0" smtClean="0"/>
              <a:t>Example </a:t>
            </a:r>
            <a:r>
              <a:rPr lang="en-US" altLang="en-US" sz="3600" b="1" dirty="0" smtClean="0"/>
              <a:t>3A</a:t>
            </a:r>
            <a:endParaRPr lang="en-US" altLang="en-US" sz="3600" b="1" dirty="0" smtClean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8435" name="Content Placeholder 3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009968"/>
                <a:ext cx="6938010" cy="4956175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sz="2800" b="1" dirty="0"/>
                  <a:t>In the figure shown, </a:t>
                </a:r>
                <a14:m>
                  <m:oMath xmlns:m="http://schemas.openxmlformats.org/officeDocument/2006/math">
                    <m:r>
                      <a:rPr lang="en-US" sz="2800" b="1" i="1"/>
                      <m:t>𝑵𝑬</m:t>
                    </m:r>
                    <m:r>
                      <a:rPr lang="en-US" sz="2800" b="1" i="1"/>
                      <m:t>=</m:t>
                    </m:r>
                    <m:r>
                      <a:rPr lang="en-US" sz="2800" b="1" i="1"/>
                      <m:t>𝟔</m:t>
                    </m:r>
                    <m:r>
                      <a:rPr lang="en-US" sz="2800" b="1" i="1"/>
                      <m:t>𝒙</m:t>
                    </m:r>
                    <m:r>
                      <a:rPr lang="en-US" sz="2800" b="1" i="1"/>
                      <m:t>+</m:t>
                    </m:r>
                    <m:r>
                      <a:rPr lang="en-US" sz="2800" b="1" i="1"/>
                      <m:t>𝟏</m:t>
                    </m:r>
                  </m:oMath>
                </a14:m>
                <a:r>
                  <a:rPr lang="en-US" sz="2800" b="1" dirty="0"/>
                  <a:t> and </a:t>
                </a:r>
                <a14:m>
                  <m:oMath xmlns:m="http://schemas.openxmlformats.org/officeDocument/2006/math">
                    <m:r>
                      <a:rPr lang="en-US" sz="2800" b="1" i="1"/>
                      <m:t>𝑵𝑭</m:t>
                    </m:r>
                    <m:r>
                      <a:rPr lang="en-US" sz="2800" b="1" i="1"/>
                      <m:t>=</m:t>
                    </m:r>
                    <m:r>
                      <a:rPr lang="en-US" sz="2800" b="1" i="1"/>
                      <m:t>𝟒</m:t>
                    </m:r>
                    <m:r>
                      <a:rPr lang="en-US" sz="2800" b="1" i="1"/>
                      <m:t>𝒙</m:t>
                    </m:r>
                    <m:r>
                      <a:rPr lang="en-US" sz="2800" b="1" i="1"/>
                      <m:t>+</m:t>
                    </m:r>
                    <m:r>
                      <a:rPr lang="en-US" sz="2800" b="1" i="1"/>
                      <m:t>𝟏𝟓</m:t>
                    </m:r>
                  </m:oMath>
                </a14:m>
                <a:r>
                  <a:rPr lang="en-US" sz="2800" b="1" dirty="0" smtClean="0"/>
                  <a:t>.   Find </a:t>
                </a:r>
                <a:r>
                  <a:rPr lang="en-US" sz="2800" b="1" i="1" dirty="0" smtClean="0"/>
                  <a:t>ND</a:t>
                </a:r>
                <a:r>
                  <a:rPr lang="en-US" sz="2800" b="1" dirty="0" smtClean="0"/>
                  <a:t>.</a:t>
                </a:r>
                <a:endParaRPr lang="en-US" sz="2800" b="1" dirty="0"/>
              </a:p>
            </p:txBody>
          </p:sp>
        </mc:Choice>
        <mc:Fallback>
          <p:sp>
            <p:nvSpPr>
              <p:cNvPr id="18435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009968"/>
                <a:ext cx="6938010" cy="4956175"/>
              </a:xfrm>
              <a:blipFill rotWithShape="1">
                <a:blip r:embed="rId2"/>
                <a:stretch>
                  <a:fillRect l="-1757" t="-12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ectangle 784"/>
          <p:cNvSpPr>
            <a:spLocks noChangeArrowheads="1"/>
          </p:cNvSpPr>
          <p:nvPr/>
        </p:nvSpPr>
        <p:spPr bwMode="auto">
          <a:xfrm>
            <a:off x="146686" y="2290762"/>
            <a:ext cx="3478518" cy="4468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1712913" indent="-1368425" eaLnBrk="0" hangingPunct="0"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 eaLnBrk="1" hangingPunct="1">
              <a:lnSpc>
                <a:spcPct val="90000"/>
              </a:lnSpc>
              <a:spcBef>
                <a:spcPct val="20000"/>
              </a:spcBef>
              <a:buClr>
                <a:srgbClr val="FFFFFF"/>
              </a:buClr>
              <a:tabLst/>
            </a:pPr>
            <a:r>
              <a:rPr lang="en-US" altLang="en-US" sz="2400" b="1" dirty="0">
                <a:solidFill>
                  <a:srgbClr val="FFFF00"/>
                </a:solidFill>
              </a:rPr>
              <a:t>Answer</a:t>
            </a:r>
            <a:r>
              <a:rPr lang="en-US" altLang="en-US" sz="2400" b="1" dirty="0" smtClean="0">
                <a:solidFill>
                  <a:srgbClr val="FFFF00"/>
                </a:solidFill>
              </a:rPr>
              <a:t>:</a:t>
            </a:r>
          </a:p>
          <a:p>
            <a:pPr marL="0" indent="0" eaLnBrk="1" hangingPunct="1">
              <a:lnSpc>
                <a:spcPct val="90000"/>
              </a:lnSpc>
              <a:spcBef>
                <a:spcPct val="20000"/>
              </a:spcBef>
              <a:buClr>
                <a:srgbClr val="FFFFFF"/>
              </a:buClr>
              <a:tabLst/>
            </a:pPr>
            <a:endParaRPr lang="en-US" altLang="en-US" b="1" dirty="0">
              <a:solidFill>
                <a:srgbClr val="FFFF00"/>
              </a:solidFill>
            </a:endParaRPr>
          </a:p>
          <a:p>
            <a:pPr marL="0" indent="0" eaLnBrk="1" hangingPunct="1">
              <a:lnSpc>
                <a:spcPct val="90000"/>
              </a:lnSpc>
              <a:spcBef>
                <a:spcPct val="20000"/>
              </a:spcBef>
              <a:buClr>
                <a:srgbClr val="FFFFFF"/>
              </a:buClr>
              <a:tabLst/>
            </a:pPr>
            <a:r>
              <a:rPr lang="en-US" altLang="en-US" sz="2400" b="1" dirty="0" smtClean="0">
                <a:solidFill>
                  <a:srgbClr val="99CCFF"/>
                </a:solidFill>
              </a:rPr>
              <a:t>N is the </a:t>
            </a:r>
            <a:r>
              <a:rPr lang="en-US" altLang="en-US" sz="2400" b="1" dirty="0" err="1" smtClean="0">
                <a:solidFill>
                  <a:srgbClr val="99CCFF"/>
                </a:solidFill>
              </a:rPr>
              <a:t>incenter</a:t>
            </a:r>
            <a:r>
              <a:rPr lang="en-US" altLang="en-US" sz="2400" b="1" dirty="0" smtClean="0">
                <a:solidFill>
                  <a:srgbClr val="99CCFF"/>
                </a:solidFill>
              </a:rPr>
              <a:t>, so it is equal distance from the sides of the triangle:  </a:t>
            </a:r>
          </a:p>
          <a:p>
            <a:pPr marL="0" indent="0" eaLnBrk="1" hangingPunct="1">
              <a:lnSpc>
                <a:spcPct val="90000"/>
              </a:lnSpc>
              <a:spcBef>
                <a:spcPct val="20000"/>
              </a:spcBef>
              <a:buClr>
                <a:srgbClr val="FFFFFF"/>
              </a:buClr>
              <a:tabLst/>
            </a:pPr>
            <a:endParaRPr lang="en-US" altLang="en-US" b="1" dirty="0">
              <a:solidFill>
                <a:srgbClr val="FFFF00"/>
              </a:solidFill>
            </a:endParaRPr>
          </a:p>
          <a:p>
            <a:pPr marL="0" indent="0" eaLnBrk="1" hangingPunct="1">
              <a:lnSpc>
                <a:spcPct val="90000"/>
              </a:lnSpc>
              <a:spcBef>
                <a:spcPct val="20000"/>
              </a:spcBef>
              <a:buClr>
                <a:srgbClr val="FFFFFF"/>
              </a:buClr>
              <a:tabLst/>
            </a:pPr>
            <a:r>
              <a:rPr lang="en-US" altLang="en-US" sz="2400" b="1" dirty="0" smtClean="0">
                <a:solidFill>
                  <a:schemeClr val="tx1">
                    <a:lumMod val="95000"/>
                  </a:schemeClr>
                </a:solidFill>
              </a:rPr>
              <a:t>4x + 15 = 6x + 1</a:t>
            </a:r>
          </a:p>
          <a:p>
            <a:pPr marL="0" indent="0" eaLnBrk="1" hangingPunct="1">
              <a:lnSpc>
                <a:spcPct val="90000"/>
              </a:lnSpc>
              <a:spcBef>
                <a:spcPct val="20000"/>
              </a:spcBef>
              <a:buClr>
                <a:srgbClr val="FFFFFF"/>
              </a:buClr>
              <a:tabLst/>
            </a:pPr>
            <a:r>
              <a:rPr lang="en-US" altLang="en-US" sz="2400" b="1" dirty="0" smtClean="0">
                <a:solidFill>
                  <a:schemeClr val="tx1">
                    <a:lumMod val="95000"/>
                  </a:schemeClr>
                </a:solidFill>
              </a:rPr>
              <a:t>        14 = 2x</a:t>
            </a:r>
          </a:p>
          <a:p>
            <a:pPr marL="0" indent="0" eaLnBrk="1" hangingPunct="1">
              <a:lnSpc>
                <a:spcPct val="90000"/>
              </a:lnSpc>
              <a:spcBef>
                <a:spcPct val="20000"/>
              </a:spcBef>
              <a:buClr>
                <a:srgbClr val="FFFFFF"/>
              </a:buClr>
              <a:tabLst/>
            </a:pPr>
            <a:r>
              <a:rPr lang="en-US" altLang="en-US" sz="2400" b="1" dirty="0" smtClean="0">
                <a:solidFill>
                  <a:schemeClr val="tx1">
                    <a:lumMod val="95000"/>
                  </a:schemeClr>
                </a:solidFill>
              </a:rPr>
              <a:t>          7 = x</a:t>
            </a:r>
          </a:p>
          <a:p>
            <a:pPr marL="0" indent="0" eaLnBrk="1" hangingPunct="1">
              <a:lnSpc>
                <a:spcPct val="90000"/>
              </a:lnSpc>
              <a:spcBef>
                <a:spcPct val="20000"/>
              </a:spcBef>
              <a:buClr>
                <a:srgbClr val="FFFFFF"/>
              </a:buClr>
              <a:tabLst/>
            </a:pPr>
            <a:endParaRPr lang="en-US" altLang="en-US" sz="2400" b="1" dirty="0">
              <a:solidFill>
                <a:srgbClr val="FFFF00"/>
              </a:solidFill>
            </a:endParaRPr>
          </a:p>
          <a:p>
            <a:pPr marL="0" indent="0" eaLnBrk="1" hangingPunct="1">
              <a:lnSpc>
                <a:spcPct val="90000"/>
              </a:lnSpc>
              <a:spcBef>
                <a:spcPct val="20000"/>
              </a:spcBef>
              <a:buClr>
                <a:srgbClr val="FFFFFF"/>
              </a:buClr>
              <a:tabLst/>
            </a:pPr>
            <a:r>
              <a:rPr lang="en-US" altLang="en-US" sz="2400" b="1" dirty="0" smtClean="0">
                <a:solidFill>
                  <a:srgbClr val="FFFF00"/>
                </a:solidFill>
              </a:rPr>
              <a:t>ND = NE = NF = 43</a:t>
            </a:r>
            <a:r>
              <a:rPr lang="en-US" altLang="en-US" sz="2400" dirty="0" smtClean="0">
                <a:solidFill>
                  <a:srgbClr val="FFFF00"/>
                </a:solidFill>
              </a:rPr>
              <a:t> </a:t>
            </a:r>
            <a:endParaRPr lang="en-US" altLang="en-US" sz="24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25203" y="2081364"/>
            <a:ext cx="5343525" cy="327183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2"/>
          <p:cNvSpPr>
            <a:spLocks noGrp="1"/>
          </p:cNvSpPr>
          <p:nvPr>
            <p:ph type="title"/>
          </p:nvPr>
        </p:nvSpPr>
        <p:spPr>
          <a:xfrm>
            <a:off x="457200" y="73025"/>
            <a:ext cx="8229600" cy="881063"/>
          </a:xfrm>
        </p:spPr>
        <p:txBody>
          <a:bodyPr/>
          <a:lstStyle/>
          <a:p>
            <a:r>
              <a:rPr lang="en-US" altLang="en-US" sz="3600" b="1" dirty="0" smtClean="0"/>
              <a:t>Example </a:t>
            </a:r>
            <a:r>
              <a:rPr lang="en-US" altLang="en-US" sz="3600" b="1" dirty="0" smtClean="0"/>
              <a:t>3B</a:t>
            </a:r>
            <a:endParaRPr lang="en-US" altLang="en-US" sz="3600" b="1" dirty="0" smtClean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8435" name="Content Placeholder 3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009968"/>
                <a:ext cx="6938010" cy="4956175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sz="2800" b="1" dirty="0"/>
                  <a:t>Can </a:t>
                </a:r>
                <a14:m>
                  <m:oMath xmlns:m="http://schemas.openxmlformats.org/officeDocument/2006/math">
                    <m:r>
                      <a:rPr lang="en-US" sz="2800" b="1" i="1"/>
                      <m:t>𝑵𝑩</m:t>
                    </m:r>
                    <m:r>
                      <a:rPr lang="en-US" sz="2800" b="1" i="1"/>
                      <m:t>=</m:t>
                    </m:r>
                    <m:r>
                      <a:rPr lang="en-US" sz="2800" b="1" i="1"/>
                      <m:t>𝟒𝟎</m:t>
                    </m:r>
                  </m:oMath>
                </a14:m>
                <a:r>
                  <a:rPr lang="en-US" sz="2800" b="1" dirty="0"/>
                  <a:t>?  Explain your reasoning</a:t>
                </a:r>
              </a:p>
            </p:txBody>
          </p:sp>
        </mc:Choice>
        <mc:Fallback>
          <p:sp>
            <p:nvSpPr>
              <p:cNvPr id="18435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009968"/>
                <a:ext cx="6938010" cy="4956175"/>
              </a:xfrm>
              <a:blipFill rotWithShape="1">
                <a:blip r:embed="rId2"/>
                <a:stretch>
                  <a:fillRect l="-1757" t="-12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ectangle 784"/>
          <p:cNvSpPr>
            <a:spLocks noChangeArrowheads="1"/>
          </p:cNvSpPr>
          <p:nvPr/>
        </p:nvSpPr>
        <p:spPr bwMode="auto">
          <a:xfrm>
            <a:off x="146686" y="2290762"/>
            <a:ext cx="3478518" cy="40903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1712913" indent="-1368425" eaLnBrk="0" hangingPunct="0"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 eaLnBrk="1" hangingPunct="1">
              <a:lnSpc>
                <a:spcPct val="90000"/>
              </a:lnSpc>
              <a:spcBef>
                <a:spcPct val="20000"/>
              </a:spcBef>
              <a:buClr>
                <a:srgbClr val="FFFFFF"/>
              </a:buClr>
              <a:tabLst/>
            </a:pPr>
            <a:r>
              <a:rPr lang="en-US" altLang="en-US" sz="2400" b="1" dirty="0">
                <a:solidFill>
                  <a:srgbClr val="FFFF00"/>
                </a:solidFill>
              </a:rPr>
              <a:t>Answer</a:t>
            </a:r>
            <a:r>
              <a:rPr lang="en-US" altLang="en-US" sz="2400" b="1" dirty="0" smtClean="0">
                <a:solidFill>
                  <a:srgbClr val="FFFF00"/>
                </a:solidFill>
              </a:rPr>
              <a:t>:</a:t>
            </a:r>
          </a:p>
          <a:p>
            <a:pPr marL="0" indent="0" eaLnBrk="1" hangingPunct="1">
              <a:lnSpc>
                <a:spcPct val="90000"/>
              </a:lnSpc>
              <a:spcBef>
                <a:spcPct val="20000"/>
              </a:spcBef>
              <a:buClr>
                <a:srgbClr val="FFFFFF"/>
              </a:buClr>
              <a:tabLst/>
            </a:pPr>
            <a:endParaRPr lang="en-US" altLang="en-US" b="1" dirty="0">
              <a:solidFill>
                <a:srgbClr val="FFFF00"/>
              </a:solidFill>
            </a:endParaRPr>
          </a:p>
          <a:p>
            <a:pPr marL="0" indent="0" eaLnBrk="1" hangingPunct="1">
              <a:lnSpc>
                <a:spcPct val="90000"/>
              </a:lnSpc>
              <a:spcBef>
                <a:spcPct val="20000"/>
              </a:spcBef>
              <a:buClr>
                <a:srgbClr val="FFFFFF"/>
              </a:buClr>
              <a:tabLst/>
            </a:pPr>
            <a:r>
              <a:rPr lang="en-US" altLang="en-US" sz="2400" b="1" dirty="0" smtClean="0">
                <a:solidFill>
                  <a:srgbClr val="99CCFF"/>
                </a:solidFill>
              </a:rPr>
              <a:t>NB is the hypotenuse, the longest side of a triangle.  If NE = 43, then NB must be greater than 43.</a:t>
            </a:r>
          </a:p>
          <a:p>
            <a:pPr marL="0" indent="0" eaLnBrk="1" hangingPunct="1">
              <a:lnSpc>
                <a:spcPct val="90000"/>
              </a:lnSpc>
              <a:spcBef>
                <a:spcPct val="20000"/>
              </a:spcBef>
              <a:buClr>
                <a:srgbClr val="FFFFFF"/>
              </a:buClr>
              <a:tabLst/>
            </a:pPr>
            <a:endParaRPr lang="en-US" altLang="en-US" sz="2400" b="1" dirty="0">
              <a:solidFill>
                <a:srgbClr val="FFFF00"/>
              </a:solidFill>
            </a:endParaRPr>
          </a:p>
          <a:p>
            <a:pPr marL="0" indent="0" eaLnBrk="1" hangingPunct="1">
              <a:lnSpc>
                <a:spcPct val="90000"/>
              </a:lnSpc>
              <a:spcBef>
                <a:spcPct val="20000"/>
              </a:spcBef>
              <a:buClr>
                <a:srgbClr val="FFFFFF"/>
              </a:buClr>
              <a:tabLst/>
            </a:pPr>
            <a:r>
              <a:rPr lang="en-US" altLang="en-US" sz="2400" b="1" dirty="0" smtClean="0">
                <a:solidFill>
                  <a:srgbClr val="FFFF00"/>
                </a:solidFill>
              </a:rPr>
              <a:t>ND = NE = NF = 43</a:t>
            </a:r>
          </a:p>
          <a:p>
            <a:pPr marL="0" indent="0" eaLnBrk="1" hangingPunct="1">
              <a:lnSpc>
                <a:spcPct val="90000"/>
              </a:lnSpc>
              <a:spcBef>
                <a:spcPct val="20000"/>
              </a:spcBef>
              <a:buClr>
                <a:srgbClr val="FFFFFF"/>
              </a:buClr>
              <a:tabLst/>
            </a:pPr>
            <a:endParaRPr lang="en-US" altLang="en-US" sz="2400" b="1" dirty="0">
              <a:solidFill>
                <a:srgbClr val="FFFF00"/>
              </a:solidFill>
            </a:endParaRPr>
          </a:p>
          <a:p>
            <a:pPr marL="0" indent="0" eaLnBrk="1" hangingPunct="1">
              <a:lnSpc>
                <a:spcPct val="90000"/>
              </a:lnSpc>
              <a:spcBef>
                <a:spcPct val="20000"/>
              </a:spcBef>
              <a:buClr>
                <a:srgbClr val="FFFFFF"/>
              </a:buClr>
              <a:tabLst/>
            </a:pPr>
            <a:r>
              <a:rPr lang="en-US" altLang="en-US" sz="2400" b="1" dirty="0" smtClean="0">
                <a:solidFill>
                  <a:srgbClr val="FFFF00"/>
                </a:solidFill>
              </a:rPr>
              <a:t>So No.</a:t>
            </a:r>
            <a:r>
              <a:rPr lang="en-US" altLang="en-US" sz="2400" dirty="0" smtClean="0">
                <a:solidFill>
                  <a:srgbClr val="FFFF00"/>
                </a:solidFill>
              </a:rPr>
              <a:t> </a:t>
            </a:r>
            <a:endParaRPr lang="en-US" altLang="en-US" sz="24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25203" y="2081364"/>
            <a:ext cx="5343525" cy="3271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1485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Title 2"/>
          <p:cNvSpPr>
            <a:spLocks noGrp="1"/>
          </p:cNvSpPr>
          <p:nvPr>
            <p:ph type="title"/>
          </p:nvPr>
        </p:nvSpPr>
        <p:spPr>
          <a:xfrm>
            <a:off x="457200" y="73025"/>
            <a:ext cx="8229600" cy="881063"/>
          </a:xfrm>
        </p:spPr>
        <p:txBody>
          <a:bodyPr/>
          <a:lstStyle/>
          <a:p>
            <a:r>
              <a:rPr lang="en-US" altLang="en-US" sz="3600" b="1" dirty="0" smtClean="0"/>
              <a:t>Example 4</a:t>
            </a:r>
          </a:p>
        </p:txBody>
      </p:sp>
      <p:sp>
        <p:nvSpPr>
          <p:cNvPr id="22532" name="Content Placeholder 3"/>
          <p:cNvSpPr>
            <a:spLocks noGrp="1"/>
          </p:cNvSpPr>
          <p:nvPr>
            <p:ph idx="1"/>
          </p:nvPr>
        </p:nvSpPr>
        <p:spPr>
          <a:xfrm>
            <a:off x="457200" y="901700"/>
            <a:ext cx="8229600" cy="5224463"/>
          </a:xfrm>
        </p:spPr>
        <p:txBody>
          <a:bodyPr/>
          <a:lstStyle/>
          <a:p>
            <a:pPr marL="0" indent="0">
              <a:buNone/>
            </a:pPr>
            <a:r>
              <a:rPr lang="en-US" sz="2400" b="1" dirty="0"/>
              <a:t>A school has fenced in an area in the shape of a scalene triangle to use for a new playground.  The school wants to place a swing set where it will be the same distance from all three fences.  Should the swing set be placed at the </a:t>
            </a:r>
            <a:r>
              <a:rPr lang="en-US" sz="2400" b="1" i="1" dirty="0"/>
              <a:t>circumcenter</a:t>
            </a:r>
            <a:r>
              <a:rPr lang="en-US" sz="2400" b="1" dirty="0"/>
              <a:t> or the </a:t>
            </a:r>
            <a:r>
              <a:rPr lang="en-US" sz="2400" b="1" i="1" dirty="0" err="1"/>
              <a:t>incenter</a:t>
            </a:r>
            <a:r>
              <a:rPr lang="en-US" sz="2400" b="1" dirty="0"/>
              <a:t> of the triangular playground?  Explain.</a:t>
            </a:r>
          </a:p>
        </p:txBody>
      </p:sp>
      <p:sp>
        <p:nvSpPr>
          <p:cNvPr id="6" name="Rectangle 784"/>
          <p:cNvSpPr>
            <a:spLocks noChangeArrowheads="1"/>
          </p:cNvSpPr>
          <p:nvPr/>
        </p:nvSpPr>
        <p:spPr bwMode="auto">
          <a:xfrm>
            <a:off x="285750" y="3802656"/>
            <a:ext cx="856107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1712913" indent="-1368425" eaLnBrk="0" hangingPunct="0"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rgbClr val="FFFFFF"/>
              </a:buClr>
            </a:pPr>
            <a:r>
              <a:rPr lang="en-US" altLang="en-US" sz="2400" b="1" dirty="0">
                <a:solidFill>
                  <a:srgbClr val="FFFF00"/>
                </a:solidFill>
              </a:rPr>
              <a:t>Answer:</a:t>
            </a:r>
            <a:r>
              <a:rPr lang="en-US" altLang="en-US" sz="2400" dirty="0">
                <a:solidFill>
                  <a:srgbClr val="FFFF00"/>
                </a:solidFill>
              </a:rPr>
              <a:t> </a:t>
            </a:r>
            <a:r>
              <a:rPr lang="en-US" altLang="en-US" sz="2400" dirty="0">
                <a:solidFill>
                  <a:srgbClr val="E01B22"/>
                </a:solidFill>
              </a:rPr>
              <a:t>	</a:t>
            </a:r>
            <a:r>
              <a:rPr lang="en-US" altLang="en-US" sz="2400" b="1" i="1" dirty="0">
                <a:cs typeface="Times New Roman" pitchFamily="18" charset="0"/>
              </a:rPr>
              <a:t> </a:t>
            </a:r>
            <a:r>
              <a:rPr lang="en-US" altLang="en-US" sz="2400" b="1" i="1" dirty="0" err="1" smtClean="0">
                <a:cs typeface="Times New Roman" pitchFamily="18" charset="0"/>
              </a:rPr>
              <a:t>Incenter</a:t>
            </a:r>
            <a:endParaRPr lang="en-US" altLang="en-US" sz="2400" b="1" i="1" dirty="0" smtClean="0"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rgbClr val="FFFFFF"/>
              </a:buClr>
            </a:pPr>
            <a:endParaRPr lang="en-US" altLang="en-US" sz="2400" b="1" i="1" dirty="0">
              <a:cs typeface="Times New Roman" pitchFamily="18" charset="0"/>
            </a:endParaRPr>
          </a:p>
          <a:p>
            <a:pPr marL="457200" indent="-457200" eaLnBrk="1" hangingPunct="1">
              <a:lnSpc>
                <a:spcPct val="90000"/>
              </a:lnSpc>
              <a:spcBef>
                <a:spcPct val="20000"/>
              </a:spcBef>
              <a:buClr>
                <a:srgbClr val="FFFFFF"/>
              </a:buClr>
            </a:pPr>
            <a:r>
              <a:rPr lang="en-US" altLang="en-US" sz="2400" b="1" i="1" dirty="0" smtClean="0">
                <a:cs typeface="Times New Roman" pitchFamily="18" charset="0"/>
              </a:rPr>
              <a:t>The fences are the sides of the triangle and the </a:t>
            </a:r>
            <a:r>
              <a:rPr lang="en-US" altLang="en-US" sz="2400" b="1" i="1" dirty="0" err="1" smtClean="0">
                <a:cs typeface="Times New Roman" pitchFamily="18" charset="0"/>
              </a:rPr>
              <a:t>incenter</a:t>
            </a:r>
            <a:r>
              <a:rPr lang="en-US" altLang="en-US" sz="2400" b="1" i="1" dirty="0" smtClean="0">
                <a:cs typeface="Times New Roman" pitchFamily="18" charset="0"/>
              </a:rPr>
              <a:t> is equal distance from the sides.</a:t>
            </a:r>
            <a:endParaRPr lang="en-US" altLang="en-US" sz="2400" i="1" dirty="0"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>
          <a:xfrm>
            <a:off x="442913" y="33338"/>
            <a:ext cx="8229600" cy="954087"/>
          </a:xfrm>
        </p:spPr>
        <p:txBody>
          <a:bodyPr/>
          <a:lstStyle/>
          <a:p>
            <a:pPr eaLnBrk="1" hangingPunct="1"/>
            <a:r>
              <a:rPr lang="en-US" altLang="en-US" sz="3600" b="1" smtClean="0">
                <a:cs typeface="Times New Roman" pitchFamily="18" charset="0"/>
              </a:rPr>
              <a:t>Special Segments in Triangles</a:t>
            </a:r>
            <a:endParaRPr lang="en-US" altLang="en-US" sz="3600" smtClean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163513" y="815975"/>
          <a:ext cx="8802687" cy="4511677"/>
        </p:xfrm>
        <a:graphic>
          <a:graphicData uri="http://schemas.openxmlformats.org/drawingml/2006/table">
            <a:tbl>
              <a:tblPr/>
              <a:tblGrid>
                <a:gridCol w="1711297"/>
                <a:gridCol w="1528848"/>
                <a:gridCol w="1645688"/>
                <a:gridCol w="1883366"/>
                <a:gridCol w="2033488"/>
              </a:tblGrid>
              <a:tr h="487749">
                <a:tc grid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79" marR="68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0968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FFC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Name</a:t>
                      </a:r>
                      <a:endParaRPr lang="en-US" sz="3200" b="1" dirty="0">
                        <a:solidFill>
                          <a:srgbClr val="FFC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79" marR="685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FFC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Type</a:t>
                      </a:r>
                      <a:endParaRPr lang="en-US" sz="3200" b="1" dirty="0">
                        <a:solidFill>
                          <a:srgbClr val="FFC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79" marR="685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FFC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Point of Concurrency</a:t>
                      </a:r>
                      <a:endParaRPr lang="en-US" sz="3200" b="1" dirty="0">
                        <a:solidFill>
                          <a:srgbClr val="FFC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79" marR="685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FFC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Center Special</a:t>
                      </a:r>
                      <a:br>
                        <a:rPr lang="en-US" sz="2000" b="1" dirty="0">
                          <a:solidFill>
                            <a:srgbClr val="FFC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en-US" sz="2000" b="1" dirty="0">
                          <a:solidFill>
                            <a:srgbClr val="FFC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Quality</a:t>
                      </a:r>
                      <a:endParaRPr lang="en-US" sz="3200" b="1" dirty="0">
                        <a:solidFill>
                          <a:srgbClr val="FFC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79" marR="685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66FF99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From </a:t>
                      </a:r>
                      <a:r>
                        <a:rPr lang="en-US" sz="2000" b="1" dirty="0">
                          <a:solidFill>
                            <a:srgbClr val="FFFF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en-US" sz="2000" b="1" dirty="0">
                          <a:solidFill>
                            <a:srgbClr val="FFFF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en-US" sz="2000" b="1" dirty="0">
                          <a:solidFill>
                            <a:srgbClr val="FFFF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/ To</a:t>
                      </a:r>
                      <a:endParaRPr lang="en-US" sz="3200" b="1" dirty="0">
                        <a:solidFill>
                          <a:srgbClr val="FFFF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79" marR="685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1937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Times New Roman"/>
                          <a:ea typeface="Times New Roman"/>
                          <a:cs typeface="Times New Roman"/>
                        </a:rPr>
                        <a:t>Perpendicular </a:t>
                      </a:r>
                      <a:br>
                        <a:rPr lang="en-US" sz="2000" b="1" dirty="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en-US" sz="2000" b="1" dirty="0">
                          <a:latin typeface="Times New Roman"/>
                          <a:ea typeface="Times New Roman"/>
                          <a:cs typeface="Times New Roman"/>
                        </a:rPr>
                        <a:t>bisector</a:t>
                      </a:r>
                      <a:endParaRPr lang="en-US" sz="3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79" marR="685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Line</a:t>
                      </a:r>
                      <a:r>
                        <a:rPr lang="en-US" sz="2000" b="1" dirty="0">
                          <a:latin typeface="Times New Roman"/>
                          <a:ea typeface="Times New Roman"/>
                          <a:cs typeface="Times New Roman"/>
                        </a:rPr>
                        <a:t>, segment or </a:t>
                      </a:r>
                      <a:r>
                        <a:rPr lang="en-US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ray</a:t>
                      </a:r>
                      <a:endParaRPr lang="en-US" sz="3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79" marR="685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/>
                          <a:ea typeface="Times New Roman"/>
                          <a:cs typeface="Times New Roman"/>
                        </a:rPr>
                        <a:t>Circumcenter</a:t>
                      </a:r>
                      <a:endParaRPr lang="en-US" sz="32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79" marR="685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/>
                          <a:ea typeface="Times New Roman"/>
                          <a:cs typeface="Times New Roman"/>
                        </a:rPr>
                        <a:t>Equidistant</a:t>
                      </a:r>
                      <a:br>
                        <a:rPr lang="en-US" sz="2000" b="1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en-US" sz="2000" b="1">
                          <a:latin typeface="Times New Roman"/>
                          <a:ea typeface="Times New Roman"/>
                          <a:cs typeface="Times New Roman"/>
                        </a:rPr>
                        <a:t>from vertices</a:t>
                      </a:r>
                      <a:endParaRPr lang="en-US" sz="32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79" marR="685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66FF99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None</a:t>
                      </a:r>
                      <a:r>
                        <a:rPr lang="en-US" sz="2000" b="1" dirty="0"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en-US" sz="2000" b="1" dirty="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en-US" sz="2000" b="1" dirty="0">
                          <a:solidFill>
                            <a:srgbClr val="FFFF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midpoint of segment</a:t>
                      </a:r>
                      <a:endParaRPr lang="en-US" sz="3200" b="1" dirty="0">
                        <a:solidFill>
                          <a:srgbClr val="FFFF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79" marR="685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1937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/>
                          <a:ea typeface="Times New Roman"/>
                          <a:cs typeface="Times New Roman"/>
                        </a:rPr>
                        <a:t>Angle </a:t>
                      </a:r>
                      <a:br>
                        <a:rPr lang="en-US" sz="2000" b="1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en-US" sz="2000" b="1">
                          <a:latin typeface="Times New Roman"/>
                          <a:ea typeface="Times New Roman"/>
                          <a:cs typeface="Times New Roman"/>
                        </a:rPr>
                        <a:t>bisector</a:t>
                      </a:r>
                      <a:endParaRPr lang="en-US" sz="32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79" marR="685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Line</a:t>
                      </a:r>
                      <a:r>
                        <a:rPr lang="en-US" sz="2000" b="1" dirty="0">
                          <a:latin typeface="Times New Roman"/>
                          <a:ea typeface="Times New Roman"/>
                          <a:cs typeface="Times New Roman"/>
                        </a:rPr>
                        <a:t>, segment or ray</a:t>
                      </a:r>
                      <a:endParaRPr lang="en-US" sz="3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79" marR="685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/>
                          <a:ea typeface="Times New Roman"/>
                          <a:cs typeface="Times New Roman"/>
                        </a:rPr>
                        <a:t>Incenter</a:t>
                      </a:r>
                      <a:endParaRPr lang="en-US" sz="32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79" marR="685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/>
                          <a:ea typeface="Times New Roman"/>
                          <a:cs typeface="Times New Roman"/>
                        </a:rPr>
                        <a:t>Equidistant</a:t>
                      </a:r>
                      <a:br>
                        <a:rPr lang="en-US" sz="2000" b="1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en-US" sz="2000" b="1">
                          <a:latin typeface="Times New Roman"/>
                          <a:ea typeface="Times New Roman"/>
                          <a:cs typeface="Times New Roman"/>
                        </a:rPr>
                        <a:t>from sides</a:t>
                      </a:r>
                      <a:endParaRPr lang="en-US" sz="32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79" marR="685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66FF99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Vertex</a:t>
                      </a:r>
                      <a:r>
                        <a:rPr lang="en-US" sz="2000" b="1" dirty="0"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en-US" sz="2000" b="1" dirty="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en-US" sz="2000" b="1" dirty="0">
                          <a:solidFill>
                            <a:srgbClr val="FFFF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none</a:t>
                      </a:r>
                      <a:endParaRPr lang="en-US" sz="3200" b="1" dirty="0">
                        <a:solidFill>
                          <a:srgbClr val="FFFF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79" marR="685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77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79" marR="685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2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79" marR="685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2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79" marR="685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79" marR="685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200" b="1" dirty="0">
                        <a:solidFill>
                          <a:srgbClr val="FFFF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79" marR="685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77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79" marR="685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79" marR="685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79" marR="685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79" marR="685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200" b="1" dirty="0">
                        <a:solidFill>
                          <a:srgbClr val="FFFF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79" marR="685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>
          <a:xfrm>
            <a:off x="457200" y="31750"/>
            <a:ext cx="8229600" cy="939800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Location of Point of Concurrency</a:t>
            </a:r>
            <a:endParaRPr lang="en-US" altLang="en-US" sz="3600" smtClean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341313" y="2209800"/>
          <a:ext cx="8493126" cy="2499360"/>
        </p:xfrm>
        <a:graphic>
          <a:graphicData uri="http://schemas.openxmlformats.org/drawingml/2006/table">
            <a:tbl>
              <a:tblPr/>
              <a:tblGrid>
                <a:gridCol w="2669347"/>
                <a:gridCol w="2537587"/>
                <a:gridCol w="862627"/>
                <a:gridCol w="1378381"/>
                <a:gridCol w="1045184"/>
              </a:tblGrid>
              <a:tr h="304723"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FFFF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Name</a:t>
                      </a:r>
                      <a:endParaRPr lang="en-US" sz="3200" b="1" dirty="0">
                        <a:solidFill>
                          <a:srgbClr val="FFFF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78" marR="68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FFFF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Point of Concurrency</a:t>
                      </a:r>
                      <a:endParaRPr lang="en-US" sz="3200" b="1" dirty="0">
                        <a:solidFill>
                          <a:srgbClr val="FFFF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78" marR="68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i="1" kern="0">
                          <a:solidFill>
                            <a:srgbClr val="FFFF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Triangle Classification</a:t>
                      </a:r>
                      <a:endParaRPr lang="en-US" sz="2800" b="1" i="1" kern="0">
                        <a:solidFill>
                          <a:srgbClr val="FFFF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78" marR="68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0472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FFFF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Acute</a:t>
                      </a:r>
                      <a:endParaRPr lang="en-US" sz="3200" b="1" dirty="0">
                        <a:solidFill>
                          <a:srgbClr val="FFFF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78" marR="68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FFFF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Right</a:t>
                      </a:r>
                      <a:endParaRPr lang="en-US" sz="3200" b="1" dirty="0">
                        <a:solidFill>
                          <a:srgbClr val="FFFF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78" marR="68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FFFF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Obtuse</a:t>
                      </a:r>
                      <a:endParaRPr lang="en-US" sz="3200" b="1" dirty="0">
                        <a:solidFill>
                          <a:srgbClr val="FFFF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78" marR="68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72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/>
                          <a:ea typeface="Times New Roman"/>
                          <a:cs typeface="Times New Roman"/>
                        </a:rPr>
                        <a:t>Perpendicular bisector</a:t>
                      </a:r>
                      <a:endParaRPr lang="en-US" sz="32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78" marR="68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/>
                          <a:ea typeface="Times New Roman"/>
                          <a:cs typeface="Times New Roman"/>
                        </a:rPr>
                        <a:t>Circumcenter</a:t>
                      </a:r>
                      <a:endParaRPr lang="en-US" sz="32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78" marR="68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/>
                          <a:ea typeface="Times New Roman"/>
                          <a:cs typeface="Times New Roman"/>
                        </a:rPr>
                        <a:t>Inside</a:t>
                      </a:r>
                      <a:endParaRPr lang="en-US" sz="32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78" marR="68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Times New Roman"/>
                          <a:ea typeface="Times New Roman"/>
                          <a:cs typeface="Times New Roman"/>
                        </a:rPr>
                        <a:t>hypotenuse</a:t>
                      </a:r>
                      <a:endParaRPr lang="en-US" sz="3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78" marR="68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Times New Roman"/>
                          <a:ea typeface="Times New Roman"/>
                          <a:cs typeface="Times New Roman"/>
                        </a:rPr>
                        <a:t>Outside</a:t>
                      </a:r>
                      <a:endParaRPr lang="en-US" sz="3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78" marR="68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944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Angle </a:t>
                      </a:r>
                      <a:r>
                        <a:rPr lang="en-US" sz="2000" b="1" dirty="0">
                          <a:latin typeface="Times New Roman"/>
                          <a:ea typeface="Times New Roman"/>
                          <a:cs typeface="Times New Roman"/>
                        </a:rPr>
                        <a:t>bisector</a:t>
                      </a:r>
                      <a:endParaRPr lang="en-US" sz="3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78" marR="68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Incenter</a:t>
                      </a:r>
                      <a:endParaRPr lang="en-US" sz="3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78" marR="68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Inside</a:t>
                      </a:r>
                      <a:endParaRPr lang="en-US" sz="3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78" marR="68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Inside</a:t>
                      </a:r>
                      <a:endParaRPr lang="en-US" sz="3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78" marR="68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Inside</a:t>
                      </a:r>
                      <a:endParaRPr lang="en-US" sz="3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78" marR="68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755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78" marR="68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78" marR="68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78" marR="68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78" marR="68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78" marR="68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755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78" marR="68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78" marR="68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78" marR="68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78" marR="68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78" marR="68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7150"/>
            <a:ext cx="8229600" cy="906463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Summary &amp; Homework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39825"/>
            <a:ext cx="8229600" cy="5543550"/>
          </a:xfrm>
        </p:spPr>
        <p:txBody>
          <a:bodyPr/>
          <a:lstStyle/>
          <a:p>
            <a:pPr eaLnBrk="1" hangingPunct="1"/>
            <a:r>
              <a:rPr lang="en-US" altLang="en-US" b="1" dirty="0" smtClean="0">
                <a:solidFill>
                  <a:srgbClr val="FFFF00"/>
                </a:solidFill>
              </a:rPr>
              <a:t>Summary:</a:t>
            </a:r>
          </a:p>
          <a:p>
            <a:pPr lvl="1" eaLnBrk="1" hangingPunct="1"/>
            <a:r>
              <a:rPr lang="en-US" altLang="en-US" sz="2400" b="1" dirty="0" smtClean="0"/>
              <a:t>Perpendicular bisectors and angle bisectors of a triangle are all special segments in triangles</a:t>
            </a:r>
          </a:p>
          <a:p>
            <a:pPr lvl="1" eaLnBrk="1" hangingPunct="1"/>
            <a:r>
              <a:rPr lang="en-US" altLang="en-US" sz="2400" b="1" dirty="0" smtClean="0"/>
              <a:t>Perpendiculars bisectors:</a:t>
            </a:r>
          </a:p>
          <a:p>
            <a:pPr lvl="2" eaLnBrk="1" hangingPunct="1"/>
            <a:r>
              <a:rPr lang="en-US" altLang="en-US" sz="2000" b="1" dirty="0" smtClean="0"/>
              <a:t>form right angles</a:t>
            </a:r>
          </a:p>
          <a:p>
            <a:pPr lvl="2" eaLnBrk="1" hangingPunct="1"/>
            <a:r>
              <a:rPr lang="en-US" altLang="en-US" sz="2000" b="1" dirty="0" smtClean="0"/>
              <a:t>divide a segment in half – go through midpoints</a:t>
            </a:r>
          </a:p>
          <a:p>
            <a:pPr lvl="2" eaLnBrk="1" hangingPunct="1"/>
            <a:r>
              <a:rPr lang="en-US" altLang="en-US" sz="2000" b="1" dirty="0" smtClean="0"/>
              <a:t>equal distance from the vertexes of the triangle</a:t>
            </a:r>
          </a:p>
          <a:p>
            <a:pPr lvl="1" eaLnBrk="1" hangingPunct="1"/>
            <a:r>
              <a:rPr lang="en-US" altLang="en-US" sz="2400" b="1" dirty="0" smtClean="0"/>
              <a:t>Angle bisector:</a:t>
            </a:r>
          </a:p>
          <a:p>
            <a:pPr lvl="2" eaLnBrk="1" hangingPunct="1"/>
            <a:r>
              <a:rPr lang="en-US" altLang="en-US" sz="2000" b="1" dirty="0" smtClean="0"/>
              <a:t>cuts angle in half</a:t>
            </a:r>
          </a:p>
          <a:p>
            <a:pPr lvl="2" eaLnBrk="1" hangingPunct="1"/>
            <a:r>
              <a:rPr lang="en-US" altLang="en-US" sz="2000" b="1" dirty="0" smtClean="0"/>
              <a:t>equal distance from the sides of the triangle</a:t>
            </a:r>
          </a:p>
          <a:p>
            <a:pPr lvl="1" eaLnBrk="1" hangingPunct="1"/>
            <a:endParaRPr lang="en-US" altLang="en-US" sz="1600" b="1" dirty="0" smtClean="0"/>
          </a:p>
          <a:p>
            <a:pPr eaLnBrk="1" hangingPunct="1"/>
            <a:r>
              <a:rPr lang="en-US" altLang="en-US" b="1" dirty="0" smtClean="0">
                <a:solidFill>
                  <a:srgbClr val="FFFF00"/>
                </a:solidFill>
              </a:rPr>
              <a:t>Homework:</a:t>
            </a:r>
            <a:r>
              <a:rPr lang="en-US" altLang="en-US" b="1" dirty="0" smtClean="0"/>
              <a:t> </a:t>
            </a:r>
          </a:p>
          <a:p>
            <a:pPr lvl="1" eaLnBrk="1" hangingPunct="1"/>
            <a:r>
              <a:rPr lang="en-US" altLang="en-US" sz="2400" b="1" dirty="0" err="1" smtClean="0"/>
              <a:t>xxxx</a:t>
            </a:r>
            <a:endParaRPr lang="en-US" altLang="en-US" sz="2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90488"/>
            <a:ext cx="8229600" cy="852487"/>
          </a:xfrm>
        </p:spPr>
        <p:txBody>
          <a:bodyPr/>
          <a:lstStyle/>
          <a:p>
            <a:pPr eaLnBrk="1" hangingPunct="1"/>
            <a:r>
              <a:rPr lang="en-US" altLang="en-US" sz="3600" b="1" dirty="0" smtClean="0"/>
              <a:t>Objectives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11150" y="1073150"/>
            <a:ext cx="8521700" cy="5053013"/>
          </a:xfrm>
        </p:spPr>
        <p:txBody>
          <a:bodyPr/>
          <a:lstStyle/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sz="2800" b="1" dirty="0" smtClean="0"/>
              <a:t>Use </a:t>
            </a:r>
            <a:r>
              <a:rPr lang="en-US" sz="2800" b="1" dirty="0"/>
              <a:t>and find the circumcenter of a triangle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sz="2800" b="1" dirty="0" smtClean="0"/>
              <a:t>Use </a:t>
            </a:r>
            <a:r>
              <a:rPr lang="en-US" sz="2800" b="1" dirty="0"/>
              <a:t>and find the </a:t>
            </a:r>
            <a:r>
              <a:rPr lang="en-US" sz="2800" b="1" dirty="0" err="1"/>
              <a:t>incenter</a:t>
            </a:r>
            <a:r>
              <a:rPr lang="en-US" sz="2800" b="1" dirty="0"/>
              <a:t> of a triangle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3338"/>
            <a:ext cx="8229600" cy="960437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Vocabulary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2888" y="989013"/>
            <a:ext cx="8712200" cy="5707062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en-US" sz="2400" b="1" dirty="0">
                <a:solidFill>
                  <a:srgbClr val="FFFF00"/>
                </a:solidFill>
              </a:rPr>
              <a:t>Circumcenter</a:t>
            </a:r>
            <a:r>
              <a:rPr lang="en-US" sz="2400" b="1" dirty="0"/>
              <a:t> – the point of concurrency of perpendicular bisectors in a triangle;</a:t>
            </a:r>
            <a:br>
              <a:rPr lang="en-US" sz="2400" b="1" dirty="0"/>
            </a:br>
            <a:r>
              <a:rPr lang="en-US" sz="2400" b="1" dirty="0"/>
              <a:t>center of the circle drawn that contains the three vertices of a triangle;</a:t>
            </a:r>
            <a:br>
              <a:rPr lang="en-US" sz="2400" b="1" dirty="0"/>
            </a:br>
            <a:r>
              <a:rPr lang="en-US" sz="2400" b="1" dirty="0"/>
              <a:t>equidistant from the vertices of the triangle</a:t>
            </a:r>
          </a:p>
          <a:p>
            <a:pPr>
              <a:spcBef>
                <a:spcPts val="1200"/>
              </a:spcBef>
            </a:pPr>
            <a:r>
              <a:rPr lang="en-US" sz="2400" b="1" dirty="0">
                <a:solidFill>
                  <a:srgbClr val="FFFF00"/>
                </a:solidFill>
              </a:rPr>
              <a:t>Concurrent </a:t>
            </a:r>
            <a:r>
              <a:rPr lang="en-US" sz="2400" b="1" dirty="0"/>
              <a:t>– three or more lines, rays or segments that intersect (come together) at a single point</a:t>
            </a:r>
          </a:p>
          <a:p>
            <a:pPr>
              <a:spcBef>
                <a:spcPts val="1200"/>
              </a:spcBef>
            </a:pPr>
            <a:r>
              <a:rPr lang="en-US" sz="2400" b="1" dirty="0" err="1">
                <a:solidFill>
                  <a:srgbClr val="FFFF00"/>
                </a:solidFill>
              </a:rPr>
              <a:t>Incenter</a:t>
            </a:r>
            <a:r>
              <a:rPr lang="en-US" sz="2400" b="1" dirty="0">
                <a:solidFill>
                  <a:srgbClr val="FFFF00"/>
                </a:solidFill>
              </a:rPr>
              <a:t> </a:t>
            </a:r>
            <a:r>
              <a:rPr lang="en-US" sz="2400" b="1" dirty="0"/>
              <a:t>– the point of concurrency of the angle bisectors in a triangle; </a:t>
            </a:r>
            <a:br>
              <a:rPr lang="en-US" sz="2400" b="1" dirty="0"/>
            </a:br>
            <a:r>
              <a:rPr lang="en-US" sz="2400" b="1" dirty="0"/>
              <a:t>center of the largest circle drawn within the triangle; </a:t>
            </a:r>
            <a:br>
              <a:rPr lang="en-US" sz="2400" b="1" dirty="0"/>
            </a:br>
            <a:r>
              <a:rPr lang="en-US" sz="2400" b="1" dirty="0"/>
              <a:t>equidistant from the sides of the triangle</a:t>
            </a:r>
          </a:p>
          <a:p>
            <a:pPr>
              <a:spcBef>
                <a:spcPts val="1200"/>
              </a:spcBef>
            </a:pPr>
            <a:r>
              <a:rPr lang="en-US" sz="2400" b="1" dirty="0">
                <a:solidFill>
                  <a:srgbClr val="FFFF00"/>
                </a:solidFill>
              </a:rPr>
              <a:t>Point of Concurrency </a:t>
            </a:r>
            <a:r>
              <a:rPr lang="en-US" sz="2400" b="1" dirty="0"/>
              <a:t>– the point of intersection of concurrent lines, rays or segments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3338"/>
            <a:ext cx="8229600" cy="960437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Theorems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34328" y="4674870"/>
            <a:ext cx="8712200" cy="1383030"/>
          </a:xfrm>
        </p:spPr>
        <p:txBody>
          <a:bodyPr/>
          <a:lstStyle/>
          <a:p>
            <a:pPr eaLnBrk="1" hangingPunct="1">
              <a:lnSpc>
                <a:spcPct val="80000"/>
              </a:lnSpc>
              <a:spcBef>
                <a:spcPts val="1200"/>
              </a:spcBef>
            </a:pPr>
            <a:r>
              <a:rPr lang="en-US" altLang="en-US" sz="2400" b="1" dirty="0" smtClean="0">
                <a:solidFill>
                  <a:srgbClr val="FFFF00"/>
                </a:solidFill>
              </a:rPr>
              <a:t>Points on the perpendicular bisector are equidistant from the vertices (corners) of the triangle</a:t>
            </a:r>
          </a:p>
          <a:p>
            <a:pPr eaLnBrk="1" hangingPunct="1">
              <a:lnSpc>
                <a:spcPct val="80000"/>
              </a:lnSpc>
              <a:spcBef>
                <a:spcPts val="1200"/>
              </a:spcBef>
            </a:pPr>
            <a:r>
              <a:rPr lang="en-US" altLang="en-US" sz="2400" b="1" dirty="0" smtClean="0">
                <a:solidFill>
                  <a:srgbClr val="FFFF00"/>
                </a:solidFill>
              </a:rPr>
              <a:t>Circumcenter is equidistant from the vertices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551" y="1257300"/>
            <a:ext cx="7973538" cy="2900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74663" y="123825"/>
            <a:ext cx="8197850" cy="746125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Triangles – Perpendicular Bisectors</a:t>
            </a:r>
          </a:p>
        </p:txBody>
      </p:sp>
      <p:sp>
        <p:nvSpPr>
          <p:cNvPr id="9219" name="Freeform 3"/>
          <p:cNvSpPr>
            <a:spLocks/>
          </p:cNvSpPr>
          <p:nvPr/>
        </p:nvSpPr>
        <p:spPr bwMode="auto">
          <a:xfrm>
            <a:off x="2133600" y="1143000"/>
            <a:ext cx="5613400" cy="4840288"/>
          </a:xfrm>
          <a:custGeom>
            <a:avLst/>
            <a:gdLst>
              <a:gd name="T0" fmla="*/ 0 w 2160"/>
              <a:gd name="T1" fmla="*/ 0 h 2168"/>
              <a:gd name="T2" fmla="*/ 2147483647 w 2160"/>
              <a:gd name="T3" fmla="*/ 2147483647 h 2168"/>
              <a:gd name="T4" fmla="*/ 2147483647 w 2160"/>
              <a:gd name="T5" fmla="*/ 2147483647 h 2168"/>
              <a:gd name="T6" fmla="*/ 0 w 2160"/>
              <a:gd name="T7" fmla="*/ 0 h 2168"/>
              <a:gd name="T8" fmla="*/ 0 60000 65536"/>
              <a:gd name="T9" fmla="*/ 0 60000 65536"/>
              <a:gd name="T10" fmla="*/ 0 60000 65536"/>
              <a:gd name="T11" fmla="*/ 0 60000 65536"/>
              <a:gd name="T12" fmla="*/ 0 w 2160"/>
              <a:gd name="T13" fmla="*/ 0 h 2168"/>
              <a:gd name="T14" fmla="*/ 2160 w 2160"/>
              <a:gd name="T15" fmla="*/ 2168 h 216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" h="2168">
                <a:moveTo>
                  <a:pt x="0" y="0"/>
                </a:moveTo>
                <a:lnTo>
                  <a:pt x="2160" y="1368"/>
                </a:lnTo>
                <a:lnTo>
                  <a:pt x="464" y="2168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7734300" y="3990975"/>
            <a:ext cx="4048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 b="1">
                <a:latin typeface="Times New Roman" pitchFamily="18" charset="0"/>
              </a:rPr>
              <a:t>C</a:t>
            </a:r>
          </a:p>
        </p:txBody>
      </p:sp>
      <p:sp>
        <p:nvSpPr>
          <p:cNvPr id="9221" name="Line 5"/>
          <p:cNvSpPr>
            <a:spLocks noChangeShapeType="1"/>
          </p:cNvSpPr>
          <p:nvPr/>
        </p:nvSpPr>
        <p:spPr bwMode="auto">
          <a:xfrm flipV="1">
            <a:off x="2319338" y="2525713"/>
            <a:ext cx="4554537" cy="113030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2" name="Line 6"/>
          <p:cNvSpPr>
            <a:spLocks noChangeShapeType="1"/>
          </p:cNvSpPr>
          <p:nvPr/>
        </p:nvSpPr>
        <p:spPr bwMode="auto">
          <a:xfrm flipV="1">
            <a:off x="3595688" y="1895475"/>
            <a:ext cx="1779587" cy="3209925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3" name="Line 7"/>
          <p:cNvSpPr>
            <a:spLocks noChangeShapeType="1"/>
          </p:cNvSpPr>
          <p:nvPr/>
        </p:nvSpPr>
        <p:spPr bwMode="auto">
          <a:xfrm>
            <a:off x="3944938" y="1144588"/>
            <a:ext cx="1868487" cy="4567237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4" name="Rectangle 8"/>
          <p:cNvSpPr>
            <a:spLocks noChangeAspect="1" noChangeArrowheads="1"/>
          </p:cNvSpPr>
          <p:nvPr/>
        </p:nvSpPr>
        <p:spPr bwMode="auto">
          <a:xfrm rot="4514901">
            <a:off x="2711450" y="3267075"/>
            <a:ext cx="255588" cy="25558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25" name="Oval 9"/>
          <p:cNvSpPr>
            <a:spLocks noChangeAspect="1" noChangeArrowheads="1"/>
          </p:cNvSpPr>
          <p:nvPr/>
        </p:nvSpPr>
        <p:spPr bwMode="auto">
          <a:xfrm>
            <a:off x="2686050" y="3508375"/>
            <a:ext cx="92075" cy="920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26" name="Rectangle 10"/>
          <p:cNvSpPr>
            <a:spLocks noChangeAspect="1" noChangeArrowheads="1"/>
          </p:cNvSpPr>
          <p:nvPr/>
        </p:nvSpPr>
        <p:spPr bwMode="auto">
          <a:xfrm rot="4087874">
            <a:off x="5249863" y="4875213"/>
            <a:ext cx="255587" cy="255587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27" name="Oval 11"/>
          <p:cNvSpPr>
            <a:spLocks noChangeAspect="1" noChangeArrowheads="1"/>
          </p:cNvSpPr>
          <p:nvPr/>
        </p:nvSpPr>
        <p:spPr bwMode="auto">
          <a:xfrm>
            <a:off x="5505450" y="5030788"/>
            <a:ext cx="92075" cy="920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28" name="Text Box 12"/>
          <p:cNvSpPr txBox="1">
            <a:spLocks noChangeArrowheads="1"/>
          </p:cNvSpPr>
          <p:nvPr/>
        </p:nvSpPr>
        <p:spPr bwMode="auto">
          <a:xfrm>
            <a:off x="2846388" y="2800350"/>
            <a:ext cx="16922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000" b="1">
                <a:solidFill>
                  <a:srgbClr val="FFC000"/>
                </a:solidFill>
                <a:latin typeface="Times New Roman" pitchFamily="18" charset="0"/>
              </a:rPr>
              <a:t>Circumcenter</a:t>
            </a:r>
          </a:p>
        </p:txBody>
      </p:sp>
      <p:sp>
        <p:nvSpPr>
          <p:cNvPr id="9229" name="Text Box 13"/>
          <p:cNvSpPr txBox="1">
            <a:spLocks noChangeArrowheads="1"/>
          </p:cNvSpPr>
          <p:nvPr/>
        </p:nvSpPr>
        <p:spPr bwMode="auto">
          <a:xfrm>
            <a:off x="5229225" y="949325"/>
            <a:ext cx="349885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2000" b="1" dirty="0">
                <a:solidFill>
                  <a:srgbClr val="FFFF00"/>
                </a:solidFill>
                <a:latin typeface="Times New Roman" pitchFamily="18" charset="0"/>
              </a:rPr>
              <a:t>Note:  </a:t>
            </a:r>
            <a:r>
              <a:rPr lang="en-US" altLang="en-US" sz="2000" b="1" dirty="0" smtClean="0">
                <a:solidFill>
                  <a:srgbClr val="FFFF00"/>
                </a:solidFill>
                <a:latin typeface="Times New Roman" pitchFamily="18" charset="0"/>
              </a:rPr>
              <a:t>AP </a:t>
            </a:r>
            <a:r>
              <a:rPr lang="en-US" altLang="en-US" sz="2000" b="1" dirty="0">
                <a:solidFill>
                  <a:srgbClr val="FFFF00"/>
                </a:solidFill>
                <a:latin typeface="Times New Roman" pitchFamily="18" charset="0"/>
              </a:rPr>
              <a:t>= BP = CP</a:t>
            </a:r>
          </a:p>
        </p:txBody>
      </p:sp>
      <p:sp>
        <p:nvSpPr>
          <p:cNvPr id="9230" name="Line 14"/>
          <p:cNvSpPr>
            <a:spLocks noChangeShapeType="1"/>
          </p:cNvSpPr>
          <p:nvPr/>
        </p:nvSpPr>
        <p:spPr bwMode="auto">
          <a:xfrm>
            <a:off x="2128838" y="1155700"/>
            <a:ext cx="2600325" cy="1905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1" name="Line 15"/>
          <p:cNvSpPr>
            <a:spLocks noChangeShapeType="1"/>
          </p:cNvSpPr>
          <p:nvPr/>
        </p:nvSpPr>
        <p:spPr bwMode="auto">
          <a:xfrm flipV="1">
            <a:off x="3341688" y="3060700"/>
            <a:ext cx="1387475" cy="29178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2" name="Line 16"/>
          <p:cNvSpPr>
            <a:spLocks noChangeShapeType="1"/>
          </p:cNvSpPr>
          <p:nvPr/>
        </p:nvSpPr>
        <p:spPr bwMode="auto">
          <a:xfrm flipH="1" flipV="1">
            <a:off x="4729163" y="3060700"/>
            <a:ext cx="3017837" cy="11382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3" name="Oval 17"/>
          <p:cNvSpPr>
            <a:spLocks noChangeAspect="1" noChangeArrowheads="1"/>
          </p:cNvSpPr>
          <p:nvPr/>
        </p:nvSpPr>
        <p:spPr bwMode="auto">
          <a:xfrm>
            <a:off x="4683125" y="3016250"/>
            <a:ext cx="92075" cy="92075"/>
          </a:xfrm>
          <a:prstGeom prst="ellipse">
            <a:avLst/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34" name="Text Box 18"/>
          <p:cNvSpPr txBox="1">
            <a:spLocks noChangeArrowheads="1"/>
          </p:cNvSpPr>
          <p:nvPr/>
        </p:nvSpPr>
        <p:spPr bwMode="auto">
          <a:xfrm>
            <a:off x="1301750" y="3303588"/>
            <a:ext cx="120491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2000" b="1" i="1">
                <a:latin typeface="Times New Roman" pitchFamily="18" charset="0"/>
              </a:rPr>
              <a:t>Midpoint </a:t>
            </a:r>
            <a:br>
              <a:rPr lang="en-US" altLang="en-US" sz="2000" b="1" i="1">
                <a:latin typeface="Times New Roman" pitchFamily="18" charset="0"/>
              </a:rPr>
            </a:br>
            <a:r>
              <a:rPr lang="en-US" altLang="en-US" sz="2000" b="1" i="1">
                <a:latin typeface="Times New Roman" pitchFamily="18" charset="0"/>
              </a:rPr>
              <a:t>of AB</a:t>
            </a:r>
          </a:p>
        </p:txBody>
      </p:sp>
      <p:sp>
        <p:nvSpPr>
          <p:cNvPr id="9235" name="Text Box 19"/>
          <p:cNvSpPr txBox="1">
            <a:spLocks noChangeArrowheads="1"/>
          </p:cNvSpPr>
          <p:nvPr/>
        </p:nvSpPr>
        <p:spPr bwMode="auto">
          <a:xfrm>
            <a:off x="5759450" y="4957763"/>
            <a:ext cx="120491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2000" b="1" i="1">
                <a:latin typeface="Times New Roman" pitchFamily="18" charset="0"/>
              </a:rPr>
              <a:t>Midpoint </a:t>
            </a:r>
            <a:br>
              <a:rPr lang="en-US" altLang="en-US" sz="2000" b="1" i="1">
                <a:latin typeface="Times New Roman" pitchFamily="18" charset="0"/>
              </a:rPr>
            </a:br>
            <a:r>
              <a:rPr lang="en-US" altLang="en-US" sz="2000" b="1" i="1">
                <a:latin typeface="Times New Roman" pitchFamily="18" charset="0"/>
              </a:rPr>
              <a:t>of BC</a:t>
            </a:r>
          </a:p>
        </p:txBody>
      </p:sp>
      <p:sp>
        <p:nvSpPr>
          <p:cNvPr id="9236" name="Text Box 20"/>
          <p:cNvSpPr txBox="1">
            <a:spLocks noChangeArrowheads="1"/>
          </p:cNvSpPr>
          <p:nvPr/>
        </p:nvSpPr>
        <p:spPr bwMode="auto">
          <a:xfrm>
            <a:off x="5246688" y="1919288"/>
            <a:ext cx="120491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2000" b="1" i="1">
                <a:latin typeface="Times New Roman" pitchFamily="18" charset="0"/>
              </a:rPr>
              <a:t>Midpoint </a:t>
            </a:r>
            <a:br>
              <a:rPr lang="en-US" altLang="en-US" sz="2000" b="1" i="1">
                <a:latin typeface="Times New Roman" pitchFamily="18" charset="0"/>
              </a:rPr>
            </a:br>
            <a:r>
              <a:rPr lang="en-US" altLang="en-US" sz="2000" b="1" i="1">
                <a:latin typeface="Times New Roman" pitchFamily="18" charset="0"/>
              </a:rPr>
              <a:t>of AC</a:t>
            </a:r>
          </a:p>
        </p:txBody>
      </p:sp>
      <p:sp>
        <p:nvSpPr>
          <p:cNvPr id="9237" name="Text Box 21"/>
          <p:cNvSpPr txBox="1">
            <a:spLocks noChangeArrowheads="1"/>
          </p:cNvSpPr>
          <p:nvPr/>
        </p:nvSpPr>
        <p:spPr bwMode="auto">
          <a:xfrm>
            <a:off x="4716463" y="2179638"/>
            <a:ext cx="387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 b="1">
                <a:latin typeface="Times New Roman" pitchFamily="18" charset="0"/>
              </a:rPr>
              <a:t>Z</a:t>
            </a:r>
          </a:p>
        </p:txBody>
      </p:sp>
      <p:sp>
        <p:nvSpPr>
          <p:cNvPr id="9238" name="Text Box 22"/>
          <p:cNvSpPr txBox="1">
            <a:spLocks noChangeArrowheads="1"/>
          </p:cNvSpPr>
          <p:nvPr/>
        </p:nvSpPr>
        <p:spPr bwMode="auto">
          <a:xfrm>
            <a:off x="5267325" y="5106988"/>
            <a:ext cx="4048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 b="1">
                <a:latin typeface="Times New Roman" pitchFamily="18" charset="0"/>
              </a:rPr>
              <a:t>Y</a:t>
            </a:r>
          </a:p>
        </p:txBody>
      </p:sp>
      <p:sp>
        <p:nvSpPr>
          <p:cNvPr id="9239" name="Text Box 23"/>
          <p:cNvSpPr txBox="1">
            <a:spLocks noChangeArrowheads="1"/>
          </p:cNvSpPr>
          <p:nvPr/>
        </p:nvSpPr>
        <p:spPr bwMode="auto">
          <a:xfrm>
            <a:off x="2344738" y="3514725"/>
            <a:ext cx="4048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 b="1">
                <a:latin typeface="Times New Roman" pitchFamily="18" charset="0"/>
              </a:rPr>
              <a:t>X</a:t>
            </a:r>
          </a:p>
        </p:txBody>
      </p:sp>
      <p:sp>
        <p:nvSpPr>
          <p:cNvPr id="9240" name="Rectangle 24"/>
          <p:cNvSpPr>
            <a:spLocks noChangeAspect="1" noChangeArrowheads="1"/>
          </p:cNvSpPr>
          <p:nvPr/>
        </p:nvSpPr>
        <p:spPr bwMode="auto">
          <a:xfrm rot="7095375">
            <a:off x="4722813" y="2614613"/>
            <a:ext cx="182562" cy="182562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41" name="Oval 25"/>
          <p:cNvSpPr>
            <a:spLocks noChangeAspect="1" noChangeArrowheads="1"/>
          </p:cNvSpPr>
          <p:nvPr/>
        </p:nvSpPr>
        <p:spPr bwMode="auto">
          <a:xfrm>
            <a:off x="4902200" y="2633663"/>
            <a:ext cx="92075" cy="920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42" name="Text Box 26"/>
          <p:cNvSpPr txBox="1">
            <a:spLocks noChangeArrowheads="1"/>
          </p:cNvSpPr>
          <p:nvPr/>
        </p:nvSpPr>
        <p:spPr bwMode="auto">
          <a:xfrm>
            <a:off x="4568825" y="3203575"/>
            <a:ext cx="369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 b="1">
                <a:latin typeface="Times New Roman" pitchFamily="18" charset="0"/>
              </a:rPr>
              <a:t>P</a:t>
            </a:r>
          </a:p>
        </p:txBody>
      </p:sp>
      <p:sp>
        <p:nvSpPr>
          <p:cNvPr id="9243" name="Text Box 27"/>
          <p:cNvSpPr txBox="1">
            <a:spLocks noChangeArrowheads="1"/>
          </p:cNvSpPr>
          <p:nvPr/>
        </p:nvSpPr>
        <p:spPr bwMode="auto">
          <a:xfrm>
            <a:off x="3117850" y="5954713"/>
            <a:ext cx="387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 b="1">
                <a:latin typeface="Times New Roman" pitchFamily="18" charset="0"/>
              </a:rPr>
              <a:t>B</a:t>
            </a:r>
          </a:p>
        </p:txBody>
      </p:sp>
      <p:sp>
        <p:nvSpPr>
          <p:cNvPr id="9244" name="Text Box 28"/>
          <p:cNvSpPr txBox="1">
            <a:spLocks noChangeArrowheads="1"/>
          </p:cNvSpPr>
          <p:nvPr/>
        </p:nvSpPr>
        <p:spPr bwMode="auto">
          <a:xfrm>
            <a:off x="1751013" y="788988"/>
            <a:ext cx="4048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 b="1">
                <a:latin typeface="Times New Roman" pitchFamily="18" charset="0"/>
              </a:rPr>
              <a:t>A</a:t>
            </a:r>
          </a:p>
        </p:txBody>
      </p:sp>
      <p:sp>
        <p:nvSpPr>
          <p:cNvPr id="9245" name="Text Box 29"/>
          <p:cNvSpPr txBox="1">
            <a:spLocks noChangeArrowheads="1"/>
          </p:cNvSpPr>
          <p:nvPr/>
        </p:nvSpPr>
        <p:spPr bwMode="auto">
          <a:xfrm>
            <a:off x="1470025" y="6210300"/>
            <a:ext cx="62007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 b="1">
                <a:solidFill>
                  <a:srgbClr val="FFFF00"/>
                </a:solidFill>
                <a:latin typeface="Times New Roman" pitchFamily="18" charset="0"/>
              </a:rPr>
              <a:t>Circumcenter is equidistant from the vertices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17488"/>
            <a:ext cx="8229600" cy="639762"/>
          </a:xfrm>
        </p:spPr>
        <p:txBody>
          <a:bodyPr/>
          <a:lstStyle/>
          <a:p>
            <a:r>
              <a:rPr lang="en-US" sz="3600" b="1" dirty="0" smtClean="0"/>
              <a:t>Circumcenter Location</a:t>
            </a:r>
            <a:endParaRPr lang="en-US" sz="3600" b="1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4652010"/>
            <a:ext cx="8229600" cy="1474153"/>
          </a:xfrm>
        </p:spPr>
        <p:txBody>
          <a:bodyPr/>
          <a:lstStyle/>
          <a:p>
            <a:r>
              <a:rPr lang="en-US" sz="2400" b="1" dirty="0" smtClean="0">
                <a:solidFill>
                  <a:srgbClr val="FFFF00"/>
                </a:solidFill>
              </a:rPr>
              <a:t>Circumcenter can be inside, on the edge or outside the triangle (depending on the largest angle in the triangle)</a:t>
            </a:r>
            <a:endParaRPr lang="en-US" sz="2400" b="1" dirty="0">
              <a:solidFill>
                <a:srgbClr val="FFFF0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3467" y="1361440"/>
            <a:ext cx="6758931" cy="265714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16177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3338"/>
            <a:ext cx="8229600" cy="960437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Theorems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8608" y="4857750"/>
            <a:ext cx="8712200" cy="1508760"/>
          </a:xfrm>
        </p:spPr>
        <p:txBody>
          <a:bodyPr/>
          <a:lstStyle/>
          <a:p>
            <a:pPr eaLnBrk="1" hangingPunct="1">
              <a:lnSpc>
                <a:spcPct val="80000"/>
              </a:lnSpc>
              <a:spcBef>
                <a:spcPts val="1200"/>
              </a:spcBef>
            </a:pPr>
            <a:r>
              <a:rPr lang="en-US" altLang="en-US" sz="2400" b="1" dirty="0" smtClean="0">
                <a:solidFill>
                  <a:srgbClr val="FFFF00"/>
                </a:solidFill>
              </a:rPr>
              <a:t>Points on the angle bisector are equidistant from the sides of the triangle</a:t>
            </a:r>
          </a:p>
          <a:p>
            <a:pPr eaLnBrk="1" hangingPunct="1">
              <a:lnSpc>
                <a:spcPct val="80000"/>
              </a:lnSpc>
              <a:spcBef>
                <a:spcPts val="1200"/>
              </a:spcBef>
            </a:pPr>
            <a:r>
              <a:rPr lang="en-US" altLang="en-US" sz="2400" b="1" dirty="0" smtClean="0">
                <a:solidFill>
                  <a:srgbClr val="FFFF00"/>
                </a:solidFill>
              </a:rPr>
              <a:t>The </a:t>
            </a:r>
            <a:r>
              <a:rPr lang="en-US" altLang="en-US" sz="2400" b="1" dirty="0" err="1" smtClean="0">
                <a:solidFill>
                  <a:srgbClr val="FFFF00"/>
                </a:solidFill>
              </a:rPr>
              <a:t>incenter</a:t>
            </a:r>
            <a:r>
              <a:rPr lang="en-US" altLang="en-US" sz="2400" b="1" dirty="0" smtClean="0">
                <a:solidFill>
                  <a:srgbClr val="FFFF00"/>
                </a:solidFill>
              </a:rPr>
              <a:t> is equidistant from the sides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070" y="1321432"/>
            <a:ext cx="7973538" cy="311511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71399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4450"/>
            <a:ext cx="7772400" cy="949325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Triangles – Angle Bisectors</a:t>
            </a:r>
          </a:p>
        </p:txBody>
      </p:sp>
      <p:sp>
        <p:nvSpPr>
          <p:cNvPr id="16387" name="Freeform 3"/>
          <p:cNvSpPr>
            <a:spLocks/>
          </p:cNvSpPr>
          <p:nvPr/>
        </p:nvSpPr>
        <p:spPr bwMode="auto">
          <a:xfrm>
            <a:off x="2133600" y="1008063"/>
            <a:ext cx="5613400" cy="4840287"/>
          </a:xfrm>
          <a:custGeom>
            <a:avLst/>
            <a:gdLst>
              <a:gd name="T0" fmla="*/ 0 w 2160"/>
              <a:gd name="T1" fmla="*/ 0 h 2168"/>
              <a:gd name="T2" fmla="*/ 2147483647 w 2160"/>
              <a:gd name="T3" fmla="*/ 2147483647 h 2168"/>
              <a:gd name="T4" fmla="*/ 2147483647 w 2160"/>
              <a:gd name="T5" fmla="*/ 2147483647 h 2168"/>
              <a:gd name="T6" fmla="*/ 0 w 2160"/>
              <a:gd name="T7" fmla="*/ 0 h 2168"/>
              <a:gd name="T8" fmla="*/ 0 60000 65536"/>
              <a:gd name="T9" fmla="*/ 0 60000 65536"/>
              <a:gd name="T10" fmla="*/ 0 60000 65536"/>
              <a:gd name="T11" fmla="*/ 0 60000 65536"/>
              <a:gd name="T12" fmla="*/ 0 w 2160"/>
              <a:gd name="T13" fmla="*/ 0 h 2168"/>
              <a:gd name="T14" fmla="*/ 2160 w 2160"/>
              <a:gd name="T15" fmla="*/ 2168 h 216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" h="2168">
                <a:moveTo>
                  <a:pt x="0" y="0"/>
                </a:moveTo>
                <a:lnTo>
                  <a:pt x="2160" y="1368"/>
                </a:lnTo>
                <a:lnTo>
                  <a:pt x="464" y="2168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3117850" y="5819775"/>
            <a:ext cx="387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 b="1">
                <a:latin typeface="Times New Roman" pitchFamily="18" charset="0"/>
              </a:rPr>
              <a:t>B</a:t>
            </a:r>
          </a:p>
        </p:txBody>
      </p:sp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7734300" y="3856038"/>
            <a:ext cx="4048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 b="1">
                <a:latin typeface="Times New Roman" pitchFamily="18" charset="0"/>
              </a:rPr>
              <a:t>C</a:t>
            </a:r>
          </a:p>
        </p:txBody>
      </p:sp>
      <p:sp>
        <p:nvSpPr>
          <p:cNvPr id="16390" name="Text Box 6"/>
          <p:cNvSpPr txBox="1">
            <a:spLocks noChangeArrowheads="1"/>
          </p:cNvSpPr>
          <p:nvPr/>
        </p:nvSpPr>
        <p:spPr bwMode="auto">
          <a:xfrm>
            <a:off x="1751013" y="654050"/>
            <a:ext cx="4048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 b="1">
                <a:latin typeface="Times New Roman" pitchFamily="18" charset="0"/>
              </a:rPr>
              <a:t>A</a:t>
            </a:r>
          </a:p>
        </p:txBody>
      </p:sp>
      <p:sp>
        <p:nvSpPr>
          <p:cNvPr id="16391" name="Line 7"/>
          <p:cNvSpPr>
            <a:spLocks noChangeShapeType="1"/>
          </p:cNvSpPr>
          <p:nvPr/>
        </p:nvSpPr>
        <p:spPr bwMode="auto">
          <a:xfrm flipV="1">
            <a:off x="3338513" y="1957388"/>
            <a:ext cx="1957387" cy="38909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2" name="Line 8"/>
          <p:cNvSpPr>
            <a:spLocks noChangeShapeType="1"/>
          </p:cNvSpPr>
          <p:nvPr/>
        </p:nvSpPr>
        <p:spPr bwMode="auto">
          <a:xfrm flipH="1" flipV="1">
            <a:off x="2062163" y="3719513"/>
            <a:ext cx="5675312" cy="342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3" name="Line 9"/>
          <p:cNvSpPr>
            <a:spLocks noChangeShapeType="1"/>
          </p:cNvSpPr>
          <p:nvPr/>
        </p:nvSpPr>
        <p:spPr bwMode="auto">
          <a:xfrm>
            <a:off x="2135188" y="1011238"/>
            <a:ext cx="3500437" cy="4416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4" name="Line 10"/>
          <p:cNvSpPr>
            <a:spLocks noChangeShapeType="1"/>
          </p:cNvSpPr>
          <p:nvPr/>
        </p:nvSpPr>
        <p:spPr bwMode="auto">
          <a:xfrm rot="19174638" flipV="1">
            <a:off x="4025900" y="2922588"/>
            <a:ext cx="1370013" cy="555625"/>
          </a:xfrm>
          <a:prstGeom prst="line">
            <a:avLst/>
          </a:prstGeom>
          <a:noFill/>
          <a:ln w="57150" cap="rnd">
            <a:solidFill>
              <a:srgbClr val="CC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5" name="Line 11"/>
          <p:cNvSpPr>
            <a:spLocks noChangeShapeType="1"/>
          </p:cNvSpPr>
          <p:nvPr/>
        </p:nvSpPr>
        <p:spPr bwMode="auto">
          <a:xfrm rot="11319164" flipV="1">
            <a:off x="2898775" y="3757613"/>
            <a:ext cx="1370013" cy="555625"/>
          </a:xfrm>
          <a:prstGeom prst="line">
            <a:avLst/>
          </a:prstGeom>
          <a:noFill/>
          <a:ln w="57150" cap="rnd">
            <a:solidFill>
              <a:srgbClr val="CC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6" name="Line 12"/>
          <p:cNvSpPr>
            <a:spLocks noChangeShapeType="1"/>
          </p:cNvSpPr>
          <p:nvPr/>
        </p:nvSpPr>
        <p:spPr bwMode="auto">
          <a:xfrm rot="16185126" flipV="1">
            <a:off x="3947319" y="4210844"/>
            <a:ext cx="1370013" cy="555625"/>
          </a:xfrm>
          <a:prstGeom prst="line">
            <a:avLst/>
          </a:prstGeom>
          <a:noFill/>
          <a:ln w="57150" cap="rnd">
            <a:solidFill>
              <a:srgbClr val="CC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7" name="Oval 13"/>
          <p:cNvSpPr>
            <a:spLocks noChangeAspect="1" noChangeArrowheads="1"/>
          </p:cNvSpPr>
          <p:nvPr/>
        </p:nvSpPr>
        <p:spPr bwMode="auto">
          <a:xfrm>
            <a:off x="4316413" y="3805238"/>
            <a:ext cx="92075" cy="92075"/>
          </a:xfrm>
          <a:prstGeom prst="ellipse">
            <a:avLst/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6398" name="Text Box 14"/>
          <p:cNvSpPr txBox="1">
            <a:spLocks noChangeArrowheads="1"/>
          </p:cNvSpPr>
          <p:nvPr/>
        </p:nvSpPr>
        <p:spPr bwMode="auto">
          <a:xfrm>
            <a:off x="4537075" y="3470275"/>
            <a:ext cx="11001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000" b="1">
                <a:solidFill>
                  <a:srgbClr val="FFC000"/>
                </a:solidFill>
                <a:latin typeface="Times New Roman" pitchFamily="18" charset="0"/>
              </a:rPr>
              <a:t>Incenter</a:t>
            </a:r>
          </a:p>
        </p:txBody>
      </p:sp>
      <p:sp>
        <p:nvSpPr>
          <p:cNvPr id="16399" name="Text Box 15"/>
          <p:cNvSpPr txBox="1">
            <a:spLocks noChangeArrowheads="1"/>
          </p:cNvSpPr>
          <p:nvPr/>
        </p:nvSpPr>
        <p:spPr bwMode="auto">
          <a:xfrm>
            <a:off x="4914900" y="1106488"/>
            <a:ext cx="388143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2000" b="1" dirty="0">
                <a:solidFill>
                  <a:srgbClr val="FFFF00"/>
                </a:solidFill>
                <a:latin typeface="Times New Roman" pitchFamily="18" charset="0"/>
              </a:rPr>
              <a:t>Note:  </a:t>
            </a:r>
            <a:r>
              <a:rPr lang="en-US" altLang="en-US" sz="2000" b="1" dirty="0" smtClean="0">
                <a:solidFill>
                  <a:srgbClr val="FFFF00"/>
                </a:solidFill>
                <a:latin typeface="Times New Roman" pitchFamily="18" charset="0"/>
              </a:rPr>
              <a:t>QX </a:t>
            </a:r>
            <a:r>
              <a:rPr lang="en-US" altLang="en-US" sz="2000" b="1" dirty="0">
                <a:solidFill>
                  <a:srgbClr val="FFFF00"/>
                </a:solidFill>
                <a:latin typeface="Times New Roman" pitchFamily="18" charset="0"/>
              </a:rPr>
              <a:t>= QY = QZ</a:t>
            </a:r>
          </a:p>
        </p:txBody>
      </p:sp>
      <p:sp>
        <p:nvSpPr>
          <p:cNvPr id="16400" name="Text Box 16"/>
          <p:cNvSpPr txBox="1">
            <a:spLocks noChangeArrowheads="1"/>
          </p:cNvSpPr>
          <p:nvPr/>
        </p:nvSpPr>
        <p:spPr bwMode="auto">
          <a:xfrm>
            <a:off x="5014913" y="2254250"/>
            <a:ext cx="387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 b="1">
                <a:latin typeface="Times New Roman" pitchFamily="18" charset="0"/>
              </a:rPr>
              <a:t>Z</a:t>
            </a:r>
          </a:p>
        </p:txBody>
      </p:sp>
      <p:sp>
        <p:nvSpPr>
          <p:cNvPr id="16401" name="Text Box 17"/>
          <p:cNvSpPr txBox="1">
            <a:spLocks noChangeArrowheads="1"/>
          </p:cNvSpPr>
          <p:nvPr/>
        </p:nvSpPr>
        <p:spPr bwMode="auto">
          <a:xfrm>
            <a:off x="2444750" y="3906838"/>
            <a:ext cx="4048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 b="1">
                <a:latin typeface="Times New Roman" pitchFamily="18" charset="0"/>
              </a:rPr>
              <a:t>X</a:t>
            </a:r>
          </a:p>
        </p:txBody>
      </p:sp>
      <p:sp>
        <p:nvSpPr>
          <p:cNvPr id="16402" name="Oval 18"/>
          <p:cNvSpPr>
            <a:spLocks noChangeAspect="1" noChangeArrowheads="1"/>
          </p:cNvSpPr>
          <p:nvPr/>
        </p:nvSpPr>
        <p:spPr bwMode="auto">
          <a:xfrm>
            <a:off x="2881313" y="4148138"/>
            <a:ext cx="92075" cy="92075"/>
          </a:xfrm>
          <a:prstGeom prst="ellipse">
            <a:avLst/>
          </a:prstGeom>
          <a:solidFill>
            <a:srgbClr val="CC0000"/>
          </a:solidFill>
          <a:ln w="9525">
            <a:solidFill>
              <a:srgbClr val="CC00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6403" name="Rectangle 19"/>
          <p:cNvSpPr>
            <a:spLocks noChangeAspect="1" noChangeArrowheads="1"/>
          </p:cNvSpPr>
          <p:nvPr/>
        </p:nvSpPr>
        <p:spPr bwMode="auto">
          <a:xfrm rot="4087874">
            <a:off x="4630738" y="5006975"/>
            <a:ext cx="255588" cy="255587"/>
          </a:xfrm>
          <a:prstGeom prst="rect">
            <a:avLst/>
          </a:prstGeom>
          <a:noFill/>
          <a:ln w="19050">
            <a:solidFill>
              <a:srgbClr val="CC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6404" name="Oval 20"/>
          <p:cNvSpPr>
            <a:spLocks noChangeAspect="1" noChangeArrowheads="1"/>
          </p:cNvSpPr>
          <p:nvPr/>
        </p:nvSpPr>
        <p:spPr bwMode="auto">
          <a:xfrm>
            <a:off x="4875213" y="5148263"/>
            <a:ext cx="92075" cy="92075"/>
          </a:xfrm>
          <a:prstGeom prst="ellipse">
            <a:avLst/>
          </a:prstGeom>
          <a:solidFill>
            <a:srgbClr val="CC0000"/>
          </a:solidFill>
          <a:ln w="9525">
            <a:solidFill>
              <a:srgbClr val="CC00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6405" name="Text Box 21"/>
          <p:cNvSpPr txBox="1">
            <a:spLocks noChangeArrowheads="1"/>
          </p:cNvSpPr>
          <p:nvPr/>
        </p:nvSpPr>
        <p:spPr bwMode="auto">
          <a:xfrm>
            <a:off x="4905375" y="5118100"/>
            <a:ext cx="4048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 b="1">
                <a:latin typeface="Times New Roman" pitchFamily="18" charset="0"/>
              </a:rPr>
              <a:t>Y</a:t>
            </a:r>
          </a:p>
        </p:txBody>
      </p:sp>
      <p:sp>
        <p:nvSpPr>
          <p:cNvPr id="16406" name="Rectangle 22"/>
          <p:cNvSpPr>
            <a:spLocks noChangeAspect="1" noChangeArrowheads="1"/>
          </p:cNvSpPr>
          <p:nvPr/>
        </p:nvSpPr>
        <p:spPr bwMode="auto">
          <a:xfrm rot="4514901">
            <a:off x="2954338" y="4164013"/>
            <a:ext cx="255587" cy="255587"/>
          </a:xfrm>
          <a:prstGeom prst="rect">
            <a:avLst/>
          </a:prstGeom>
          <a:noFill/>
          <a:ln w="19050">
            <a:solidFill>
              <a:srgbClr val="CC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6407" name="Rectangle 23"/>
          <p:cNvSpPr>
            <a:spLocks noChangeAspect="1" noChangeArrowheads="1"/>
          </p:cNvSpPr>
          <p:nvPr/>
        </p:nvSpPr>
        <p:spPr bwMode="auto">
          <a:xfrm rot="7095375">
            <a:off x="4960938" y="2643188"/>
            <a:ext cx="258762" cy="258762"/>
          </a:xfrm>
          <a:prstGeom prst="rect">
            <a:avLst/>
          </a:prstGeom>
          <a:noFill/>
          <a:ln w="19050">
            <a:solidFill>
              <a:srgbClr val="CC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6408" name="Oval 24"/>
          <p:cNvSpPr>
            <a:spLocks noChangeAspect="1" noChangeArrowheads="1"/>
          </p:cNvSpPr>
          <p:nvPr/>
        </p:nvSpPr>
        <p:spPr bwMode="auto">
          <a:xfrm>
            <a:off x="4984750" y="2557463"/>
            <a:ext cx="92075" cy="92075"/>
          </a:xfrm>
          <a:prstGeom prst="ellipse">
            <a:avLst/>
          </a:prstGeom>
          <a:solidFill>
            <a:srgbClr val="CC0000"/>
          </a:solidFill>
          <a:ln w="9525">
            <a:solidFill>
              <a:srgbClr val="CC00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6409" name="Text Box 25"/>
          <p:cNvSpPr txBox="1">
            <a:spLocks noChangeArrowheads="1"/>
          </p:cNvSpPr>
          <p:nvPr/>
        </p:nvSpPr>
        <p:spPr bwMode="auto">
          <a:xfrm>
            <a:off x="4092575" y="3225800"/>
            <a:ext cx="4206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 b="1">
                <a:latin typeface="Times New Roman" pitchFamily="18" charset="0"/>
              </a:rPr>
              <a:t>Q</a:t>
            </a:r>
          </a:p>
        </p:txBody>
      </p:sp>
      <p:sp>
        <p:nvSpPr>
          <p:cNvPr id="16410" name="Text Box 26"/>
          <p:cNvSpPr txBox="1">
            <a:spLocks noChangeArrowheads="1"/>
          </p:cNvSpPr>
          <p:nvPr/>
        </p:nvSpPr>
        <p:spPr bwMode="auto">
          <a:xfrm>
            <a:off x="2006600" y="6210300"/>
            <a:ext cx="51149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 b="1">
                <a:solidFill>
                  <a:srgbClr val="FFFF00"/>
                </a:solidFill>
                <a:latin typeface="Times New Roman" pitchFamily="18" charset="0"/>
              </a:rPr>
              <a:t>Incenter is equidistant from the sides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17488"/>
            <a:ext cx="8229600" cy="742632"/>
          </a:xfrm>
        </p:spPr>
        <p:txBody>
          <a:bodyPr/>
          <a:lstStyle/>
          <a:p>
            <a:r>
              <a:rPr lang="en-US" sz="3600" b="1" dirty="0" err="1" smtClean="0"/>
              <a:t>Incenter</a:t>
            </a:r>
            <a:r>
              <a:rPr lang="en-US" sz="3600" b="1" dirty="0" smtClean="0"/>
              <a:t> Location</a:t>
            </a:r>
            <a:endParaRPr lang="en-US" sz="3600" b="1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4457700"/>
            <a:ext cx="8229600" cy="1668463"/>
          </a:xfrm>
        </p:spPr>
        <p:txBody>
          <a:bodyPr/>
          <a:lstStyle/>
          <a:p>
            <a:r>
              <a:rPr lang="en-US" sz="2800" dirty="0" err="1">
                <a:solidFill>
                  <a:srgbClr val="FFFF00"/>
                </a:solidFill>
              </a:rPr>
              <a:t>Incenter</a:t>
            </a:r>
            <a:r>
              <a:rPr lang="en-US" sz="2800" dirty="0">
                <a:solidFill>
                  <a:srgbClr val="FFFF00"/>
                </a:solidFill>
              </a:rPr>
              <a:t> by its name is always inside a triangle, no matter what its angles are</a:t>
            </a:r>
          </a:p>
          <a:p>
            <a:pPr marL="0" indent="0">
              <a:buNone/>
            </a:pPr>
            <a:endParaRPr lang="en-US" sz="28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6535" y="1606550"/>
            <a:ext cx="3650000" cy="21338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15552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9">
      <a:dk1>
        <a:srgbClr val="336699"/>
      </a:dk1>
      <a:lt1>
        <a:srgbClr val="FFFFFF"/>
      </a:lt1>
      <a:dk2>
        <a:srgbClr val="000000"/>
      </a:dk2>
      <a:lt2>
        <a:srgbClr val="E3EBF1"/>
      </a:lt2>
      <a:accent1>
        <a:srgbClr val="003399"/>
      </a:accent1>
      <a:accent2>
        <a:srgbClr val="468A4B"/>
      </a:accent2>
      <a:accent3>
        <a:srgbClr val="AAAAAA"/>
      </a:accent3>
      <a:accent4>
        <a:srgbClr val="DADADA"/>
      </a:accent4>
      <a:accent5>
        <a:srgbClr val="AAADCA"/>
      </a:accent5>
      <a:accent6>
        <a:srgbClr val="3F7D43"/>
      </a:accent6>
      <a:hlink>
        <a:srgbClr val="66CCFF"/>
      </a:hlink>
      <a:folHlink>
        <a:srgbClr val="F0E5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811</TotalTime>
  <Words>553</Words>
  <Application>Microsoft Office PowerPoint</Application>
  <PresentationFormat>On-screen Show (4:3)</PresentationFormat>
  <Paragraphs>133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Default Design</vt:lpstr>
      <vt:lpstr>Lesson 6-2</vt:lpstr>
      <vt:lpstr>Objectives</vt:lpstr>
      <vt:lpstr>Vocabulary</vt:lpstr>
      <vt:lpstr>Theorems</vt:lpstr>
      <vt:lpstr>Triangles – Perpendicular Bisectors</vt:lpstr>
      <vt:lpstr>Circumcenter Location</vt:lpstr>
      <vt:lpstr>Theorems</vt:lpstr>
      <vt:lpstr>Triangles – Angle Bisectors</vt:lpstr>
      <vt:lpstr>Incenter Location</vt:lpstr>
      <vt:lpstr>Example 1</vt:lpstr>
      <vt:lpstr>Example 2</vt:lpstr>
      <vt:lpstr>Example 3A</vt:lpstr>
      <vt:lpstr>Example 3B</vt:lpstr>
      <vt:lpstr>Example 4</vt:lpstr>
      <vt:lpstr>Special Segments in Triangles</vt:lpstr>
      <vt:lpstr>Location of Point of Concurrency</vt:lpstr>
      <vt:lpstr>Summary &amp; Homework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Lesson 1 Contents</dc:title>
  <dc:creator>Chris Headlee</dc:creator>
  <cp:lastModifiedBy>Chris</cp:lastModifiedBy>
  <cp:revision>59</cp:revision>
  <dcterms:created xsi:type="dcterms:W3CDTF">2008-02-18T23:02:07Z</dcterms:created>
  <dcterms:modified xsi:type="dcterms:W3CDTF">2018-09-23T14:44:11Z</dcterms:modified>
</cp:coreProperties>
</file>