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321" r:id="rId4"/>
    <p:sldId id="297" r:id="rId5"/>
    <p:sldId id="301" r:id="rId6"/>
    <p:sldId id="329" r:id="rId7"/>
    <p:sldId id="299" r:id="rId8"/>
    <p:sldId id="330" r:id="rId9"/>
    <p:sldId id="306" r:id="rId10"/>
    <p:sldId id="310" r:id="rId11"/>
    <p:sldId id="331" r:id="rId12"/>
    <p:sldId id="332" r:id="rId13"/>
    <p:sldId id="324" r:id="rId14"/>
    <p:sldId id="327" r:id="rId15"/>
    <p:sldId id="328" r:id="rId16"/>
    <p:sldId id="326" r:id="rId17"/>
    <p:sldId id="29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66FF99"/>
    <a:srgbClr val="FF6699"/>
    <a:srgbClr val="CCCCFF"/>
    <a:srgbClr val="6699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40FFC-FDCE-440F-9475-6AC83861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24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AE448-6100-4395-822A-5E9E785EE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0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758C3-83F1-4FF7-9189-330FA1D4F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1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F6318-BC9C-4F0E-BC83-4AE7D375E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4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1A31E-DAE3-41C1-ACD2-DD303EAA7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27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5BE080-8DC4-4071-A95E-F90381074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15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F5DA0F-A404-4976-8C67-1B6D5F86D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98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92BA7-E62F-4805-8E78-59C764B81A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46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F551C-138E-4880-8477-6D52AF42E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80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F6F6-71CA-4CFB-8816-FC4A54C7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6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687A6-DC35-4A8C-B614-8BF5020C2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876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3B77046-5128-4811-BBA2-93D5294D57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6-3</a:t>
            </a:r>
            <a:endParaRPr lang="en-US" altLang="en-US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63140" y="3886200"/>
            <a:ext cx="4743450" cy="1020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dirty="0" smtClean="0"/>
              <a:t>Medians and </a:t>
            </a:r>
            <a:r>
              <a:rPr lang="en-US" altLang="en-US" b="1" dirty="0" smtClean="0"/>
              <a:t>Altitudes </a:t>
            </a:r>
            <a:r>
              <a:rPr lang="en-US" b="1" dirty="0"/>
              <a:t>of Triangles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2231073"/>
            <a:ext cx="3463289" cy="4376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Find Midpoints: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0000"/>
                </a:solidFill>
              </a:rPr>
              <a:t>AB: (-2, 1)</a:t>
            </a:r>
            <a:br>
              <a:rPr lang="en-US" altLang="en-US" sz="2400" b="1" dirty="0" smtClean="0">
                <a:solidFill>
                  <a:srgbClr val="FF0000"/>
                </a:solidFill>
              </a:rPr>
            </a:br>
            <a:r>
              <a:rPr lang="en-US" altLang="en-US" sz="2400" b="1" dirty="0" smtClean="0">
                <a:solidFill>
                  <a:srgbClr val="FF0000"/>
                </a:solidFill>
              </a:rPr>
              <a:t>BC: (1.5, -0.5)</a:t>
            </a:r>
            <a:br>
              <a:rPr lang="en-US" altLang="en-US" sz="2400" b="1" dirty="0" smtClean="0">
                <a:solidFill>
                  <a:srgbClr val="FF0000"/>
                </a:solidFill>
              </a:rPr>
            </a:br>
            <a:r>
              <a:rPr lang="en-US" altLang="en-US" sz="2400" b="1" dirty="0" smtClean="0">
                <a:solidFill>
                  <a:srgbClr val="FF0000"/>
                </a:solidFill>
              </a:rPr>
              <a:t>AC: (3.5, 2.5)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Use convenient one to find centroid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C to AB is 9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FF00"/>
                </a:solidFill>
              </a:rPr>
              <a:t>1/3(9) = 3</a:t>
            </a: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 smtClean="0"/>
                  <a:t>Find the coordinates of the centroid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∆</m:t>
                    </m:r>
                    <m:r>
                      <a:rPr lang="en-US" sz="2400" b="1" i="1">
                        <a:latin typeface="Cambria Math"/>
                      </a:rPr>
                      <m:t>𝑨𝑩𝑪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𝑨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𝟎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𝑩</m:t>
                    </m:r>
                    <m:r>
                      <a:rPr lang="en-US" sz="2400" b="1" i="1">
                        <a:latin typeface="Cambria Math"/>
                      </a:rPr>
                      <m:t>(−</m:t>
                    </m:r>
                    <m:r>
                      <a:rPr lang="en-US" sz="2400" b="1" i="1">
                        <a:latin typeface="Cambria Math"/>
                      </a:rPr>
                      <m:t>𝟒</m:t>
                    </m:r>
                    <m:r>
                      <a:rPr lang="en-US" sz="2400" b="1" i="1">
                        <a:latin typeface="Cambria Math"/>
                      </a:rPr>
                      <m:t>, −</m:t>
                    </m:r>
                    <m:r>
                      <a:rPr lang="en-US" sz="2400" b="1" i="1">
                        <a:latin typeface="Cambria Math"/>
                      </a:rPr>
                      <m:t>𝟐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/>
                      </a:rPr>
                      <m:t>𝑪</m:t>
                    </m:r>
                    <m:r>
                      <a:rPr lang="en-US" sz="2400" b="1" i="1">
                        <a:latin typeface="Cambria Math"/>
                      </a:rPr>
                      <m:t>(</m:t>
                    </m:r>
                    <m:r>
                      <a:rPr lang="en-US" sz="2400" b="1" i="1">
                        <a:latin typeface="Cambria Math"/>
                      </a:rPr>
                      <m:t>𝟕</m:t>
                    </m:r>
                    <m:r>
                      <a:rPr lang="en-US" sz="2400" b="1" i="1">
                        <a:latin typeface="Cambria Math"/>
                      </a:rPr>
                      <m:t>, </m:t>
                    </m:r>
                    <m:r>
                      <a:rPr lang="en-US" sz="2400" b="1" i="1">
                        <a:latin typeface="Cambria Math"/>
                      </a:rPr>
                      <m:t>𝟏</m:t>
                    </m:r>
                    <m:r>
                      <a:rPr lang="en-US" sz="2400" b="1" i="1">
                        <a:latin typeface="Cambria Math"/>
                      </a:rPr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pPr marL="0" indent="0">
                  <a:buNone/>
                </a:pPr>
                <a:endParaRPr lang="en-US" sz="24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  <a:blipFill rotWithShape="1">
                <a:blip r:embed="rId2"/>
                <a:stretch>
                  <a:fillRect l="-1111" t="-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>
            <a:grpSpLocks noChangeAspect="1"/>
          </p:cNvGrpSpPr>
          <p:nvPr/>
        </p:nvGrpSpPr>
        <p:grpSpPr bwMode="auto">
          <a:xfrm>
            <a:off x="3941211" y="1987072"/>
            <a:ext cx="4418839" cy="4531997"/>
            <a:chOff x="0" y="0"/>
            <a:chExt cx="1547" cy="1586"/>
          </a:xfrm>
        </p:grpSpPr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42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6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8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9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21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5" name="Oval 4"/>
          <p:cNvSpPr>
            <a:spLocks noChangeAspect="1"/>
          </p:cNvSpPr>
          <p:nvPr/>
        </p:nvSpPr>
        <p:spPr>
          <a:xfrm>
            <a:off x="6046471" y="3442971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7524751" y="4109721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5185411" y="4742181"/>
            <a:ext cx="91440" cy="914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234940" y="3497580"/>
            <a:ext cx="2354580" cy="1291590"/>
          </a:xfrm>
          <a:custGeom>
            <a:avLst/>
            <a:gdLst>
              <a:gd name="connsiteX0" fmla="*/ 857250 w 2354580"/>
              <a:gd name="connsiteY0" fmla="*/ 0 h 1291590"/>
              <a:gd name="connsiteX1" fmla="*/ 0 w 2354580"/>
              <a:gd name="connsiteY1" fmla="*/ 1291590 h 1291590"/>
              <a:gd name="connsiteX2" fmla="*/ 2354580 w 2354580"/>
              <a:gd name="connsiteY2" fmla="*/ 674370 h 1291590"/>
              <a:gd name="connsiteX3" fmla="*/ 857250 w 2354580"/>
              <a:gd name="connsiteY3" fmla="*/ 0 h 1291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54580" h="1291590">
                <a:moveTo>
                  <a:pt x="857250" y="0"/>
                </a:moveTo>
                <a:lnTo>
                  <a:pt x="0" y="1291590"/>
                </a:lnTo>
                <a:lnTo>
                  <a:pt x="2354580" y="674370"/>
                </a:lnTo>
                <a:lnTo>
                  <a:pt x="85725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795011" y="321258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A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7513321" y="3867905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C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939862" y="471983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</a:rPr>
              <a:t>B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70" name="Oval 69"/>
          <p:cNvSpPr>
            <a:spLocks noChangeAspect="1"/>
          </p:cNvSpPr>
          <p:nvPr/>
        </p:nvSpPr>
        <p:spPr>
          <a:xfrm>
            <a:off x="5619751" y="4113531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6366511" y="4425951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6793231" y="3789681"/>
            <a:ext cx="91440" cy="9144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5714150" y="4155440"/>
            <a:ext cx="1856321" cy="3811"/>
          </a:xfrm>
          <a:prstGeom prst="line">
            <a:avLst/>
          </a:prstGeom>
          <a:ln w="57150">
            <a:solidFill>
              <a:srgbClr val="FFCC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/>
          <p:cNvSpPr>
            <a:spLocks noChangeAspect="1"/>
          </p:cNvSpPr>
          <p:nvPr/>
        </p:nvSpPr>
        <p:spPr>
          <a:xfrm>
            <a:off x="6252211" y="4105911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2231073"/>
            <a:ext cx="13874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>
                <a:solidFill>
                  <a:srgbClr val="FFEB55"/>
                </a:solidFill>
              </a:rPr>
              <a:t>Answer:</a:t>
            </a: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3</a:t>
            </a:r>
            <a:endParaRPr lang="en-US" altLang="en-US" sz="3600" b="1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1" dirty="0"/>
                  <a:t>Find the coordinates of the orthocenter of </a:t>
                </a:r>
                <a14:m>
                  <m:oMath xmlns:m="http://schemas.openxmlformats.org/officeDocument/2006/math">
                    <m:r>
                      <a:rPr lang="en-US" sz="2400" b="1" i="1"/>
                      <m:t>∆</m:t>
                    </m:r>
                    <m:r>
                      <a:rPr lang="en-US" sz="2400" b="1" i="1"/>
                      <m:t>𝑫𝑬𝑭</m:t>
                    </m:r>
                  </m:oMath>
                </a14:m>
                <a:r>
                  <a:rPr lang="en-US" sz="2400" b="1" dirty="0"/>
                  <a:t> with vertices </a:t>
                </a:r>
                <a14:m>
                  <m:oMath xmlns:m="http://schemas.openxmlformats.org/officeDocument/2006/math">
                    <m:r>
                      <a:rPr lang="en-US" sz="2400" b="1" i="1"/>
                      <m:t>𝑫</m:t>
                    </m:r>
                    <m:r>
                      <a:rPr lang="en-US" sz="2400" b="1" i="1"/>
                      <m:t>(</m:t>
                    </m:r>
                    <m:r>
                      <a:rPr lang="en-US" sz="2400" b="1" i="1"/>
                      <m:t>𝟎</m:t>
                    </m:r>
                    <m:r>
                      <a:rPr lang="en-US" sz="2400" b="1" i="1"/>
                      <m:t>, </m:t>
                    </m:r>
                    <m:r>
                      <a:rPr lang="en-US" sz="2400" b="1" i="1"/>
                      <m:t>𝟔</m:t>
                    </m:r>
                    <m:r>
                      <a:rPr lang="en-US" sz="2400" b="1" i="1"/>
                      <m:t>)</m:t>
                    </m:r>
                  </m:oMath>
                </a14:m>
                <a:r>
                  <a:rPr lang="en-US" sz="2400" b="1" dirty="0"/>
                  <a:t>, </a:t>
                </a:r>
                <a14:m>
                  <m:oMath xmlns:m="http://schemas.openxmlformats.org/officeDocument/2006/math">
                    <m:r>
                      <a:rPr lang="en-US" sz="2400" b="1" i="1"/>
                      <m:t>𝑬</m:t>
                    </m:r>
                    <m:r>
                      <a:rPr lang="en-US" sz="2400" b="1" i="1"/>
                      <m:t>(−</m:t>
                    </m:r>
                    <m:r>
                      <a:rPr lang="en-US" sz="2400" b="1" i="1"/>
                      <m:t>𝟒</m:t>
                    </m:r>
                    <m:r>
                      <a:rPr lang="en-US" sz="2400" b="1" i="1"/>
                      <m:t>, −</m:t>
                    </m:r>
                    <m:r>
                      <a:rPr lang="en-US" sz="2400" b="1" i="1"/>
                      <m:t>𝟐</m:t>
                    </m:r>
                    <m:r>
                      <a:rPr lang="en-US" sz="2400" b="1" i="1"/>
                      <m:t>)</m:t>
                    </m:r>
                  </m:oMath>
                </a14:m>
                <a:r>
                  <a:rPr lang="en-US" sz="2400" b="1" dirty="0"/>
                  <a:t>, and </a:t>
                </a:r>
                <a14:m>
                  <m:oMath xmlns:m="http://schemas.openxmlformats.org/officeDocument/2006/math">
                    <m:r>
                      <a:rPr lang="en-US" sz="2400" b="1" i="1"/>
                      <m:t>𝑭</m:t>
                    </m:r>
                    <m:r>
                      <a:rPr lang="en-US" sz="2400" b="1" i="1"/>
                      <m:t>(</m:t>
                    </m:r>
                    <m:r>
                      <a:rPr lang="en-US" sz="2400" b="1" i="1"/>
                      <m:t>𝟒</m:t>
                    </m:r>
                    <m:r>
                      <a:rPr lang="en-US" sz="2400" b="1" i="1"/>
                      <m:t>, </m:t>
                    </m:r>
                    <m:r>
                      <a:rPr lang="en-US" sz="2400" b="1" i="1"/>
                      <m:t>𝟔</m:t>
                    </m:r>
                    <m:r>
                      <a:rPr lang="en-US" sz="2400" b="1" i="1"/>
                      <m:t>)</m:t>
                    </m:r>
                  </m:oMath>
                </a14:m>
                <a:r>
                  <a:rPr lang="en-US" sz="2400" b="1" dirty="0"/>
                  <a:t>.</a:t>
                </a:r>
              </a:p>
              <a:p>
                <a:endParaRPr lang="en-US" sz="2400" b="1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05841"/>
                <a:ext cx="8229600" cy="1097280"/>
              </a:xfrm>
              <a:blipFill rotWithShape="1">
                <a:blip r:embed="rId2"/>
                <a:stretch>
                  <a:fillRect l="-1111" t="-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oup 13"/>
          <p:cNvGrpSpPr>
            <a:grpSpLocks noChangeAspect="1"/>
          </p:cNvGrpSpPr>
          <p:nvPr/>
        </p:nvGrpSpPr>
        <p:grpSpPr bwMode="auto">
          <a:xfrm>
            <a:off x="3941211" y="1987072"/>
            <a:ext cx="4418839" cy="4531997"/>
            <a:chOff x="0" y="0"/>
            <a:chExt cx="1547" cy="1586"/>
          </a:xfrm>
        </p:grpSpPr>
        <p:grpSp>
          <p:nvGrpSpPr>
            <p:cNvPr id="15" name="Group 14"/>
            <p:cNvGrpSpPr>
              <a:grpSpLocks/>
            </p:cNvGrpSpPr>
            <p:nvPr/>
          </p:nvGrpSpPr>
          <p:grpSpPr bwMode="auto">
            <a:xfrm>
              <a:off x="4" y="80"/>
              <a:ext cx="1485" cy="1506"/>
              <a:chOff x="4" y="80"/>
              <a:chExt cx="1383" cy="1506"/>
            </a:xfrm>
          </p:grpSpPr>
          <p:cxnSp>
            <p:nvCxnSpPr>
              <p:cNvPr id="42" name="Line 546"/>
              <p:cNvCxnSpPr/>
              <p:nvPr/>
            </p:nvCxnSpPr>
            <p:spPr bwMode="auto">
              <a:xfrm rot="-5400000">
                <a:off x="696" y="81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3" name="Line 547"/>
              <p:cNvCxnSpPr/>
              <p:nvPr/>
            </p:nvCxnSpPr>
            <p:spPr bwMode="auto">
              <a:xfrm rot="-5400000">
                <a:off x="696" y="51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Line 548"/>
              <p:cNvCxnSpPr/>
              <p:nvPr/>
            </p:nvCxnSpPr>
            <p:spPr bwMode="auto">
              <a:xfrm rot="-5400000">
                <a:off x="696" y="21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Line 549"/>
              <p:cNvCxnSpPr/>
              <p:nvPr/>
            </p:nvCxnSpPr>
            <p:spPr bwMode="auto">
              <a:xfrm rot="-5400000">
                <a:off x="696" y="-8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Line 550"/>
              <p:cNvCxnSpPr/>
              <p:nvPr/>
            </p:nvCxnSpPr>
            <p:spPr bwMode="auto">
              <a:xfrm rot="-5400000">
                <a:off x="696" y="-38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7" name="Line 551"/>
              <p:cNvCxnSpPr/>
              <p:nvPr/>
            </p:nvCxnSpPr>
            <p:spPr bwMode="auto">
              <a:xfrm rot="-5400000">
                <a:off x="696" y="-61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Line 552"/>
              <p:cNvCxnSpPr/>
              <p:nvPr/>
            </p:nvCxnSpPr>
            <p:spPr bwMode="auto">
              <a:xfrm rot="-5400000">
                <a:off x="696" y="668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Line 553"/>
              <p:cNvCxnSpPr/>
              <p:nvPr/>
            </p:nvCxnSpPr>
            <p:spPr bwMode="auto">
              <a:xfrm rot="-5400000">
                <a:off x="696" y="36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Line 554"/>
              <p:cNvCxnSpPr/>
              <p:nvPr/>
            </p:nvCxnSpPr>
            <p:spPr bwMode="auto">
              <a:xfrm rot="-5400000">
                <a:off x="696" y="65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1" name="Line 555"/>
              <p:cNvCxnSpPr/>
              <p:nvPr/>
            </p:nvCxnSpPr>
            <p:spPr bwMode="auto">
              <a:xfrm rot="-5400000">
                <a:off x="696" y="-236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2" name="Line 556"/>
              <p:cNvCxnSpPr/>
              <p:nvPr/>
            </p:nvCxnSpPr>
            <p:spPr bwMode="auto">
              <a:xfrm rot="-5400000">
                <a:off x="696" y="-537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Line 557"/>
              <p:cNvCxnSpPr/>
              <p:nvPr/>
            </p:nvCxnSpPr>
            <p:spPr bwMode="auto">
              <a:xfrm rot="-5400000">
                <a:off x="696" y="59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Line 558"/>
              <p:cNvCxnSpPr/>
              <p:nvPr/>
            </p:nvCxnSpPr>
            <p:spPr bwMode="auto">
              <a:xfrm rot="-5400000">
                <a:off x="696" y="29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5" name="Line 559"/>
              <p:cNvCxnSpPr/>
              <p:nvPr/>
            </p:nvCxnSpPr>
            <p:spPr bwMode="auto">
              <a:xfrm rot="-5400000">
                <a:off x="696" y="-10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6" name="Line 560"/>
              <p:cNvCxnSpPr/>
              <p:nvPr/>
            </p:nvCxnSpPr>
            <p:spPr bwMode="auto">
              <a:xfrm rot="-5400000">
                <a:off x="696" y="-31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7" name="Line 561"/>
              <p:cNvCxnSpPr/>
              <p:nvPr/>
            </p:nvCxnSpPr>
            <p:spPr bwMode="auto">
              <a:xfrm rot="-5400000">
                <a:off x="696" y="743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8" name="Line 562"/>
              <p:cNvCxnSpPr/>
              <p:nvPr/>
            </p:nvCxnSpPr>
            <p:spPr bwMode="auto">
              <a:xfrm rot="-5400000">
                <a:off x="696" y="44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9" name="Line 563"/>
              <p:cNvCxnSpPr/>
              <p:nvPr/>
            </p:nvCxnSpPr>
            <p:spPr bwMode="auto">
              <a:xfrm rot="-5400000">
                <a:off x="696" y="14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0" name="Line 564"/>
              <p:cNvCxnSpPr/>
              <p:nvPr/>
            </p:nvCxnSpPr>
            <p:spPr bwMode="auto">
              <a:xfrm rot="-5400000">
                <a:off x="696" y="-161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" name="Line 565"/>
              <p:cNvCxnSpPr/>
              <p:nvPr/>
            </p:nvCxnSpPr>
            <p:spPr bwMode="auto">
              <a:xfrm rot="-5400000">
                <a:off x="696" y="-462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2" name="Line 566"/>
              <p:cNvCxnSpPr/>
              <p:nvPr/>
            </p:nvCxnSpPr>
            <p:spPr bwMode="auto">
              <a:xfrm rot="-5400000">
                <a:off x="696" y="894"/>
                <a:ext cx="0" cy="138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16" name="Line 567"/>
            <p:cNvCxnSpPr/>
            <p:nvPr/>
          </p:nvCxnSpPr>
          <p:spPr bwMode="auto">
            <a:xfrm flipV="1">
              <a:off x="748" y="73"/>
              <a:ext cx="1" cy="15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" name="Text Box 568"/>
            <p:cNvSpPr txBox="1">
              <a:spLocks noChangeArrowheads="1"/>
            </p:cNvSpPr>
            <p:nvPr/>
          </p:nvSpPr>
          <p:spPr bwMode="auto">
            <a:xfrm>
              <a:off x="768" y="0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y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sp>
          <p:nvSpPr>
            <p:cNvPr id="18" name="Text Box 569"/>
            <p:cNvSpPr txBox="1">
              <a:spLocks noChangeArrowheads="1"/>
            </p:cNvSpPr>
            <p:nvPr/>
          </p:nvSpPr>
          <p:spPr bwMode="auto">
            <a:xfrm>
              <a:off x="1361" y="599"/>
              <a:ext cx="186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marL="0" marR="0" algn="just" fontAlgn="base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>
                  <a:solidFill>
                    <a:srgbClr val="000000"/>
                  </a:solidFill>
                  <a:effectLst/>
                  <a:latin typeface="Arial"/>
                  <a:ea typeface="Times New Roman"/>
                  <a:cs typeface="Times New Roman"/>
                </a:rPr>
                <a:t>x</a:t>
              </a:r>
              <a:endParaRPr lang="en-US" sz="1200">
                <a:effectLst/>
                <a:latin typeface="Arial"/>
                <a:ea typeface="Times New Roman"/>
              </a:endParaRPr>
            </a:p>
          </p:txBody>
        </p:sp>
        <p:cxnSp>
          <p:nvCxnSpPr>
            <p:cNvPr id="19" name="Line 570"/>
            <p:cNvCxnSpPr/>
            <p:nvPr/>
          </p:nvCxnSpPr>
          <p:spPr bwMode="auto">
            <a:xfrm>
              <a:off x="0" y="829"/>
              <a:ext cx="14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" y="77"/>
              <a:ext cx="1488" cy="1508"/>
              <a:chOff x="4" y="77"/>
              <a:chExt cx="1488" cy="1409"/>
            </a:xfrm>
          </p:grpSpPr>
          <p:cxnSp>
            <p:nvCxnSpPr>
              <p:cNvPr id="21" name="Line 572"/>
              <p:cNvCxnSpPr/>
              <p:nvPr/>
            </p:nvCxnSpPr>
            <p:spPr bwMode="auto">
              <a:xfrm>
                <a:off x="149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2" name="Line 573"/>
              <p:cNvCxnSpPr/>
              <p:nvPr/>
            </p:nvCxnSpPr>
            <p:spPr bwMode="auto">
              <a:xfrm>
                <a:off x="7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Line 574"/>
              <p:cNvCxnSpPr/>
              <p:nvPr/>
            </p:nvCxnSpPr>
            <p:spPr bwMode="auto">
              <a:xfrm>
                <a:off x="1045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Line 575"/>
              <p:cNvCxnSpPr/>
              <p:nvPr/>
            </p:nvCxnSpPr>
            <p:spPr bwMode="auto">
              <a:xfrm>
                <a:off x="134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5" name="Line 576"/>
              <p:cNvCxnSpPr/>
              <p:nvPr/>
            </p:nvCxnSpPr>
            <p:spPr bwMode="auto">
              <a:xfrm>
                <a:off x="599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6" name="Line 577"/>
              <p:cNvCxnSpPr/>
              <p:nvPr/>
            </p:nvCxnSpPr>
            <p:spPr bwMode="auto">
              <a:xfrm>
                <a:off x="89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Line 578"/>
              <p:cNvCxnSpPr/>
              <p:nvPr/>
            </p:nvCxnSpPr>
            <p:spPr bwMode="auto">
              <a:xfrm>
                <a:off x="119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Line 579"/>
              <p:cNvCxnSpPr/>
              <p:nvPr/>
            </p:nvCxnSpPr>
            <p:spPr bwMode="auto">
              <a:xfrm>
                <a:off x="15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9" name="Line 580"/>
              <p:cNvCxnSpPr/>
              <p:nvPr/>
            </p:nvCxnSpPr>
            <p:spPr bwMode="auto">
              <a:xfrm>
                <a:off x="30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0" name="Line 581"/>
              <p:cNvCxnSpPr/>
              <p:nvPr/>
            </p:nvCxnSpPr>
            <p:spPr bwMode="auto">
              <a:xfrm>
                <a:off x="45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1" name="Line 582"/>
              <p:cNvCxnSpPr/>
              <p:nvPr/>
            </p:nvCxnSpPr>
            <p:spPr bwMode="auto">
              <a:xfrm>
                <a:off x="74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2" name="Line 583"/>
              <p:cNvCxnSpPr/>
              <p:nvPr/>
            </p:nvCxnSpPr>
            <p:spPr bwMode="auto">
              <a:xfrm>
                <a:off x="1120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3" name="Line 584"/>
              <p:cNvCxnSpPr/>
              <p:nvPr/>
            </p:nvCxnSpPr>
            <p:spPr bwMode="auto">
              <a:xfrm>
                <a:off x="141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4" name="Line 585"/>
              <p:cNvCxnSpPr/>
              <p:nvPr/>
            </p:nvCxnSpPr>
            <p:spPr bwMode="auto">
              <a:xfrm>
                <a:off x="673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5" name="Line 586"/>
              <p:cNvCxnSpPr/>
              <p:nvPr/>
            </p:nvCxnSpPr>
            <p:spPr bwMode="auto">
              <a:xfrm>
                <a:off x="971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6" name="Line 587"/>
              <p:cNvCxnSpPr/>
              <p:nvPr/>
            </p:nvCxnSpPr>
            <p:spPr bwMode="auto">
              <a:xfrm>
                <a:off x="1268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7" name="Line 588"/>
              <p:cNvCxnSpPr/>
              <p:nvPr/>
            </p:nvCxnSpPr>
            <p:spPr bwMode="auto">
              <a:xfrm>
                <a:off x="227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Line 589"/>
              <p:cNvCxnSpPr/>
              <p:nvPr/>
            </p:nvCxnSpPr>
            <p:spPr bwMode="auto">
              <a:xfrm>
                <a:off x="376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9" name="Line 590"/>
              <p:cNvCxnSpPr/>
              <p:nvPr/>
            </p:nvCxnSpPr>
            <p:spPr bwMode="auto">
              <a:xfrm>
                <a:off x="52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Line 591"/>
              <p:cNvCxnSpPr/>
              <p:nvPr/>
            </p:nvCxnSpPr>
            <p:spPr bwMode="auto">
              <a:xfrm>
                <a:off x="822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Line 592"/>
              <p:cNvCxnSpPr/>
              <p:nvPr/>
            </p:nvCxnSpPr>
            <p:spPr bwMode="auto">
              <a:xfrm>
                <a:off x="4" y="77"/>
                <a:ext cx="0" cy="1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63" name="Oval 62"/>
          <p:cNvSpPr>
            <a:spLocks noChangeAspect="1"/>
          </p:cNvSpPr>
          <p:nvPr/>
        </p:nvSpPr>
        <p:spPr>
          <a:xfrm>
            <a:off x="6046471" y="3031491"/>
            <a:ext cx="91440" cy="9144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884671" y="3035301"/>
            <a:ext cx="91440" cy="9144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5185411" y="4753611"/>
            <a:ext cx="91440" cy="91440"/>
          </a:xfrm>
          <a:prstGeom prst="ellipse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reeform 1"/>
          <p:cNvSpPr/>
          <p:nvPr/>
        </p:nvSpPr>
        <p:spPr>
          <a:xfrm>
            <a:off x="5234940" y="3063240"/>
            <a:ext cx="1703070" cy="1737360"/>
          </a:xfrm>
          <a:custGeom>
            <a:avLst/>
            <a:gdLst>
              <a:gd name="connsiteX0" fmla="*/ 845820 w 1703070"/>
              <a:gd name="connsiteY0" fmla="*/ 0 h 1737360"/>
              <a:gd name="connsiteX1" fmla="*/ 0 w 1703070"/>
              <a:gd name="connsiteY1" fmla="*/ 1737360 h 1737360"/>
              <a:gd name="connsiteX2" fmla="*/ 1703070 w 1703070"/>
              <a:gd name="connsiteY2" fmla="*/ 11430 h 1737360"/>
              <a:gd name="connsiteX3" fmla="*/ 845820 w 1703070"/>
              <a:gd name="connsiteY3" fmla="*/ 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03070" h="1737360">
                <a:moveTo>
                  <a:pt x="845820" y="0"/>
                </a:moveTo>
                <a:lnTo>
                  <a:pt x="0" y="1737360"/>
                </a:lnTo>
                <a:lnTo>
                  <a:pt x="1703070" y="11430"/>
                </a:lnTo>
                <a:lnTo>
                  <a:pt x="845820" y="0"/>
                </a:lnTo>
                <a:close/>
              </a:path>
            </a:pathLst>
          </a:cu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5226588" y="1987072"/>
            <a:ext cx="8352" cy="3339308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129929" y="2165824"/>
            <a:ext cx="2541270" cy="2190117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589613" y="1873884"/>
            <a:ext cx="2973504" cy="1629092"/>
          </a:xfrm>
          <a:prstGeom prst="line">
            <a:avLst/>
          </a:prstGeom>
          <a:ln w="38100">
            <a:solidFill>
              <a:srgbClr val="FFC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4170488" y="3074669"/>
            <a:ext cx="3518771" cy="0"/>
          </a:xfrm>
          <a:prstGeom prst="line">
            <a:avLst/>
          </a:prstGeom>
          <a:ln w="381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65" idx="3"/>
          </p:cNvCxnSpPr>
          <p:nvPr/>
        </p:nvCxnSpPr>
        <p:spPr>
          <a:xfrm flipV="1">
            <a:off x="5198802" y="1565910"/>
            <a:ext cx="1685869" cy="3265750"/>
          </a:xfrm>
          <a:prstGeom prst="line">
            <a:avLst/>
          </a:prstGeom>
          <a:ln w="38100">
            <a:solidFill>
              <a:schemeClr val="bg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6931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Rectangle 18"/>
          <p:cNvSpPr>
            <a:spLocks noChangeArrowheads="1"/>
          </p:cNvSpPr>
          <p:nvPr/>
        </p:nvSpPr>
        <p:spPr bwMode="auto">
          <a:xfrm>
            <a:off x="388621" y="2231073"/>
            <a:ext cx="1387475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>
                <a:solidFill>
                  <a:srgbClr val="FFEB55"/>
                </a:solidFill>
              </a:rPr>
              <a:t>Answer:</a:t>
            </a:r>
          </a:p>
        </p:txBody>
      </p:sp>
      <p:sp>
        <p:nvSpPr>
          <p:cNvPr id="14343" name="Title 10"/>
          <p:cNvSpPr>
            <a:spLocks noGrp="1"/>
          </p:cNvSpPr>
          <p:nvPr>
            <p:ph type="title"/>
          </p:nvPr>
        </p:nvSpPr>
        <p:spPr>
          <a:xfrm>
            <a:off x="457200" y="183198"/>
            <a:ext cx="8229600" cy="754062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</a:t>
            </a:r>
            <a:endParaRPr lang="en-US" altLang="en-US" sz="3600" b="1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005841"/>
            <a:ext cx="5527675" cy="1225232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Prove that the bisector of the vertex angle of an isosceles triangle is an altitude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9" t="7784" r="14430" b="7811"/>
          <a:stretch/>
        </p:blipFill>
        <p:spPr bwMode="auto">
          <a:xfrm>
            <a:off x="5984875" y="1133790"/>
            <a:ext cx="2936807" cy="137476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075314"/>
              </p:ext>
            </p:extLst>
          </p:nvPr>
        </p:nvGraphicFramePr>
        <p:xfrm>
          <a:off x="1215390" y="2691130"/>
          <a:ext cx="7379970" cy="407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4105"/>
                <a:gridCol w="3745865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Statements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Reasons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ABC is isosceles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AB </a:t>
                      </a:r>
                      <a:r>
                        <a:rPr lang="en-US" dirty="0" smtClean="0">
                          <a:sym typeface="Symbol"/>
                        </a:rPr>
                        <a:t></a:t>
                      </a:r>
                      <a:r>
                        <a:rPr lang="en-US" dirty="0" smtClean="0"/>
                        <a:t> 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 of Isosceles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 is an angle bisector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Given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ABD  DBC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Definition</a:t>
                      </a:r>
                      <a:r>
                        <a:rPr lang="en-US" baseline="0" dirty="0" smtClean="0"/>
                        <a:t> of Angle Bisector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 </a:t>
                      </a:r>
                      <a:r>
                        <a:rPr lang="en-US" dirty="0" smtClean="0">
                          <a:sym typeface="Symbol"/>
                        </a:rPr>
                        <a:t> 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ym typeface="Symbol"/>
                        </a:rPr>
                        <a:t>ABD  CBD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Symbol"/>
                        </a:rPr>
                        <a:t>ABD  DBC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CPCTC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Symbol"/>
                        </a:rPr>
                        <a:t>ABD and DBC are linear pairs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Linear Pair Definition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ym typeface="Symbol"/>
                        </a:rPr>
                        <a:t>ABD = DBC = 90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congruent</a:t>
                      </a:r>
                      <a:r>
                        <a:rPr lang="en-US" baseline="0" dirty="0" smtClean="0"/>
                        <a:t> angles add to 180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BD is an altitude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Altitude Definition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7975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55563"/>
            <a:ext cx="8229600" cy="873125"/>
          </a:xfrm>
        </p:spPr>
        <p:txBody>
          <a:bodyPr/>
          <a:lstStyle/>
          <a:p>
            <a:r>
              <a:rPr lang="en-US" altLang="en-US" sz="3600" b="1" smtClean="0"/>
              <a:t>Summary of Special Segments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659" y="804861"/>
            <a:ext cx="7785869" cy="58891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42913" y="33338"/>
            <a:ext cx="8229600" cy="954087"/>
          </a:xfrm>
        </p:spPr>
        <p:txBody>
          <a:bodyPr/>
          <a:lstStyle/>
          <a:p>
            <a:pPr eaLnBrk="1" hangingPunct="1"/>
            <a:r>
              <a:rPr lang="en-US" altLang="en-US" sz="3600" b="1" smtClean="0">
                <a:latin typeface="Times New Roman" pitchFamily="18" charset="0"/>
                <a:cs typeface="Times New Roman" pitchFamily="18" charset="0"/>
              </a:rPr>
              <a:t>Special Segments in Triangles</a:t>
            </a:r>
            <a:endParaRPr lang="en-US" altLang="en-US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3513" y="815975"/>
          <a:ext cx="8802687" cy="5364480"/>
        </p:xfrm>
        <a:graphic>
          <a:graphicData uri="http://schemas.openxmlformats.org/drawingml/2006/table">
            <a:tbl>
              <a:tblPr/>
              <a:tblGrid>
                <a:gridCol w="1711297"/>
                <a:gridCol w="1528848"/>
                <a:gridCol w="1645688"/>
                <a:gridCol w="1883366"/>
                <a:gridCol w="2033488"/>
              </a:tblGrid>
              <a:tr h="487651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56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Type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Point of Concurrency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Center Special</a:t>
                      </a:r>
                      <a:b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C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Quality</a:t>
                      </a:r>
                      <a:endParaRPr lang="en-US" sz="3200" b="1" dirty="0">
                        <a:solidFill>
                          <a:srgbClr val="FFC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From </a:t>
                      </a: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To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Perpendicular </a:t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</a:t>
                      </a: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Circumcenter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vertices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midpoint of segment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91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Angle 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Line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, segment or ray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Incenter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Equidistant</a:t>
                      </a:r>
                      <a:b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from sides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Vertex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Median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segment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Centroid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Center of</a:t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Gravity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Vertex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midpoint of </a:t>
                      </a:r>
                      <a:r>
                        <a:rPr lang="en-US" sz="2000" b="1" dirty="0" smtClean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segment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3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Altitude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segment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Orthocenter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66FF99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Vertex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none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9" marR="685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39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Location of Point of Concurrency</a:t>
            </a:r>
            <a:endParaRPr lang="en-US" altLang="en-US" sz="360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41313" y="2209800"/>
          <a:ext cx="8493126" cy="2743200"/>
        </p:xfrm>
        <a:graphic>
          <a:graphicData uri="http://schemas.openxmlformats.org/drawingml/2006/table">
            <a:tbl>
              <a:tblPr/>
              <a:tblGrid>
                <a:gridCol w="2669347"/>
                <a:gridCol w="2537587"/>
                <a:gridCol w="862627"/>
                <a:gridCol w="1378381"/>
                <a:gridCol w="1045184"/>
              </a:tblGrid>
              <a:tr h="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Name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Point of Concurrency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i="1" ker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Triangle Classification</a:t>
                      </a:r>
                      <a:endParaRPr lang="en-US" sz="2800" b="1" i="1" kern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Acute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Right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Obtuse</a:t>
                      </a:r>
                      <a:endParaRPr lang="en-US" sz="3200" b="1" dirty="0">
                        <a:solidFill>
                          <a:srgbClr val="FFFF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Perpendicular bisector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Circumcenter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hypotenuse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Outside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Angle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bisector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Incenter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Median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Centroid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Altitude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Orthocenter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Inside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Vertex </a:t>
                      </a:r>
                      <a:r>
                        <a:rPr lang="en-US" sz="2000" b="1" dirty="0">
                          <a:latin typeface="Times New Roman"/>
                          <a:ea typeface="Times New Roman"/>
                          <a:cs typeface="Times New Roman"/>
                        </a:rPr>
                        <a:t>- 90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Outside</a:t>
                      </a:r>
                      <a:endParaRPr lang="en-US" sz="3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23825"/>
            <a:ext cx="8229600" cy="776288"/>
          </a:xfrm>
        </p:spPr>
        <p:txBody>
          <a:bodyPr/>
          <a:lstStyle/>
          <a:p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5</a:t>
            </a:r>
            <a:endParaRPr lang="en-US" altLang="en-US" sz="3600" b="1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231900"/>
            <a:ext cx="8229600" cy="496411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800" b="1" dirty="0" smtClean="0"/>
              <a:t>Identify each special segment in the triangle</a:t>
            </a:r>
          </a:p>
          <a:p>
            <a:pPr>
              <a:buFontTx/>
              <a:buNone/>
            </a:pPr>
            <a:endParaRPr lang="en-US" altLang="en-US" sz="2800" b="1" dirty="0" smtClean="0"/>
          </a:p>
          <a:p>
            <a:pPr>
              <a:buFontTx/>
              <a:buNone/>
            </a:pPr>
            <a:r>
              <a:rPr lang="en-US" altLang="en-US" sz="2800" b="1" dirty="0" smtClean="0"/>
              <a:t>Perpendicular bisector</a:t>
            </a:r>
          </a:p>
          <a:p>
            <a:pPr>
              <a:buFontTx/>
              <a:buNone/>
            </a:pPr>
            <a:endParaRPr lang="en-US" altLang="en-US" sz="2800" b="1" dirty="0" smtClean="0"/>
          </a:p>
          <a:p>
            <a:pPr>
              <a:buFontTx/>
              <a:buNone/>
            </a:pPr>
            <a:r>
              <a:rPr lang="en-US" altLang="en-US" sz="2800" b="1" dirty="0" smtClean="0"/>
              <a:t>Angle bisector</a:t>
            </a:r>
          </a:p>
          <a:p>
            <a:pPr>
              <a:buFontTx/>
              <a:buNone/>
            </a:pPr>
            <a:endParaRPr lang="en-US" altLang="en-US" sz="2800" b="1" dirty="0" smtClean="0"/>
          </a:p>
          <a:p>
            <a:pPr>
              <a:buFontTx/>
              <a:buNone/>
            </a:pPr>
            <a:r>
              <a:rPr lang="en-US" altLang="en-US" sz="2800" b="1" dirty="0" smtClean="0"/>
              <a:t>Median</a:t>
            </a:r>
          </a:p>
          <a:p>
            <a:pPr>
              <a:buFontTx/>
              <a:buNone/>
            </a:pPr>
            <a:endParaRPr lang="en-US" altLang="en-US" sz="2800" b="1" dirty="0" smtClean="0"/>
          </a:p>
          <a:p>
            <a:pPr>
              <a:buFontTx/>
              <a:buNone/>
            </a:pPr>
            <a:r>
              <a:rPr lang="en-US" altLang="en-US" sz="2800" b="1" dirty="0" smtClean="0"/>
              <a:t>Altitude</a:t>
            </a:r>
          </a:p>
        </p:txBody>
      </p:sp>
      <p:grpSp>
        <p:nvGrpSpPr>
          <p:cNvPr id="22532" name="Group 132"/>
          <p:cNvGrpSpPr>
            <a:grpSpLocks/>
          </p:cNvGrpSpPr>
          <p:nvPr/>
        </p:nvGrpSpPr>
        <p:grpSpPr bwMode="auto">
          <a:xfrm flipH="1">
            <a:off x="5975350" y="2039938"/>
            <a:ext cx="2781300" cy="3630612"/>
            <a:chOff x="2511" y="40"/>
            <a:chExt cx="1752" cy="2287"/>
          </a:xfrm>
        </p:grpSpPr>
        <p:sp>
          <p:nvSpPr>
            <p:cNvPr id="22541" name="Freeform 48"/>
            <p:cNvSpPr>
              <a:spLocks/>
            </p:cNvSpPr>
            <p:nvPr/>
          </p:nvSpPr>
          <p:spPr bwMode="auto">
            <a:xfrm rot="3563379">
              <a:off x="1991" y="656"/>
              <a:ext cx="2191" cy="1152"/>
            </a:xfrm>
            <a:custGeom>
              <a:avLst/>
              <a:gdLst>
                <a:gd name="T0" fmla="*/ 0 w 2191"/>
                <a:gd name="T1" fmla="*/ 253 h 1152"/>
                <a:gd name="T2" fmla="*/ 2191 w 2191"/>
                <a:gd name="T3" fmla="*/ 0 h 1152"/>
                <a:gd name="T4" fmla="*/ 1501 w 2191"/>
                <a:gd name="T5" fmla="*/ 1152 h 1152"/>
                <a:gd name="T6" fmla="*/ 0 w 2191"/>
                <a:gd name="T7" fmla="*/ 253 h 115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91"/>
                <a:gd name="T13" fmla="*/ 0 h 1152"/>
                <a:gd name="T14" fmla="*/ 2191 w 2191"/>
                <a:gd name="T15" fmla="*/ 1152 h 115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91" h="1152">
                  <a:moveTo>
                    <a:pt x="0" y="253"/>
                  </a:moveTo>
                  <a:lnTo>
                    <a:pt x="2191" y="0"/>
                  </a:lnTo>
                  <a:lnTo>
                    <a:pt x="1501" y="1152"/>
                  </a:lnTo>
                  <a:lnTo>
                    <a:pt x="0" y="253"/>
                  </a:lnTo>
                  <a:close/>
                </a:path>
              </a:pathLst>
            </a:custGeom>
            <a:noFill/>
            <a:ln w="38100" cmpd="sng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2" name="Line 49"/>
            <p:cNvSpPr>
              <a:spLocks noChangeShapeType="1"/>
            </p:cNvSpPr>
            <p:nvPr/>
          </p:nvSpPr>
          <p:spPr bwMode="auto">
            <a:xfrm rot="3563379" flipH="1" flipV="1">
              <a:off x="3165" y="1020"/>
              <a:ext cx="110" cy="1058"/>
            </a:xfrm>
            <a:prstGeom prst="line">
              <a:avLst/>
            </a:prstGeom>
            <a:noFill/>
            <a:ln w="38100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3" name="Line 50"/>
            <p:cNvSpPr>
              <a:spLocks noChangeShapeType="1"/>
            </p:cNvSpPr>
            <p:nvPr/>
          </p:nvSpPr>
          <p:spPr bwMode="auto">
            <a:xfrm rot="3563379">
              <a:off x="2204" y="816"/>
              <a:ext cx="1802" cy="377"/>
            </a:xfrm>
            <a:prstGeom prst="line">
              <a:avLst/>
            </a:prstGeom>
            <a:noFill/>
            <a:ln w="38100">
              <a:solidFill>
                <a:srgbClr val="66FF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4" name="Freeform 51"/>
            <p:cNvSpPr>
              <a:spLocks/>
            </p:cNvSpPr>
            <p:nvPr/>
          </p:nvSpPr>
          <p:spPr bwMode="auto">
            <a:xfrm rot="3563379">
              <a:off x="2768" y="1102"/>
              <a:ext cx="1394" cy="716"/>
            </a:xfrm>
            <a:custGeom>
              <a:avLst/>
              <a:gdLst>
                <a:gd name="T0" fmla="*/ 0 w 1394"/>
                <a:gd name="T1" fmla="*/ 716 h 716"/>
                <a:gd name="T2" fmla="*/ 1394 w 1394"/>
                <a:gd name="T3" fmla="*/ 0 h 716"/>
                <a:gd name="T4" fmla="*/ 0 60000 65536"/>
                <a:gd name="T5" fmla="*/ 0 60000 65536"/>
                <a:gd name="T6" fmla="*/ 0 w 1394"/>
                <a:gd name="T7" fmla="*/ 0 h 716"/>
                <a:gd name="T8" fmla="*/ 1394 w 1394"/>
                <a:gd name="T9" fmla="*/ 716 h 7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394" h="716">
                  <a:moveTo>
                    <a:pt x="0" y="716"/>
                  </a:moveTo>
                  <a:lnTo>
                    <a:pt x="1394" y="0"/>
                  </a:lnTo>
                </a:path>
              </a:pathLst>
            </a:custGeom>
            <a:noFill/>
            <a:ln w="38100" cmpd="sng">
              <a:solidFill>
                <a:srgbClr val="FFCC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5" name="Text Box 58"/>
            <p:cNvSpPr txBox="1">
              <a:spLocks noChangeArrowheads="1"/>
            </p:cNvSpPr>
            <p:nvPr/>
          </p:nvSpPr>
          <p:spPr bwMode="auto">
            <a:xfrm rot="4633">
              <a:off x="4079" y="1872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F</a:t>
              </a:r>
            </a:p>
          </p:txBody>
        </p:sp>
        <p:sp>
          <p:nvSpPr>
            <p:cNvPr id="22546" name="Freeform 63"/>
            <p:cNvSpPr>
              <a:spLocks/>
            </p:cNvSpPr>
            <p:nvPr/>
          </p:nvSpPr>
          <p:spPr bwMode="auto">
            <a:xfrm rot="3563379">
              <a:off x="2970" y="741"/>
              <a:ext cx="356" cy="602"/>
            </a:xfrm>
            <a:custGeom>
              <a:avLst/>
              <a:gdLst>
                <a:gd name="T0" fmla="*/ 0 w 399"/>
                <a:gd name="T1" fmla="*/ 602 h 612"/>
                <a:gd name="T2" fmla="*/ 356 w 399"/>
                <a:gd name="T3" fmla="*/ 0 h 612"/>
                <a:gd name="T4" fmla="*/ 0 60000 65536"/>
                <a:gd name="T5" fmla="*/ 0 60000 65536"/>
                <a:gd name="T6" fmla="*/ 0 w 399"/>
                <a:gd name="T7" fmla="*/ 0 h 612"/>
                <a:gd name="T8" fmla="*/ 399 w 399"/>
                <a:gd name="T9" fmla="*/ 612 h 6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99" h="612">
                  <a:moveTo>
                    <a:pt x="0" y="612"/>
                  </a:moveTo>
                  <a:lnTo>
                    <a:pt x="399" y="0"/>
                  </a:lnTo>
                </a:path>
              </a:pathLst>
            </a:custGeom>
            <a:noFill/>
            <a:ln w="38100" cmpd="sng">
              <a:solidFill>
                <a:srgbClr val="CCC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47" name="Rectangle 67"/>
            <p:cNvSpPr>
              <a:spLocks noChangeArrowheads="1"/>
            </p:cNvSpPr>
            <p:nvPr/>
          </p:nvSpPr>
          <p:spPr bwMode="auto">
            <a:xfrm rot="5388044">
              <a:off x="2813" y="936"/>
              <a:ext cx="96" cy="10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48" name="Rectangle 68"/>
            <p:cNvSpPr>
              <a:spLocks noChangeArrowheads="1"/>
            </p:cNvSpPr>
            <p:nvPr/>
          </p:nvSpPr>
          <p:spPr bwMode="auto">
            <a:xfrm rot="3240721">
              <a:off x="3524" y="1177"/>
              <a:ext cx="96" cy="105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2549" name="Freeform 69"/>
            <p:cNvSpPr>
              <a:spLocks/>
            </p:cNvSpPr>
            <p:nvPr/>
          </p:nvSpPr>
          <p:spPr bwMode="auto">
            <a:xfrm rot="3563379">
              <a:off x="2822" y="345"/>
              <a:ext cx="49" cy="66"/>
            </a:xfrm>
            <a:custGeom>
              <a:avLst/>
              <a:gdLst>
                <a:gd name="T0" fmla="*/ 0 w 45"/>
                <a:gd name="T1" fmla="*/ 66 h 60"/>
                <a:gd name="T2" fmla="*/ 42 w 45"/>
                <a:gd name="T3" fmla="*/ 39 h 60"/>
                <a:gd name="T4" fmla="*/ 39 w 45"/>
                <a:gd name="T5" fmla="*/ 0 h 60"/>
                <a:gd name="T6" fmla="*/ 0 60000 65536"/>
                <a:gd name="T7" fmla="*/ 0 60000 65536"/>
                <a:gd name="T8" fmla="*/ 0 60000 65536"/>
                <a:gd name="T9" fmla="*/ 0 w 45"/>
                <a:gd name="T10" fmla="*/ 0 h 60"/>
                <a:gd name="T11" fmla="*/ 45 w 45"/>
                <a:gd name="T12" fmla="*/ 60 h 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" h="60">
                  <a:moveTo>
                    <a:pt x="0" y="60"/>
                  </a:moveTo>
                  <a:cubicBezTo>
                    <a:pt x="7" y="56"/>
                    <a:pt x="33" y="45"/>
                    <a:pt x="39" y="35"/>
                  </a:cubicBezTo>
                  <a:cubicBezTo>
                    <a:pt x="45" y="25"/>
                    <a:pt x="37" y="7"/>
                    <a:pt x="36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0" name="Freeform 70"/>
            <p:cNvSpPr>
              <a:spLocks/>
            </p:cNvSpPr>
            <p:nvPr/>
          </p:nvSpPr>
          <p:spPr bwMode="auto">
            <a:xfrm rot="3563379">
              <a:off x="2910" y="324"/>
              <a:ext cx="40" cy="72"/>
            </a:xfrm>
            <a:custGeom>
              <a:avLst/>
              <a:gdLst>
                <a:gd name="T0" fmla="*/ 0 w 40"/>
                <a:gd name="T1" fmla="*/ 72 h 69"/>
                <a:gd name="T2" fmla="*/ 36 w 40"/>
                <a:gd name="T3" fmla="*/ 47 h 69"/>
                <a:gd name="T4" fmla="*/ 24 w 40"/>
                <a:gd name="T5" fmla="*/ 0 h 69"/>
                <a:gd name="T6" fmla="*/ 0 60000 65536"/>
                <a:gd name="T7" fmla="*/ 0 60000 65536"/>
                <a:gd name="T8" fmla="*/ 0 60000 65536"/>
                <a:gd name="T9" fmla="*/ 0 w 40"/>
                <a:gd name="T10" fmla="*/ 0 h 69"/>
                <a:gd name="T11" fmla="*/ 40 w 40"/>
                <a:gd name="T12" fmla="*/ 69 h 6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0" h="69">
                  <a:moveTo>
                    <a:pt x="0" y="69"/>
                  </a:moveTo>
                  <a:cubicBezTo>
                    <a:pt x="6" y="65"/>
                    <a:pt x="32" y="56"/>
                    <a:pt x="36" y="45"/>
                  </a:cubicBezTo>
                  <a:cubicBezTo>
                    <a:pt x="40" y="34"/>
                    <a:pt x="26" y="9"/>
                    <a:pt x="2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1" name="Line 71"/>
            <p:cNvSpPr>
              <a:spLocks noChangeShapeType="1"/>
            </p:cNvSpPr>
            <p:nvPr/>
          </p:nvSpPr>
          <p:spPr bwMode="auto">
            <a:xfrm rot="3563379" flipH="1">
              <a:off x="2776" y="622"/>
              <a:ext cx="48" cy="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2" name="Line 72"/>
            <p:cNvSpPr>
              <a:spLocks noChangeShapeType="1"/>
            </p:cNvSpPr>
            <p:nvPr/>
          </p:nvSpPr>
          <p:spPr bwMode="auto">
            <a:xfrm rot="3563379" flipH="1">
              <a:off x="2774" y="1388"/>
              <a:ext cx="45" cy="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53" name="Text Box 76"/>
            <p:cNvSpPr txBox="1">
              <a:spLocks noChangeArrowheads="1"/>
            </p:cNvSpPr>
            <p:nvPr/>
          </p:nvSpPr>
          <p:spPr bwMode="auto">
            <a:xfrm>
              <a:off x="2592" y="40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D</a:t>
              </a:r>
            </a:p>
          </p:txBody>
        </p:sp>
        <p:sp>
          <p:nvSpPr>
            <p:cNvPr id="22554" name="Text Box 77"/>
            <p:cNvSpPr txBox="1">
              <a:spLocks noChangeArrowheads="1"/>
            </p:cNvSpPr>
            <p:nvPr/>
          </p:nvSpPr>
          <p:spPr bwMode="auto">
            <a:xfrm>
              <a:off x="2584" y="963"/>
              <a:ext cx="2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M</a:t>
              </a:r>
            </a:p>
          </p:txBody>
        </p:sp>
        <p:sp>
          <p:nvSpPr>
            <p:cNvPr id="22555" name="Text Box 78"/>
            <p:cNvSpPr txBox="1">
              <a:spLocks noChangeArrowheads="1"/>
            </p:cNvSpPr>
            <p:nvPr/>
          </p:nvSpPr>
          <p:spPr bwMode="auto">
            <a:xfrm>
              <a:off x="3515" y="932"/>
              <a:ext cx="19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R</a:t>
              </a:r>
            </a:p>
          </p:txBody>
        </p:sp>
        <p:sp>
          <p:nvSpPr>
            <p:cNvPr id="22556" name="Text Box 79"/>
            <p:cNvSpPr txBox="1">
              <a:spLocks noChangeArrowheads="1"/>
            </p:cNvSpPr>
            <p:nvPr/>
          </p:nvSpPr>
          <p:spPr bwMode="auto">
            <a:xfrm>
              <a:off x="3636" y="1110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S</a:t>
              </a:r>
            </a:p>
          </p:txBody>
        </p:sp>
        <p:sp>
          <p:nvSpPr>
            <p:cNvPr id="22557" name="Text Box 80"/>
            <p:cNvSpPr txBox="1">
              <a:spLocks noChangeArrowheads="1"/>
            </p:cNvSpPr>
            <p:nvPr/>
          </p:nvSpPr>
          <p:spPr bwMode="auto">
            <a:xfrm>
              <a:off x="2647" y="1808"/>
              <a:ext cx="19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E</a:t>
              </a:r>
            </a:p>
          </p:txBody>
        </p:sp>
        <p:sp>
          <p:nvSpPr>
            <p:cNvPr id="22558" name="Text Box 82"/>
            <p:cNvSpPr txBox="1">
              <a:spLocks noChangeArrowheads="1"/>
            </p:cNvSpPr>
            <p:nvPr/>
          </p:nvSpPr>
          <p:spPr bwMode="auto">
            <a:xfrm>
              <a:off x="3303" y="1864"/>
              <a:ext cx="18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en-US" sz="1400" b="1"/>
                <a:t>T</a:t>
              </a:r>
            </a:p>
          </p:txBody>
        </p: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927600" y="2292350"/>
            <a:ext cx="663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RM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663575" y="2744788"/>
            <a:ext cx="3752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right angle at a midpoint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63575" y="3798888"/>
            <a:ext cx="2695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cuts angle in half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927600" y="3373438"/>
            <a:ext cx="593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DT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63575" y="4824413"/>
            <a:ext cx="36210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from vertex to midpoint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927600" y="4386263"/>
            <a:ext cx="6286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FM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663575" y="5905500"/>
            <a:ext cx="42179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from vertex with right angle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927600" y="5343525"/>
            <a:ext cx="5937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39825"/>
            <a:ext cx="8229600" cy="5305425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dirty="0" smtClean="0"/>
              <a:t>Medians </a:t>
            </a:r>
            <a:r>
              <a:rPr lang="en-US" altLang="en-US" sz="2400" b="1" dirty="0" smtClean="0"/>
              <a:t>and altitudes of a triangle are all special segments in triangles</a:t>
            </a:r>
          </a:p>
          <a:p>
            <a:pPr lvl="1" eaLnBrk="1" hangingPunct="1"/>
            <a:r>
              <a:rPr lang="en-US" altLang="en-US" sz="2400" b="1" dirty="0" smtClean="0"/>
              <a:t>Altitudes form right angles</a:t>
            </a:r>
          </a:p>
          <a:p>
            <a:pPr lvl="1" eaLnBrk="1" hangingPunct="1"/>
            <a:r>
              <a:rPr lang="en-US" altLang="en-US" sz="2400" b="1" dirty="0" smtClean="0"/>
              <a:t>Medians </a:t>
            </a:r>
            <a:r>
              <a:rPr lang="en-US" altLang="en-US" sz="2400" b="1" dirty="0" smtClean="0"/>
              <a:t>go to midpoints</a:t>
            </a:r>
          </a:p>
          <a:p>
            <a:pPr lvl="2" eaLnBrk="1" hangingPunct="1"/>
            <a:r>
              <a:rPr lang="en-US" altLang="en-US" b="1" dirty="0" smtClean="0"/>
              <a:t>Centroid is the balance </a:t>
            </a:r>
            <a:r>
              <a:rPr lang="en-US" altLang="en-US" b="1" dirty="0" smtClean="0"/>
              <a:t>point or center of gravity</a:t>
            </a:r>
            <a:endParaRPr lang="en-US" altLang="en-US" b="1" dirty="0" smtClean="0"/>
          </a:p>
          <a:p>
            <a:pPr lvl="2" eaLnBrk="1" hangingPunct="1"/>
            <a:r>
              <a:rPr lang="en-US" altLang="en-US" b="1" dirty="0" smtClean="0"/>
              <a:t>Located 2/3 the distance from the vertex</a:t>
            </a:r>
          </a:p>
          <a:p>
            <a:pPr lvl="1" eaLnBrk="1" hangingPunct="1"/>
            <a:endParaRPr lang="en-US" altLang="en-US" b="1" dirty="0" smtClean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</a:t>
            </a:r>
          </a:p>
          <a:p>
            <a:pPr lvl="1" eaLnBrk="1" hangingPunct="1"/>
            <a:r>
              <a:rPr lang="en-US" altLang="en-US" sz="2400" b="1" dirty="0" smtClean="0"/>
              <a:t>Part 2 of Special Segments WS</a:t>
            </a:r>
            <a:endParaRPr lang="en-US" alt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0488"/>
            <a:ext cx="8229600" cy="85248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medians and find the centroid of triangles</a:t>
            </a:r>
          </a:p>
          <a:p>
            <a:endParaRPr lang="en-US" sz="2800" b="1" dirty="0" smtClean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altitudes and find the orthocenter of triangles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989013"/>
            <a:ext cx="8712200" cy="57070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Concurrent lines</a:t>
            </a:r>
            <a:r>
              <a:rPr lang="en-US" altLang="en-US" sz="2400" b="1" i="1" dirty="0" smtClean="0"/>
              <a:t> – </a:t>
            </a:r>
            <a:r>
              <a:rPr lang="en-US" altLang="en-US" sz="2400" b="1" dirty="0" smtClean="0"/>
              <a:t> </a:t>
            </a:r>
            <a:r>
              <a:rPr lang="en-US" altLang="en-US" sz="2400" b="1" i="1" dirty="0" smtClean="0"/>
              <a:t>three or more lines that intersect at a common </a:t>
            </a:r>
            <a:r>
              <a:rPr lang="en-US" altLang="en-US" sz="2400" b="1" i="1" dirty="0" smtClean="0"/>
              <a:t>point</a:t>
            </a:r>
            <a:endParaRPr lang="en-US" altLang="en-US" sz="1400" b="1" i="1" dirty="0" smtClean="0"/>
          </a:p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altLang="en-US" sz="2400" b="1" i="1" dirty="0" smtClean="0">
                <a:solidFill>
                  <a:srgbClr val="FFFF00"/>
                </a:solidFill>
              </a:rPr>
              <a:t>Point of concurrency</a:t>
            </a:r>
            <a:r>
              <a:rPr lang="en-US" altLang="en-US" sz="2400" b="1" i="1" dirty="0" smtClean="0"/>
              <a:t> – the intersection point of three or more </a:t>
            </a:r>
            <a:r>
              <a:rPr lang="en-US" altLang="en-US" sz="2400" b="1" i="1" dirty="0" smtClean="0"/>
              <a:t>lines</a:t>
            </a:r>
            <a:endParaRPr lang="en-US" altLang="en-US" sz="1400" b="1" i="1" dirty="0" smtClean="0">
              <a:solidFill>
                <a:srgbClr val="FFFF00"/>
              </a:solidFill>
            </a:endParaRPr>
          </a:p>
          <a:p>
            <a:pPr>
              <a:spcBef>
                <a:spcPts val="1200"/>
              </a:spcBef>
            </a:pPr>
            <a:r>
              <a:rPr lang="en-US" sz="2400" b="1" i="1" dirty="0">
                <a:solidFill>
                  <a:srgbClr val="FFFF00"/>
                </a:solidFill>
              </a:rPr>
              <a:t>Altitude of a triangle </a:t>
            </a:r>
            <a:r>
              <a:rPr lang="en-US" sz="2400" b="1" i="1" dirty="0"/>
              <a:t>– the perpendicular segment from a vertex to the opposite side or to the line that contains the opposite side</a:t>
            </a:r>
          </a:p>
          <a:p>
            <a:pPr>
              <a:spcBef>
                <a:spcPts val="1200"/>
              </a:spcBef>
            </a:pPr>
            <a:r>
              <a:rPr lang="en-US" sz="2400" b="1" i="1" dirty="0">
                <a:solidFill>
                  <a:srgbClr val="FFFF00"/>
                </a:solidFill>
              </a:rPr>
              <a:t>Centroid</a:t>
            </a:r>
            <a:r>
              <a:rPr lang="en-US" sz="2400" b="1" i="1" dirty="0"/>
              <a:t> – the point of concurrency of the medians of a triangle; also known as the center of </a:t>
            </a:r>
            <a:r>
              <a:rPr lang="en-US" sz="2400" b="1" i="1" dirty="0" smtClean="0"/>
              <a:t>gravity; </a:t>
            </a:r>
            <a:r>
              <a:rPr lang="en-US" altLang="en-US" sz="2400" b="1" i="1" dirty="0" smtClean="0">
                <a:solidFill>
                  <a:srgbClr val="FFC000"/>
                </a:solidFill>
              </a:rPr>
              <a:t>point of balance for any triangle</a:t>
            </a:r>
            <a:endParaRPr lang="en-US" sz="2400" b="1" i="1" dirty="0"/>
          </a:p>
          <a:p>
            <a:pPr>
              <a:spcBef>
                <a:spcPts val="1200"/>
              </a:spcBef>
            </a:pPr>
            <a:r>
              <a:rPr lang="en-US" sz="2400" b="1" i="1" dirty="0">
                <a:solidFill>
                  <a:srgbClr val="FFFF00"/>
                </a:solidFill>
              </a:rPr>
              <a:t>Median of a triangle </a:t>
            </a:r>
            <a:r>
              <a:rPr lang="en-US" sz="2400" b="1" i="1" dirty="0"/>
              <a:t>– the segment from a vertex to the midpoint of the opposite side.</a:t>
            </a:r>
          </a:p>
          <a:p>
            <a:pPr>
              <a:spcBef>
                <a:spcPts val="1200"/>
              </a:spcBef>
            </a:pPr>
            <a:r>
              <a:rPr lang="en-US" sz="2400" b="1" i="1" dirty="0">
                <a:solidFill>
                  <a:srgbClr val="FFFF00"/>
                </a:solidFill>
              </a:rPr>
              <a:t>Orthocenter</a:t>
            </a:r>
            <a:r>
              <a:rPr lang="en-US" sz="2400" b="1" i="1" dirty="0"/>
              <a:t> – the point of concurrency of the altitudes of a </a:t>
            </a:r>
            <a:r>
              <a:rPr lang="en-US" sz="2400" b="1" i="1" dirty="0" smtClean="0"/>
              <a:t>triangle; </a:t>
            </a:r>
            <a:r>
              <a:rPr lang="en-US" altLang="en-US" sz="2400" b="1" i="1" dirty="0" smtClean="0">
                <a:solidFill>
                  <a:srgbClr val="FFC000"/>
                </a:solidFill>
              </a:rPr>
              <a:t>no special significance</a:t>
            </a:r>
            <a:endParaRPr lang="en-US" altLang="en-US" sz="2400" b="1" i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Theorems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5040631"/>
            <a:ext cx="8712200" cy="141731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b="1" dirty="0" smtClean="0">
                <a:solidFill>
                  <a:srgbClr val="FFFF00"/>
                </a:solidFill>
              </a:rPr>
              <a:t>Centroid 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Theorem</a:t>
            </a:r>
            <a:r>
              <a:rPr lang="en-US" altLang="en-US" sz="2400" b="1" dirty="0" smtClean="0"/>
              <a:t> </a:t>
            </a:r>
            <a:r>
              <a:rPr lang="en-US" altLang="en-US" sz="2400" b="1" dirty="0" smtClean="0"/>
              <a:t> –  </a:t>
            </a:r>
            <a:r>
              <a:rPr lang="en-US" altLang="en-US" sz="2400" b="1" dirty="0" smtClean="0"/>
              <a:t>The centroid of a triangle is located two thirds of the distance from a vertex to the midpoint of the side opposite the vertex on a median</a:t>
            </a:r>
            <a:r>
              <a:rPr lang="en-US" altLang="en-US" sz="2400" b="1" dirty="0" smtClean="0"/>
              <a:t>.  Median is split 2/3 (from vertex) and 1/3 (from side)</a:t>
            </a:r>
            <a:endParaRPr lang="en-US" altLang="en-US" sz="24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620" y="1097280"/>
            <a:ext cx="7857143" cy="3229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3825"/>
            <a:ext cx="7772400" cy="7572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Triangles – Medians</a:t>
            </a:r>
          </a:p>
        </p:txBody>
      </p:sp>
      <p:sp>
        <p:nvSpPr>
          <p:cNvPr id="8195" name="Freeform 3"/>
          <p:cNvSpPr>
            <a:spLocks/>
          </p:cNvSpPr>
          <p:nvPr/>
        </p:nvSpPr>
        <p:spPr bwMode="auto">
          <a:xfrm>
            <a:off x="2133600" y="917575"/>
            <a:ext cx="5613400" cy="4840288"/>
          </a:xfrm>
          <a:custGeom>
            <a:avLst/>
            <a:gdLst>
              <a:gd name="T0" fmla="*/ 0 w 2160"/>
              <a:gd name="T1" fmla="*/ 0 h 2168"/>
              <a:gd name="T2" fmla="*/ 2147483647 w 2160"/>
              <a:gd name="T3" fmla="*/ 2147483647 h 2168"/>
              <a:gd name="T4" fmla="*/ 2147483647 w 2160"/>
              <a:gd name="T5" fmla="*/ 2147483647 h 2168"/>
              <a:gd name="T6" fmla="*/ 0 w 2160"/>
              <a:gd name="T7" fmla="*/ 0 h 216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2168"/>
              <a:gd name="T14" fmla="*/ 2160 w 2160"/>
              <a:gd name="T15" fmla="*/ 2168 h 2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2168">
                <a:moveTo>
                  <a:pt x="0" y="0"/>
                </a:moveTo>
                <a:lnTo>
                  <a:pt x="2160" y="1368"/>
                </a:lnTo>
                <a:lnTo>
                  <a:pt x="464" y="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734300" y="376555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C</a:t>
            </a:r>
          </a:p>
        </p:txBody>
      </p:sp>
      <p:sp>
        <p:nvSpPr>
          <p:cNvPr id="8197" name="Oval 5"/>
          <p:cNvSpPr>
            <a:spLocks noChangeAspect="1" noChangeArrowheads="1"/>
          </p:cNvSpPr>
          <p:nvPr/>
        </p:nvSpPr>
        <p:spPr bwMode="auto">
          <a:xfrm>
            <a:off x="4902200" y="2408238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3338513" y="2443163"/>
            <a:ext cx="1616075" cy="3313112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 flipH="1" flipV="1">
            <a:off x="2727325" y="3325813"/>
            <a:ext cx="50133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135188" y="920750"/>
            <a:ext cx="3433762" cy="3951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Oval 9"/>
          <p:cNvSpPr>
            <a:spLocks noChangeAspect="1" noChangeArrowheads="1"/>
          </p:cNvSpPr>
          <p:nvPr/>
        </p:nvSpPr>
        <p:spPr bwMode="auto">
          <a:xfrm>
            <a:off x="4371975" y="3502025"/>
            <a:ext cx="92075" cy="9207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301750" y="3078163"/>
            <a:ext cx="1204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AB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5692775" y="4965700"/>
            <a:ext cx="1204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BC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4997450" y="1643063"/>
            <a:ext cx="12049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 i="1">
                <a:latin typeface="Times New Roman" pitchFamily="18" charset="0"/>
              </a:rPr>
              <a:t>Midpoint </a:t>
            </a:r>
            <a:br>
              <a:rPr lang="en-US" altLang="en-US" sz="2000" b="1" i="1">
                <a:latin typeface="Times New Roman" pitchFamily="18" charset="0"/>
              </a:rPr>
            </a:br>
            <a:r>
              <a:rPr lang="en-US" altLang="en-US" sz="2000" b="1" i="1">
                <a:latin typeface="Times New Roman" pitchFamily="18" charset="0"/>
              </a:rPr>
              <a:t>of AC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29150" y="3186113"/>
            <a:ext cx="1157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C000"/>
                </a:solidFill>
                <a:latin typeface="Times New Roman" pitchFamily="18" charset="0"/>
              </a:rPr>
              <a:t>Centroid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64000" y="4332288"/>
            <a:ext cx="101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Times New Roman" pitchFamily="18" charset="0"/>
              </a:rPr>
              <a:t>Median</a:t>
            </a:r>
            <a:br>
              <a:rPr lang="en-US" altLang="en-US" sz="2000" b="1">
                <a:latin typeface="Times New Roman" pitchFamily="18" charset="0"/>
              </a:rPr>
            </a:br>
            <a:r>
              <a:rPr lang="en-US" altLang="en-US" sz="2000" b="1">
                <a:latin typeface="Times New Roman" pitchFamily="18" charset="0"/>
              </a:rPr>
              <a:t>from B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3835400" y="3449638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M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4799013" y="2003425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Z</a:t>
            </a: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037138" y="915988"/>
            <a:ext cx="3498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Note:  from Centroid theorem BM = 2/3 BZ</a:t>
            </a: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349875" y="48656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2344738" y="32893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X</a:t>
            </a: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1416050" y="6257925"/>
            <a:ext cx="6299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Centroid is the point of balance in any triangle</a:t>
            </a:r>
          </a:p>
        </p:txBody>
      </p:sp>
      <p:sp>
        <p:nvSpPr>
          <p:cNvPr id="8213" name="Oval 21"/>
          <p:cNvSpPr>
            <a:spLocks noChangeAspect="1" noChangeArrowheads="1"/>
          </p:cNvSpPr>
          <p:nvPr/>
        </p:nvSpPr>
        <p:spPr bwMode="auto">
          <a:xfrm>
            <a:off x="5505450" y="4805363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4" name="Oval 22"/>
          <p:cNvSpPr>
            <a:spLocks noChangeAspect="1" noChangeArrowheads="1"/>
          </p:cNvSpPr>
          <p:nvPr/>
        </p:nvSpPr>
        <p:spPr bwMode="auto">
          <a:xfrm>
            <a:off x="2686050" y="3282950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3117850" y="57292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B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1751013" y="5635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Orthocenter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4286251"/>
            <a:ext cx="8712200" cy="2217419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Orthocenter </a:t>
            </a:r>
            <a:r>
              <a:rPr lang="en-US" altLang="en-US" sz="2400" b="1" dirty="0" smtClean="0"/>
              <a:t>–  holds no special interest for us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17" y="1165860"/>
            <a:ext cx="7787775" cy="26571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425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263"/>
            <a:ext cx="7772400" cy="8683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Triangles – Altitudes</a:t>
            </a:r>
          </a:p>
        </p:txBody>
      </p:sp>
      <p:sp>
        <p:nvSpPr>
          <p:cNvPr id="15363" name="Freeform 3"/>
          <p:cNvSpPr>
            <a:spLocks/>
          </p:cNvSpPr>
          <p:nvPr/>
        </p:nvSpPr>
        <p:spPr bwMode="auto">
          <a:xfrm>
            <a:off x="2133600" y="917575"/>
            <a:ext cx="5613400" cy="4840288"/>
          </a:xfrm>
          <a:custGeom>
            <a:avLst/>
            <a:gdLst>
              <a:gd name="T0" fmla="*/ 0 w 2160"/>
              <a:gd name="T1" fmla="*/ 0 h 2168"/>
              <a:gd name="T2" fmla="*/ 2147483647 w 2160"/>
              <a:gd name="T3" fmla="*/ 2147483647 h 2168"/>
              <a:gd name="T4" fmla="*/ 2147483647 w 2160"/>
              <a:gd name="T5" fmla="*/ 2147483647 h 2168"/>
              <a:gd name="T6" fmla="*/ 0 w 2160"/>
              <a:gd name="T7" fmla="*/ 0 h 2168"/>
              <a:gd name="T8" fmla="*/ 0 60000 65536"/>
              <a:gd name="T9" fmla="*/ 0 60000 65536"/>
              <a:gd name="T10" fmla="*/ 0 60000 65536"/>
              <a:gd name="T11" fmla="*/ 0 60000 65536"/>
              <a:gd name="T12" fmla="*/ 0 w 2160"/>
              <a:gd name="T13" fmla="*/ 0 h 2168"/>
              <a:gd name="T14" fmla="*/ 2160 w 2160"/>
              <a:gd name="T15" fmla="*/ 2168 h 21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" h="2168">
                <a:moveTo>
                  <a:pt x="0" y="0"/>
                </a:moveTo>
                <a:lnTo>
                  <a:pt x="2160" y="1368"/>
                </a:lnTo>
                <a:lnTo>
                  <a:pt x="464" y="21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7734300" y="376555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C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744788" y="525145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X</a:t>
            </a: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V="1">
            <a:off x="3192463" y="3973513"/>
            <a:ext cx="4554537" cy="1130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V="1">
            <a:off x="3341688" y="2543175"/>
            <a:ext cx="1779587" cy="3209925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5224463" y="2095500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Z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046538" y="542448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Y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2138363" y="919163"/>
            <a:ext cx="1868487" cy="4567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Oval 11"/>
          <p:cNvSpPr>
            <a:spLocks noChangeAspect="1" noChangeArrowheads="1"/>
          </p:cNvSpPr>
          <p:nvPr/>
        </p:nvSpPr>
        <p:spPr bwMode="auto">
          <a:xfrm>
            <a:off x="3743325" y="4913313"/>
            <a:ext cx="92075" cy="92075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 rot="-908769">
            <a:off x="4014788" y="4330700"/>
            <a:ext cx="1522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FFC000"/>
                </a:solidFill>
                <a:latin typeface="Times New Roman" pitchFamily="18" charset="0"/>
              </a:rPr>
              <a:t>Orthocenter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4735513" y="3068638"/>
            <a:ext cx="10715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latin typeface="Times New Roman" pitchFamily="18" charset="0"/>
              </a:rPr>
              <a:t>Altitude</a:t>
            </a:r>
            <a:br>
              <a:rPr lang="en-US" altLang="en-US" sz="2000" b="1">
                <a:latin typeface="Times New Roman" pitchFamily="18" charset="0"/>
              </a:rPr>
            </a:br>
            <a:r>
              <a:rPr lang="en-US" altLang="en-US" sz="2000" b="1">
                <a:latin typeface="Times New Roman" pitchFamily="18" charset="0"/>
              </a:rPr>
              <a:t>from B</a:t>
            </a:r>
          </a:p>
        </p:txBody>
      </p:sp>
      <p:sp>
        <p:nvSpPr>
          <p:cNvPr id="15374" name="Rectangle 14"/>
          <p:cNvSpPr>
            <a:spLocks noChangeAspect="1" noChangeArrowheads="1"/>
          </p:cNvSpPr>
          <p:nvPr/>
        </p:nvSpPr>
        <p:spPr bwMode="auto">
          <a:xfrm rot="1698562">
            <a:off x="4806950" y="2471738"/>
            <a:ext cx="255588" cy="2555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5" name="Oval 15"/>
          <p:cNvSpPr>
            <a:spLocks noChangeAspect="1" noChangeArrowheads="1"/>
          </p:cNvSpPr>
          <p:nvPr/>
        </p:nvSpPr>
        <p:spPr bwMode="auto">
          <a:xfrm>
            <a:off x="5060950" y="2505075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6" name="Oval 16"/>
          <p:cNvSpPr>
            <a:spLocks noChangeAspect="1" noChangeArrowheads="1"/>
          </p:cNvSpPr>
          <p:nvPr/>
        </p:nvSpPr>
        <p:spPr bwMode="auto">
          <a:xfrm>
            <a:off x="3967163" y="5435600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7" name="Oval 17"/>
          <p:cNvSpPr>
            <a:spLocks noChangeAspect="1" noChangeArrowheads="1"/>
          </p:cNvSpPr>
          <p:nvPr/>
        </p:nvSpPr>
        <p:spPr bwMode="auto">
          <a:xfrm>
            <a:off x="3135313" y="5080000"/>
            <a:ext cx="92075" cy="920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1446213" y="6156325"/>
            <a:ext cx="6215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solidFill>
                  <a:srgbClr val="FFFF00"/>
                </a:solidFill>
                <a:latin typeface="Times New Roman" pitchFamily="18" charset="0"/>
              </a:rPr>
              <a:t>Orthocenter has no special significance for us </a:t>
            </a:r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3117850" y="572928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B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1751013" y="5635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>
                <a:latin typeface="Times New Roman" pitchFamily="18" charset="0"/>
              </a:rPr>
              <a:t>A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4495800" y="1004888"/>
            <a:ext cx="43211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  <a:latin typeface="Times New Roman" pitchFamily="18" charset="0"/>
              </a:rPr>
              <a:t>Note:  Altitude is the shortest distance from a vertex to the line opposite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8"/>
            <a:ext cx="8229600" cy="960437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Orthocenter Location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888" y="4286251"/>
            <a:ext cx="8712200" cy="1577339"/>
          </a:xfrm>
        </p:spPr>
        <p:txBody>
          <a:bodyPr/>
          <a:lstStyle/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</a:rPr>
              <a:t>Location:  </a:t>
            </a:r>
            <a:r>
              <a:rPr lang="en-US" altLang="en-US" sz="2400" b="1" dirty="0" smtClean="0"/>
              <a:t>Inside triangle for acute triangles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 smtClean="0"/>
              <a:t>                  At 90 angle vertex for right triangles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                  Outside triangle for obtuse triangles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2" b="4737"/>
          <a:stretch/>
        </p:blipFill>
        <p:spPr bwMode="auto">
          <a:xfrm>
            <a:off x="802640" y="1360170"/>
            <a:ext cx="7630590" cy="20176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64623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244" name="Rectangle 15"/>
              <p:cNvSpPr>
                <a:spLocks noChangeArrowheads="1"/>
              </p:cNvSpPr>
              <p:nvPr/>
            </p:nvSpPr>
            <p:spPr bwMode="invGray">
              <a:xfrm>
                <a:off x="128272" y="1231474"/>
                <a:ext cx="5335268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3495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buClr>
                    <a:srgbClr val="FFFFFF"/>
                  </a:buClr>
                </a:pPr>
                <a:r>
                  <a:rPr lang="en-US" sz="2400" b="1" dirty="0"/>
                  <a:t>In </a:t>
                </a:r>
                <a14:m>
                  <m:oMath xmlns:m="http://schemas.openxmlformats.org/officeDocument/2006/math">
                    <m:r>
                      <a:rPr lang="en-US" sz="2400" b="1" i="1"/>
                      <m:t>∆</m:t>
                    </m:r>
                    <m:r>
                      <a:rPr lang="en-US" sz="2400" b="1" i="1"/>
                      <m:t>𝑹𝑺𝑻</m:t>
                    </m:r>
                  </m:oMath>
                </a14:m>
                <a:r>
                  <a:rPr lang="en-US" sz="2400" b="1" dirty="0"/>
                  <a:t>, point </a:t>
                </a:r>
                <a14:m>
                  <m:oMath xmlns:m="http://schemas.openxmlformats.org/officeDocument/2006/math">
                    <m:r>
                      <a:rPr lang="en-US" sz="2400" b="1" i="1"/>
                      <m:t>𝑸</m:t>
                    </m:r>
                  </m:oMath>
                </a14:m>
                <a:r>
                  <a:rPr lang="en-US" sz="2400" b="1" dirty="0"/>
                  <a:t> is the centroid, and </a:t>
                </a:r>
                <a14:m>
                  <m:oMath xmlns:m="http://schemas.openxmlformats.org/officeDocument/2006/math">
                    <m:r>
                      <a:rPr lang="en-US" sz="2400" b="1" i="1"/>
                      <m:t>𝑽𝑸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𝟓</m:t>
                    </m:r>
                  </m:oMath>
                </a14:m>
                <a:r>
                  <a:rPr lang="en-US" sz="2400" b="1" dirty="0"/>
                  <a:t>.  Find </a:t>
                </a:r>
                <a14:m>
                  <m:oMath xmlns:m="http://schemas.openxmlformats.org/officeDocument/2006/math">
                    <m:r>
                      <a:rPr lang="en-US" sz="2400" b="1" i="1"/>
                      <m:t>𝑹𝑸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/>
                      <m:t>𝑹𝑽</m:t>
                    </m:r>
                  </m:oMath>
                </a14:m>
                <a:r>
                  <a:rPr lang="en-US" altLang="en-US" sz="2400" b="1" dirty="0" smtClean="0"/>
                  <a:t>.</a:t>
                </a:r>
                <a:endParaRPr lang="en-US" altLang="en-US" sz="2400" b="1" dirty="0"/>
              </a:p>
            </p:txBody>
          </p:sp>
        </mc:Choice>
        <mc:Fallback>
          <p:sp>
            <p:nvSpPr>
              <p:cNvPr id="10244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invGray">
              <a:xfrm>
                <a:off x="128272" y="1231474"/>
                <a:ext cx="5335268" cy="830997"/>
              </a:xfrm>
              <a:prstGeom prst="rect">
                <a:avLst/>
              </a:prstGeom>
              <a:blipFill rotWithShape="1">
                <a:blip r:embed="rId2"/>
                <a:stretch>
                  <a:fillRect l="-1714" t="-5147" b="-1691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6" name="Title 22"/>
          <p:cNvSpPr>
            <a:spLocks noGrp="1"/>
          </p:cNvSpPr>
          <p:nvPr>
            <p:ph type="title"/>
          </p:nvPr>
        </p:nvSpPr>
        <p:spPr>
          <a:xfrm>
            <a:off x="457200" y="84138"/>
            <a:ext cx="8229600" cy="815975"/>
          </a:xfrm>
        </p:spPr>
        <p:txBody>
          <a:bodyPr/>
          <a:lstStyle/>
          <a:p>
            <a:r>
              <a:rPr lang="en-US" altLang="en-US" sz="3600" b="1" smtClean="0"/>
              <a:t>Example 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3009" y="1420173"/>
            <a:ext cx="3940969" cy="1964531"/>
          </a:xfrm>
          <a:prstGeom prst="rect">
            <a:avLst/>
          </a:prstGeom>
        </p:spPr>
      </p:pic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327342" y="2964016"/>
            <a:ext cx="4404677" cy="219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If VQ (1/3) = 5,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then RQ (2/3) = 10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and RV = 5 + 10 = 15</a:t>
            </a:r>
            <a:endParaRPr lang="en-US" altLang="en-US" sz="2400" b="1" i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670</Words>
  <Application>Microsoft Office PowerPoint</Application>
  <PresentationFormat>On-screen Show (4:3)</PresentationFormat>
  <Paragraphs>201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Default Design</vt:lpstr>
      <vt:lpstr>Lesson 6-3</vt:lpstr>
      <vt:lpstr>Objectives</vt:lpstr>
      <vt:lpstr>Vocabulary</vt:lpstr>
      <vt:lpstr>Theorems</vt:lpstr>
      <vt:lpstr>Triangles – Medians</vt:lpstr>
      <vt:lpstr>Orthocenter</vt:lpstr>
      <vt:lpstr>Triangles – Altitudes</vt:lpstr>
      <vt:lpstr>Orthocenter Location</vt:lpstr>
      <vt:lpstr>Example 1</vt:lpstr>
      <vt:lpstr>Example 2</vt:lpstr>
      <vt:lpstr>Example 3</vt:lpstr>
      <vt:lpstr>Example 4</vt:lpstr>
      <vt:lpstr>Summary of Special Segments</vt:lpstr>
      <vt:lpstr>Special Segments in Triangles</vt:lpstr>
      <vt:lpstr>Location of Point of Concurrency</vt:lpstr>
      <vt:lpstr>Example 5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57</cp:revision>
  <dcterms:created xsi:type="dcterms:W3CDTF">2008-02-18T23:02:07Z</dcterms:created>
  <dcterms:modified xsi:type="dcterms:W3CDTF">2018-09-23T16:16:26Z</dcterms:modified>
</cp:coreProperties>
</file>