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1" r:id="rId3"/>
    <p:sldId id="321" r:id="rId4"/>
    <p:sldId id="297" r:id="rId5"/>
    <p:sldId id="306" r:id="rId6"/>
    <p:sldId id="310" r:id="rId7"/>
    <p:sldId id="331" r:id="rId8"/>
    <p:sldId id="332" r:id="rId9"/>
    <p:sldId id="333" r:id="rId10"/>
    <p:sldId id="29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66FF99"/>
    <a:srgbClr val="FF6699"/>
    <a:srgbClr val="CCCCFF"/>
    <a:srgbClr val="6699FF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40FFC-FDCE-440F-9475-6AC83861B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42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AE448-6100-4395-822A-5E9E785EE0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0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758C3-83F1-4FF7-9189-330FA1D4F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41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F6318-BC9C-4F0E-BC83-4AE7D375E7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4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1A31E-DAE3-41C1-ACD2-DD303EAA76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7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BE080-8DC4-4071-A95E-F90381074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31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5DA0F-A404-4976-8C67-1B6D5F86D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898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92BA7-E62F-4805-8E78-59C764B81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46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F551C-138E-4880-8477-6D52AF42E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80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1F6F6-71CA-4CFB-8816-FC4A54C7B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64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687A6-DC35-4A8C-B614-8BF5020C2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876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3B77046-5128-4811-BBA2-93D5294D5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6-4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3140" y="3886200"/>
            <a:ext cx="4743450" cy="10207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/>
              <a:t>Using Triangle </a:t>
            </a:r>
            <a:r>
              <a:rPr lang="en-US" b="1" dirty="0" err="1"/>
              <a:t>Midsegment</a:t>
            </a:r>
            <a:r>
              <a:rPr lang="en-US" b="1" dirty="0"/>
              <a:t> Theorem 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9825"/>
            <a:ext cx="8229600" cy="5305425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/>
            <a:r>
              <a:rPr lang="en-US" altLang="en-US" sz="2400" b="1" dirty="0" err="1" smtClean="0"/>
              <a:t>Midsegments</a:t>
            </a:r>
            <a:r>
              <a:rPr lang="en-US" altLang="en-US" sz="2400" b="1" dirty="0" smtClean="0"/>
              <a:t> are parallel to the side that they don’t intersect</a:t>
            </a:r>
          </a:p>
          <a:p>
            <a:pPr lvl="1" eaLnBrk="1" hangingPunct="1"/>
            <a:r>
              <a:rPr lang="en-US" altLang="en-US" sz="2400" b="1" dirty="0" err="1" smtClean="0"/>
              <a:t>Midsegements</a:t>
            </a:r>
            <a:r>
              <a:rPr lang="en-US" altLang="en-US" sz="2400" b="1" dirty="0" smtClean="0"/>
              <a:t> are half the side that they are parallel to</a:t>
            </a:r>
          </a:p>
          <a:p>
            <a:pPr lvl="1" eaLnBrk="1" hangingPunct="1"/>
            <a:r>
              <a:rPr lang="en-US" altLang="en-US" sz="2400" b="1" dirty="0" smtClean="0"/>
              <a:t>Divide triangle into a triangle half the size of the original triangle (and a trapezoid)</a:t>
            </a:r>
            <a:endParaRPr lang="en-US" altLang="en-US" sz="2400" b="1" dirty="0"/>
          </a:p>
          <a:p>
            <a:pPr lvl="1" eaLnBrk="1" hangingPunct="1"/>
            <a:endParaRPr lang="en-US" altLang="en-US" b="1" dirty="0" smtClean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</a:t>
            </a:r>
          </a:p>
          <a:p>
            <a:pPr lvl="1" eaLnBrk="1" hangingPunct="1"/>
            <a:r>
              <a:rPr lang="en-US" altLang="en-US" sz="2400" b="1" dirty="0" smtClean="0"/>
              <a:t>Part 2 of Special Segments 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0488"/>
            <a:ext cx="8229600" cy="85248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r>
              <a:rPr lang="en-US" sz="2800" b="1" dirty="0"/>
              <a:t>Use </a:t>
            </a:r>
            <a:r>
              <a:rPr lang="en-US" sz="2800" b="1" dirty="0" err="1"/>
              <a:t>midsegments</a:t>
            </a:r>
            <a:r>
              <a:rPr lang="en-US" sz="2800" b="1" dirty="0"/>
              <a:t> of triangles in the coordinate </a:t>
            </a:r>
            <a:r>
              <a:rPr lang="en-US" sz="2800" b="1" dirty="0" smtClean="0"/>
              <a:t>plane</a:t>
            </a:r>
          </a:p>
          <a:p>
            <a:endParaRPr lang="en-US" sz="2800" b="1" dirty="0"/>
          </a:p>
          <a:p>
            <a:r>
              <a:rPr lang="en-US" sz="2800" b="1" dirty="0"/>
              <a:t>Use the Triangle </a:t>
            </a:r>
            <a:r>
              <a:rPr lang="en-US" sz="2800" b="1" dirty="0" err="1"/>
              <a:t>Midsegment</a:t>
            </a:r>
            <a:r>
              <a:rPr lang="en-US" sz="2800" b="1" dirty="0"/>
              <a:t> Theorem to find distances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8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989013"/>
            <a:ext cx="8712200" cy="5707062"/>
          </a:xfrm>
        </p:spPr>
        <p:txBody>
          <a:bodyPr/>
          <a:lstStyle/>
          <a:p>
            <a:r>
              <a:rPr lang="en-US" sz="2400" b="1" dirty="0" err="1">
                <a:solidFill>
                  <a:srgbClr val="FFFF00"/>
                </a:solidFill>
              </a:rPr>
              <a:t>Midsegment</a:t>
            </a:r>
            <a:r>
              <a:rPr lang="en-US" sz="2400" b="1" dirty="0">
                <a:solidFill>
                  <a:srgbClr val="FFFF00"/>
                </a:solidFill>
              </a:rPr>
              <a:t> of a triangle </a:t>
            </a:r>
            <a:r>
              <a:rPr lang="en-US" sz="2400" b="1" dirty="0"/>
              <a:t>– a segment that connects the midpoints of two sides of the triangle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8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Theorems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4709161"/>
            <a:ext cx="8712200" cy="174879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b="1" dirty="0" err="1" smtClean="0">
                <a:solidFill>
                  <a:srgbClr val="FFFF00"/>
                </a:solidFill>
              </a:rPr>
              <a:t>Midsegment</a:t>
            </a:r>
            <a:r>
              <a:rPr lang="en-US" altLang="en-US" sz="2800" b="1" dirty="0" smtClean="0">
                <a:solidFill>
                  <a:srgbClr val="FFFF00"/>
                </a:solidFill>
              </a:rPr>
              <a:t> </a:t>
            </a:r>
            <a:endParaRPr lang="en-US" altLang="en-US" sz="2800" b="1" dirty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dirty="0" smtClean="0"/>
              <a:t>is half the base that it is parallel to</a:t>
            </a:r>
            <a:endParaRPr lang="en-US" altLang="en-US" sz="2400" b="1" dirty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dirty="0" smtClean="0"/>
              <a:t>Makes a triangle that is half the size of the original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dirty="0" smtClean="0"/>
              <a:t>Seen again in similar triangles chapter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02" y="1092835"/>
            <a:ext cx="8059275" cy="31571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4" name="Rectangle 15"/>
              <p:cNvSpPr>
                <a:spLocks noChangeArrowheads="1"/>
              </p:cNvSpPr>
              <p:nvPr/>
            </p:nvSpPr>
            <p:spPr bwMode="invGray">
              <a:xfrm>
                <a:off x="128272" y="1037164"/>
                <a:ext cx="5655308" cy="9934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In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𝑹𝑺𝑻</m:t>
                    </m:r>
                  </m:oMath>
                </a14:m>
                <a:r>
                  <a:rPr lang="en-US" sz="2400" b="1" dirty="0"/>
                  <a:t>, show that </a:t>
                </a:r>
                <a:r>
                  <a:rPr lang="en-US" sz="2400" b="1" dirty="0" err="1"/>
                  <a:t>midsegment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𝑴𝑵</m:t>
                        </m:r>
                      </m:e>
                    </m:acc>
                  </m:oMath>
                </a14:m>
                <a:r>
                  <a:rPr lang="en-US" sz="2400" b="1" dirty="0"/>
                  <a:t> is parallel to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𝑹𝑺</m:t>
                        </m:r>
                      </m:e>
                    </m:acc>
                  </m:oMath>
                </a14:m>
                <a:r>
                  <a:rPr lang="en-US" sz="2400" b="1" dirty="0"/>
                  <a:t> and that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𝑴𝑵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2400" b="1" i="1">
                        <a:latin typeface="Cambria Math"/>
                      </a:rPr>
                      <m:t>𝑹𝑺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10244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invGray">
              <a:xfrm>
                <a:off x="128272" y="1037164"/>
                <a:ext cx="5655308" cy="993413"/>
              </a:xfrm>
              <a:prstGeom prst="rect">
                <a:avLst/>
              </a:prstGeom>
              <a:blipFill rotWithShape="1">
                <a:blip r:embed="rId2"/>
                <a:stretch>
                  <a:fillRect l="-1616" t="-4294" b="-490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46" name="Title 22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15975"/>
          </a:xfrm>
        </p:spPr>
        <p:txBody>
          <a:bodyPr/>
          <a:lstStyle/>
          <a:p>
            <a:r>
              <a:rPr lang="en-US" altLang="en-US" sz="3600" b="1" smtClean="0"/>
              <a:t>Example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16"/>
              <p:cNvSpPr>
                <a:spLocks noChangeArrowheads="1"/>
              </p:cNvSpPr>
              <p:nvPr/>
            </p:nvSpPr>
            <p:spPr bwMode="auto">
              <a:xfrm>
                <a:off x="327341" y="2141056"/>
                <a:ext cx="4404677" cy="44867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</a:t>
                </a: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: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i="1" dirty="0" smtClean="0">
                    <a:solidFill>
                      <a:srgbClr val="FFCC66"/>
                    </a:solidFill>
                  </a:rPr>
                  <a:t>Parallel </a:t>
                </a:r>
                <a:r>
                  <a:rPr lang="en-US" altLang="en-US" sz="2400" b="1" i="1" dirty="0" smtClean="0">
                    <a:solidFill>
                      <a:srgbClr val="FFCC66"/>
                    </a:solidFill>
                    <a:sym typeface="Wingdings" panose="05000000000000000000" pitchFamily="2" charset="2"/>
                  </a:rPr>
                  <a:t> same </a:t>
                </a:r>
                <a:r>
                  <a:rPr lang="en-US" altLang="en-US" sz="2400" b="1" i="1" dirty="0" smtClean="0">
                    <a:solidFill>
                      <a:srgbClr val="FFCC66"/>
                    </a:solidFill>
                    <a:sym typeface="Wingdings" panose="05000000000000000000" pitchFamily="2" charset="2"/>
                  </a:rPr>
                  <a:t>slope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i="1" dirty="0" smtClean="0">
                    <a:solidFill>
                      <a:schemeClr val="tx1">
                        <a:lumMod val="85000"/>
                      </a:schemeClr>
                    </a:solidFill>
                    <a:sym typeface="Wingdings" panose="05000000000000000000" pitchFamily="2" charset="2"/>
                  </a:rPr>
                  <a:t>   Slope RS: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𝟒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𝟒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sym typeface="Wingdings" panose="05000000000000000000" pitchFamily="2" charset="2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sym typeface="Wingdings" panose="05000000000000000000" pitchFamily="2" charset="2"/>
                      </a:rPr>
                      <m:t>𝟏</m:t>
                    </m:r>
                  </m:oMath>
                </a14:m>
                <a:endParaRPr lang="en-US" altLang="en-US" sz="2400" b="1" i="1" dirty="0" smtClean="0">
                  <a:solidFill>
                    <a:schemeClr val="tx1">
                      <a:lumMod val="85000"/>
                    </a:schemeClr>
                  </a:solidFill>
                  <a:sym typeface="Wingdings" panose="05000000000000000000" pitchFamily="2" charset="2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i="1" dirty="0" smtClean="0">
                    <a:solidFill>
                      <a:schemeClr val="tx1">
                        <a:lumMod val="85000"/>
                      </a:schemeClr>
                    </a:solidFill>
                    <a:sym typeface="Wingdings" panose="05000000000000000000" pitchFamily="2" charset="2"/>
                  </a:rPr>
                  <a:t>   Slope MN: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𝟐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𝟐</m:t>
                        </m:r>
                      </m:den>
                    </m:f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sym typeface="Wingdings" panose="05000000000000000000" pitchFamily="2" charset="2"/>
                      </a:rPr>
                      <m:t>=</m:t>
                    </m:r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sym typeface="Wingdings" panose="05000000000000000000" pitchFamily="2" charset="2"/>
                      </a:rPr>
                      <m:t>𝟏</m:t>
                    </m:r>
                  </m:oMath>
                </a14:m>
                <a:endParaRPr lang="en-US" altLang="en-US" sz="2400" b="1" i="1" dirty="0">
                  <a:solidFill>
                    <a:schemeClr val="tx1">
                      <a:lumMod val="85000"/>
                    </a:schemeClr>
                  </a:solidFill>
                  <a:sym typeface="Wingdings" panose="05000000000000000000" pitchFamily="2" charset="2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i="1" dirty="0" smtClean="0">
                    <a:solidFill>
                      <a:srgbClr val="FFCC66"/>
                    </a:solidFill>
                    <a:sym typeface="Wingdings" panose="05000000000000000000" pitchFamily="2" charset="2"/>
                  </a:rPr>
                  <a:t>Distance: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i="1" dirty="0" smtClean="0">
                    <a:solidFill>
                      <a:schemeClr val="tx1">
                        <a:lumMod val="85000"/>
                      </a:schemeClr>
                    </a:solidFill>
                    <a:sym typeface="Wingdings" panose="05000000000000000000" pitchFamily="2" charset="2"/>
                  </a:rPr>
                  <a:t>   MN:  </a:t>
                </a: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  <a:sym typeface="Symbol"/>
                  </a:rPr>
                  <a:t>8  2.83</a:t>
                </a:r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  <a:sym typeface="Wingdings" panose="05000000000000000000" pitchFamily="2" charset="2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i="1" dirty="0" smtClean="0">
                    <a:solidFill>
                      <a:schemeClr val="tx1">
                        <a:lumMod val="85000"/>
                      </a:schemeClr>
                    </a:solidFill>
                    <a:sym typeface="Wingdings" panose="05000000000000000000" pitchFamily="2" charset="2"/>
                  </a:rPr>
                  <a:t>   RS:   </a:t>
                </a: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  <a:sym typeface="Symbol"/>
                  </a:rPr>
                  <a:t>32  5.65</a:t>
                </a:r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8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7341" y="2141056"/>
                <a:ext cx="4404677" cy="4486741"/>
              </a:xfrm>
              <a:prstGeom prst="rect">
                <a:avLst/>
              </a:prstGeom>
              <a:blipFill rotWithShape="1">
                <a:blip r:embed="rId3"/>
                <a:stretch>
                  <a:fillRect l="-2216" t="-1766" b="-231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1690" y="1183910"/>
            <a:ext cx="2914650" cy="2593181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Title 10"/>
          <p:cNvSpPr>
            <a:spLocks noGrp="1"/>
          </p:cNvSpPr>
          <p:nvPr>
            <p:ph type="title"/>
          </p:nvPr>
        </p:nvSpPr>
        <p:spPr>
          <a:xfrm>
            <a:off x="457200" y="103188"/>
            <a:ext cx="8229600" cy="754062"/>
          </a:xfrm>
        </p:spPr>
        <p:txBody>
          <a:bodyPr/>
          <a:lstStyle/>
          <a:p>
            <a:r>
              <a:rPr lang="en-US" altLang="en-US" sz="3600" b="1" dirty="0" smtClean="0"/>
              <a:t>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05841"/>
                <a:ext cx="8229600" cy="109728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b="1" dirty="0"/>
                  <a:t>Use the diagram to find the coordinates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𝑭</m:t>
                    </m:r>
                  </m:oMath>
                </a14:m>
                <a:r>
                  <a:rPr lang="en-US" sz="2400" b="1" dirty="0"/>
                  <a:t>, the midpoint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𝑶𝑪</m:t>
                        </m:r>
                      </m:e>
                    </m:acc>
                  </m:oMath>
                </a14:m>
                <a:r>
                  <a:rPr lang="en-US" sz="2400" b="1" dirty="0"/>
                  <a:t>.  Show that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𝑭𝑫</m:t>
                        </m:r>
                      </m:e>
                    </m:acc>
                    <m:r>
                      <a:rPr lang="en-US" sz="2400" b="1" i="1">
                        <a:latin typeface="Cambria Math"/>
                      </a:rPr>
                      <m:t>∥</m:t>
                    </m:r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𝑩𝑪</m:t>
                        </m:r>
                      </m:e>
                    </m:acc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𝑭𝑫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2400" b="1" i="1">
                        <a:latin typeface="Cambria Math"/>
                      </a:rPr>
                      <m:t>𝑩𝑪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05841"/>
                <a:ext cx="8229600" cy="1097280"/>
              </a:xfrm>
              <a:blipFill rotWithShape="1">
                <a:blip r:embed="rId2"/>
                <a:stretch>
                  <a:fillRect l="-1111" t="-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6" name="Picture 6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945" y="2231073"/>
            <a:ext cx="3471863" cy="220741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16"/>
              <p:cNvSpPr>
                <a:spLocks noChangeArrowheads="1"/>
              </p:cNvSpPr>
              <p:nvPr/>
            </p:nvSpPr>
            <p:spPr bwMode="auto">
              <a:xfrm>
                <a:off x="327341" y="1912456"/>
                <a:ext cx="4404677" cy="4875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</a:t>
                </a: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: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i="1" dirty="0" smtClean="0">
                    <a:solidFill>
                      <a:srgbClr val="FFCC66"/>
                    </a:solidFill>
                  </a:rPr>
                  <a:t>Parallel </a:t>
                </a:r>
                <a:r>
                  <a:rPr lang="en-US" altLang="en-US" sz="2400" b="1" i="1" dirty="0" smtClean="0">
                    <a:solidFill>
                      <a:srgbClr val="FFCC66"/>
                    </a:solidFill>
                    <a:sym typeface="Wingdings" panose="05000000000000000000" pitchFamily="2" charset="2"/>
                  </a:rPr>
                  <a:t> same </a:t>
                </a:r>
                <a:r>
                  <a:rPr lang="en-US" altLang="en-US" sz="2400" b="1" i="1" dirty="0" smtClean="0">
                    <a:solidFill>
                      <a:srgbClr val="FFCC66"/>
                    </a:solidFill>
                    <a:sym typeface="Wingdings" panose="05000000000000000000" pitchFamily="2" charset="2"/>
                  </a:rPr>
                  <a:t>slope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i="1" dirty="0" smtClean="0">
                    <a:solidFill>
                      <a:schemeClr val="tx1">
                        <a:lumMod val="85000"/>
                      </a:schemeClr>
                    </a:solidFill>
                    <a:sym typeface="Wingdings" panose="05000000000000000000" pitchFamily="2" charset="2"/>
                  </a:rPr>
                  <a:t>   Slope FD: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𝒓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𝟎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𝒑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𝒒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𝒓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𝒑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𝒒</m:t>
                        </m:r>
                      </m:den>
                    </m:f>
                  </m:oMath>
                </a14:m>
                <a:endParaRPr lang="en-US" altLang="en-US" sz="2400" b="1" i="1" dirty="0" smtClean="0">
                  <a:solidFill>
                    <a:schemeClr val="tx1">
                      <a:lumMod val="85000"/>
                    </a:schemeClr>
                  </a:solidFill>
                  <a:sym typeface="Wingdings" panose="05000000000000000000" pitchFamily="2" charset="2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i="1" dirty="0" smtClean="0">
                    <a:solidFill>
                      <a:schemeClr val="tx1">
                        <a:lumMod val="85000"/>
                      </a:schemeClr>
                    </a:solidFill>
                    <a:sym typeface="Wingdings" panose="05000000000000000000" pitchFamily="2" charset="2"/>
                  </a:rPr>
                  <a:t>   Slope BC: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𝟐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𝒓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𝟎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𝟐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𝒑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𝟐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𝒒</m:t>
                        </m:r>
                      </m:den>
                    </m:f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𝒓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𝒑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𝒒</m:t>
                        </m:r>
                      </m:den>
                    </m:f>
                  </m:oMath>
                </a14:m>
                <a:endParaRPr lang="en-US" altLang="en-US" sz="2400" b="1" i="1" dirty="0">
                  <a:solidFill>
                    <a:schemeClr val="tx1">
                      <a:lumMod val="85000"/>
                    </a:schemeClr>
                  </a:solidFill>
                  <a:sym typeface="Wingdings" panose="05000000000000000000" pitchFamily="2" charset="2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i="1" dirty="0" smtClean="0">
                    <a:solidFill>
                      <a:srgbClr val="FFCC66"/>
                    </a:solidFill>
                    <a:sym typeface="Wingdings" panose="05000000000000000000" pitchFamily="2" charset="2"/>
                  </a:rPr>
                  <a:t>Distance: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i="1" dirty="0" smtClean="0">
                    <a:solidFill>
                      <a:schemeClr val="tx1">
                        <a:lumMod val="85000"/>
                      </a:schemeClr>
                    </a:solidFill>
                    <a:sym typeface="Wingdings" panose="05000000000000000000" pitchFamily="2" charset="2"/>
                  </a:rPr>
                  <a:t>   FD: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sz="2400" b="1" i="1" dirty="0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Symbol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en-US" sz="2400" b="1" i="1" dirty="0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sym typeface="Symbol"/>
                              </a:rPr>
                            </m:ctrlPr>
                          </m:sSupPr>
                          <m:e>
                            <m:r>
                              <a:rPr lang="en-US" altLang="en-US" sz="2400" b="1" i="1" dirty="0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sym typeface="Symbol"/>
                              </a:rPr>
                              <m:t>(</m:t>
                            </m:r>
                            <m:r>
                              <a:rPr lang="en-US" altLang="en-US" sz="2400" b="1" i="1" dirty="0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sym typeface="Symbol"/>
                              </a:rPr>
                              <m:t>𝒑</m:t>
                            </m:r>
                            <m:r>
                              <a:rPr lang="en-US" altLang="en-US" sz="2400" b="1" i="1" dirty="0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sym typeface="Symbol"/>
                              </a:rPr>
                              <m:t>−</m:t>
                            </m:r>
                            <m:r>
                              <a:rPr lang="en-US" altLang="en-US" sz="2400" b="1" i="1" dirty="0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sym typeface="Symbol"/>
                              </a:rPr>
                              <m:t>𝒒</m:t>
                            </m:r>
                            <m:r>
                              <a:rPr lang="en-US" altLang="en-US" sz="2400" b="1" i="1" dirty="0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sym typeface="Symbol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en-US" sz="2400" b="1" i="1" dirty="0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sym typeface="Symbol"/>
                              </a:rPr>
                              <m:t>𝟐</m:t>
                            </m:r>
                          </m:sup>
                        </m:sSup>
                        <m:r>
                          <a:rPr lang="en-US" altLang="en-US" sz="2400" b="1" i="1" dirty="0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Symbol"/>
                          </a:rPr>
                          <m:t>+</m:t>
                        </m:r>
                        <m:sSup>
                          <m:sSupPr>
                            <m:ctrlPr>
                              <a:rPr lang="en-US" altLang="en-US" sz="2400" b="1" i="1" dirty="0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sym typeface="Symbol"/>
                              </a:rPr>
                            </m:ctrlPr>
                          </m:sSupPr>
                          <m:e>
                            <m:r>
                              <a:rPr lang="en-US" altLang="en-US" sz="2400" b="1" i="1" dirty="0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sym typeface="Symbol"/>
                              </a:rPr>
                              <m:t>𝒓</m:t>
                            </m:r>
                          </m:e>
                          <m:sup>
                            <m:r>
                              <a:rPr lang="en-US" altLang="en-US" sz="2400" b="1" i="1" dirty="0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sym typeface="Symbol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sym typeface="Symbol"/>
                      </a:rPr>
                      <m:t> </m:t>
                    </m:r>
                  </m:oMath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  <a:sym typeface="Wingdings" panose="05000000000000000000" pitchFamily="2" charset="2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i="1" dirty="0" smtClean="0">
                    <a:solidFill>
                      <a:schemeClr val="tx1">
                        <a:lumMod val="85000"/>
                      </a:schemeClr>
                    </a:solidFill>
                    <a:sym typeface="Wingdings" panose="05000000000000000000" pitchFamily="2" charset="2"/>
                  </a:rPr>
                  <a:t>   BC:   </a:t>
                </a:r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sym typeface="Symbol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en-US" altLang="en-US" sz="2400" b="1" i="1" dirty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Symbol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en-US" sz="2400" b="1" i="1" dirty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sym typeface="Symbol"/>
                              </a:rPr>
                            </m:ctrlPr>
                          </m:sSupPr>
                          <m:e>
                            <m:r>
                              <a:rPr lang="en-US" altLang="en-US" sz="2400" b="1" i="1" dirty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sym typeface="Symbol"/>
                              </a:rPr>
                              <m:t>(</m:t>
                            </m:r>
                            <m:r>
                              <a:rPr lang="en-US" altLang="en-US" sz="2400" b="1" i="1" dirty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sym typeface="Symbol"/>
                              </a:rPr>
                              <m:t>𝒑</m:t>
                            </m:r>
                            <m:r>
                              <a:rPr lang="en-US" altLang="en-US" sz="2400" b="1" i="1" dirty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sym typeface="Symbol"/>
                              </a:rPr>
                              <m:t>−</m:t>
                            </m:r>
                            <m:r>
                              <a:rPr lang="en-US" altLang="en-US" sz="2400" b="1" i="1" dirty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sym typeface="Symbol"/>
                              </a:rPr>
                              <m:t>𝒒</m:t>
                            </m:r>
                            <m:r>
                              <a:rPr lang="en-US" altLang="en-US" sz="2400" b="1" i="1" dirty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sym typeface="Symbol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en-US" sz="2400" b="1" i="1" dirty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sym typeface="Symbol"/>
                              </a:rPr>
                              <m:t>𝟐</m:t>
                            </m:r>
                          </m:sup>
                        </m:sSup>
                        <m:r>
                          <a:rPr lang="en-US" altLang="en-US" sz="2400" b="1" i="1" dirty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sym typeface="Symbol"/>
                          </a:rPr>
                          <m:t>+</m:t>
                        </m:r>
                        <m:sSup>
                          <m:sSupPr>
                            <m:ctrlPr>
                              <a:rPr lang="en-US" altLang="en-US" sz="2400" b="1" i="1" dirty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sym typeface="Symbol"/>
                              </a:rPr>
                            </m:ctrlPr>
                          </m:sSupPr>
                          <m:e>
                            <m:r>
                              <a:rPr lang="en-US" altLang="en-US" sz="2400" b="1" i="1" dirty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sym typeface="Symbol"/>
                              </a:rPr>
                              <m:t>𝒓</m:t>
                            </m:r>
                          </m:e>
                          <m:sup>
                            <m:r>
                              <a:rPr lang="en-US" altLang="en-US" sz="2400" b="1" i="1" dirty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sym typeface="Symbol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en-US" altLang="en-US" sz="2400" b="1" i="1" dirty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sym typeface="Symbol"/>
                      </a:rPr>
                      <m:t> </m:t>
                    </m:r>
                  </m:oMath>
                </a14:m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7341" y="1912456"/>
                <a:ext cx="4404677" cy="4875117"/>
              </a:xfrm>
              <a:prstGeom prst="rect">
                <a:avLst/>
              </a:prstGeom>
              <a:blipFill rotWithShape="1">
                <a:blip r:embed="rId4"/>
                <a:stretch>
                  <a:fillRect l="-2216" t="-1627" b="-175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6275070" y="5326380"/>
            <a:ext cx="11913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</a:schemeClr>
                </a:solidFill>
              </a:rPr>
              <a:t>D (q, r)</a:t>
            </a:r>
          </a:p>
          <a:p>
            <a:r>
              <a:rPr lang="en-US" sz="2400" b="1" dirty="0" smtClean="0">
                <a:solidFill>
                  <a:schemeClr val="tx1">
                    <a:lumMod val="95000"/>
                  </a:schemeClr>
                </a:solidFill>
              </a:rPr>
              <a:t>F (p, 0)</a:t>
            </a:r>
            <a:endParaRPr lang="en-US" sz="2400" b="1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Rectangle 18"/>
          <p:cNvSpPr>
            <a:spLocks noChangeArrowheads="1"/>
          </p:cNvSpPr>
          <p:nvPr/>
        </p:nvSpPr>
        <p:spPr bwMode="auto">
          <a:xfrm>
            <a:off x="388621" y="1878966"/>
            <a:ext cx="3638945" cy="219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rgbClr val="FFEB55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E is the midpoint of AC,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So AC = 2AE = 9.6</a:t>
            </a:r>
            <a:endParaRPr lang="en-US" altLang="en-US" sz="2400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4343" name="Title 10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754062"/>
          </a:xfrm>
        </p:spPr>
        <p:txBody>
          <a:bodyPr/>
          <a:lstStyle/>
          <a:p>
            <a:r>
              <a:rPr lang="en-US" altLang="en-US" sz="3600" b="1" dirty="0" smtClean="0"/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05841"/>
                <a:ext cx="8229600" cy="765809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𝑫𝑬</m:t>
                        </m:r>
                      </m:e>
                    </m:acc>
                  </m:oMath>
                </a14:m>
                <a:r>
                  <a:rPr lang="en-US" sz="2400" b="1" dirty="0"/>
                  <a:t> is a </a:t>
                </a:r>
                <a:r>
                  <a:rPr lang="en-US" sz="2400" b="1" dirty="0" err="1"/>
                  <a:t>midsegment</a:t>
                </a:r>
                <a:r>
                  <a:rPr lang="en-US" sz="2400" b="1" dirty="0"/>
                  <a:t>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𝑨𝑩𝑪</m:t>
                    </m:r>
                  </m:oMath>
                </a14:m>
                <a:r>
                  <a:rPr lang="en-US" sz="2400" b="1" dirty="0"/>
                  <a:t>.  Find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𝑨𝑪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05841"/>
                <a:ext cx="8229600" cy="765809"/>
              </a:xfrm>
              <a:blipFill rotWithShape="1">
                <a:blip r:embed="rId2"/>
                <a:stretch>
                  <a:fillRect l="-148" t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0" name="Picture 6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649" y="1645906"/>
            <a:ext cx="3362794" cy="17433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06931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Rectangle 18"/>
          <p:cNvSpPr>
            <a:spLocks noChangeArrowheads="1"/>
          </p:cNvSpPr>
          <p:nvPr/>
        </p:nvSpPr>
        <p:spPr bwMode="auto">
          <a:xfrm>
            <a:off x="388621" y="2231073"/>
            <a:ext cx="5089807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DF is a </a:t>
            </a:r>
            <a:r>
              <a:rPr lang="en-US" altLang="en-US" sz="2400" b="1" dirty="0" err="1" smtClean="0">
                <a:solidFill>
                  <a:schemeClr val="tx1">
                    <a:lumMod val="95000"/>
                  </a:schemeClr>
                </a:solidFill>
              </a:rPr>
              <a:t>midsegment</a:t>
            </a: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 and must be parallel to AB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chemeClr val="tx1">
                  <a:lumMod val="9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We know nothing about E as a midpoint, so that’s it.</a:t>
            </a:r>
            <a:endParaRPr lang="en-US" altLang="en-US" sz="2400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4343" name="Title 10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754062"/>
          </a:xfrm>
        </p:spPr>
        <p:txBody>
          <a:bodyPr/>
          <a:lstStyle/>
          <a:p>
            <a:r>
              <a:rPr lang="en-US" altLang="en-US" sz="3600" b="1" dirty="0" smtClean="0"/>
              <a:t>Example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05841"/>
                <a:ext cx="5527675" cy="122523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b="1" dirty="0"/>
                  <a:t>In the figure,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𝑪𝑭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𝑭𝑩</m:t>
                    </m:r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𝑪𝑫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𝑫𝑨</m:t>
                    </m:r>
                  </m:oMath>
                </a14:m>
                <a:r>
                  <a:rPr lang="en-US" sz="2400" b="1" dirty="0"/>
                  <a:t>.  Which segments must be parallel?</a:t>
                </a: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05841"/>
                <a:ext cx="5527675" cy="1225232"/>
              </a:xfrm>
              <a:blipFill rotWithShape="1">
                <a:blip r:embed="rId2"/>
                <a:stretch>
                  <a:fillRect l="-1654" t="-3483" r="-1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8428" y="2093913"/>
            <a:ext cx="3119438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97975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Rectangle 18"/>
          <p:cNvSpPr>
            <a:spLocks noChangeArrowheads="1"/>
          </p:cNvSpPr>
          <p:nvPr/>
        </p:nvSpPr>
        <p:spPr bwMode="auto">
          <a:xfrm>
            <a:off x="388621" y="3465513"/>
            <a:ext cx="5089807" cy="278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Path = AB + BD + DE + EA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Path = 90 + 68 + (216/2) + 2(68)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        = 90 + 68 + 108 + 136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        = 402 </a:t>
            </a:r>
            <a:r>
              <a:rPr lang="en-US" altLang="en-US" sz="2400" b="1" dirty="0" err="1" smtClean="0">
                <a:solidFill>
                  <a:schemeClr val="tx1">
                    <a:lumMod val="95000"/>
                  </a:schemeClr>
                </a:solidFill>
              </a:rPr>
              <a:t>yds</a:t>
            </a:r>
            <a:endParaRPr lang="en-US" altLang="en-US" sz="2400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4343" name="Title 10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754062"/>
          </a:xfrm>
        </p:spPr>
        <p:txBody>
          <a:bodyPr/>
          <a:lstStyle/>
          <a:p>
            <a:r>
              <a:rPr lang="en-US" altLang="en-US" sz="3600" b="1" dirty="0" smtClean="0"/>
              <a:t>Example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05840"/>
                <a:ext cx="8343900" cy="285749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b="1" dirty="0"/>
                  <a:t>A walking path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𝑩𝑫</m:t>
                        </m:r>
                      </m:e>
                    </m:acc>
                  </m:oMath>
                </a14:m>
                <a:r>
                  <a:rPr lang="en-US" sz="2400" b="1" dirty="0"/>
                  <a:t> in a park intersects the sides of the park at their midpoints.  You walk from park corner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𝑨</m:t>
                    </m:r>
                  </m:oMath>
                </a14:m>
                <a:r>
                  <a:rPr lang="en-US" sz="2400" b="1" dirty="0"/>
                  <a:t> to walking path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𝑩𝑫</m:t>
                        </m:r>
                      </m:e>
                    </m:acc>
                  </m:oMath>
                </a14:m>
                <a:r>
                  <a:rPr lang="en-US" sz="2400" b="1" dirty="0"/>
                  <a:t>, over the path to the other side of the park, up to corner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𝑬</m:t>
                    </m:r>
                  </m:oMath>
                </a14:m>
                <a:r>
                  <a:rPr lang="en-US" sz="2400" b="1" dirty="0"/>
                  <a:t>, and then back down to your starting point.  How many yards do you walk?</a:t>
                </a: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05840"/>
                <a:ext cx="8343900" cy="2857499"/>
              </a:xfrm>
              <a:blipFill rotWithShape="1">
                <a:blip r:embed="rId2"/>
                <a:stretch>
                  <a:fillRect l="-1096" t="-1493" r="-5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5927" y="3117404"/>
            <a:ext cx="3417094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14024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488</Words>
  <Application>Microsoft Office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Lesson 6-4</vt:lpstr>
      <vt:lpstr>Objectives</vt:lpstr>
      <vt:lpstr>Vocabulary</vt:lpstr>
      <vt:lpstr>Theorems</vt:lpstr>
      <vt:lpstr>Example 1</vt:lpstr>
      <vt:lpstr>Example 2</vt:lpstr>
      <vt:lpstr>Example 3</vt:lpstr>
      <vt:lpstr>Example 4</vt:lpstr>
      <vt:lpstr>Example 5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63</cp:revision>
  <dcterms:created xsi:type="dcterms:W3CDTF">2008-02-18T23:02:07Z</dcterms:created>
  <dcterms:modified xsi:type="dcterms:W3CDTF">2018-09-23T22:52:22Z</dcterms:modified>
</cp:coreProperties>
</file>