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1" r:id="rId3"/>
    <p:sldId id="321" r:id="rId4"/>
    <p:sldId id="297" r:id="rId5"/>
    <p:sldId id="334" r:id="rId6"/>
    <p:sldId id="335" r:id="rId7"/>
    <p:sldId id="336" r:id="rId8"/>
    <p:sldId id="306" r:id="rId9"/>
    <p:sldId id="310" r:id="rId10"/>
    <p:sldId id="331" r:id="rId11"/>
    <p:sldId id="332" r:id="rId12"/>
    <p:sldId id="333" r:id="rId13"/>
    <p:sldId id="295"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FFCC66"/>
    <a:srgbClr val="66FF99"/>
    <a:srgbClr val="FF6699"/>
    <a:srgbClr val="6699FF"/>
    <a:srgbClr val="00FF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840FFC-FDCE-440F-9475-6AC83861B95F}" type="slidenum">
              <a:rPr lang="en-US"/>
              <a:pPr>
                <a:defRPr/>
              </a:pPr>
              <a:t>‹#›</a:t>
            </a:fld>
            <a:endParaRPr lang="en-US"/>
          </a:p>
        </p:txBody>
      </p:sp>
    </p:spTree>
    <p:extLst>
      <p:ext uri="{BB962C8B-B14F-4D97-AF65-F5344CB8AC3E}">
        <p14:creationId xmlns:p14="http://schemas.microsoft.com/office/powerpoint/2010/main" val="2388242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7AE448-6100-4395-822A-5E9E785EE04A}" type="slidenum">
              <a:rPr lang="en-US"/>
              <a:pPr>
                <a:defRPr/>
              </a:pPr>
              <a:t>‹#›</a:t>
            </a:fld>
            <a:endParaRPr lang="en-US"/>
          </a:p>
        </p:txBody>
      </p:sp>
    </p:spTree>
    <p:extLst>
      <p:ext uri="{BB962C8B-B14F-4D97-AF65-F5344CB8AC3E}">
        <p14:creationId xmlns:p14="http://schemas.microsoft.com/office/powerpoint/2010/main" val="201870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9758C3-83F1-4FF7-9189-330FA1D4F6A3}" type="slidenum">
              <a:rPr lang="en-US"/>
              <a:pPr>
                <a:defRPr/>
              </a:pPr>
              <a:t>‹#›</a:t>
            </a:fld>
            <a:endParaRPr lang="en-US"/>
          </a:p>
        </p:txBody>
      </p:sp>
    </p:spTree>
    <p:extLst>
      <p:ext uri="{BB962C8B-B14F-4D97-AF65-F5344CB8AC3E}">
        <p14:creationId xmlns:p14="http://schemas.microsoft.com/office/powerpoint/2010/main" val="389604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63F6318-BC9C-4F0E-BC83-4AE7D375E7F7}" type="slidenum">
              <a:rPr lang="en-US"/>
              <a:pPr>
                <a:defRPr/>
              </a:pPr>
              <a:t>‹#›</a:t>
            </a:fld>
            <a:endParaRPr lang="en-US"/>
          </a:p>
        </p:txBody>
      </p:sp>
    </p:spTree>
    <p:extLst>
      <p:ext uri="{BB962C8B-B14F-4D97-AF65-F5344CB8AC3E}">
        <p14:creationId xmlns:p14="http://schemas.microsoft.com/office/powerpoint/2010/main" val="91858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41A31E-DAE3-41C1-ACD2-DD303EAA76F6}" type="slidenum">
              <a:rPr lang="en-US"/>
              <a:pPr>
                <a:defRPr/>
              </a:pPr>
              <a:t>‹#›</a:t>
            </a:fld>
            <a:endParaRPr lang="en-US"/>
          </a:p>
        </p:txBody>
      </p:sp>
    </p:spTree>
    <p:extLst>
      <p:ext uri="{BB962C8B-B14F-4D97-AF65-F5344CB8AC3E}">
        <p14:creationId xmlns:p14="http://schemas.microsoft.com/office/powerpoint/2010/main" val="2116278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35BE080-8DC4-4071-A95E-F9038107416C}" type="slidenum">
              <a:rPr lang="en-US"/>
              <a:pPr>
                <a:defRPr/>
              </a:pPr>
              <a:t>‹#›</a:t>
            </a:fld>
            <a:endParaRPr lang="en-US"/>
          </a:p>
        </p:txBody>
      </p:sp>
    </p:spTree>
    <p:extLst>
      <p:ext uri="{BB962C8B-B14F-4D97-AF65-F5344CB8AC3E}">
        <p14:creationId xmlns:p14="http://schemas.microsoft.com/office/powerpoint/2010/main" val="2219315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4F5DA0F-A404-4976-8C67-1B6D5F86D24E}" type="slidenum">
              <a:rPr lang="en-US"/>
              <a:pPr>
                <a:defRPr/>
              </a:pPr>
              <a:t>‹#›</a:t>
            </a:fld>
            <a:endParaRPr lang="en-US"/>
          </a:p>
        </p:txBody>
      </p:sp>
    </p:spTree>
    <p:extLst>
      <p:ext uri="{BB962C8B-B14F-4D97-AF65-F5344CB8AC3E}">
        <p14:creationId xmlns:p14="http://schemas.microsoft.com/office/powerpoint/2010/main" val="2310898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9F92BA7-E62F-4805-8E78-59C764B81A20}" type="slidenum">
              <a:rPr lang="en-US"/>
              <a:pPr>
                <a:defRPr/>
              </a:pPr>
              <a:t>‹#›</a:t>
            </a:fld>
            <a:endParaRPr lang="en-US"/>
          </a:p>
        </p:txBody>
      </p:sp>
    </p:spTree>
    <p:extLst>
      <p:ext uri="{BB962C8B-B14F-4D97-AF65-F5344CB8AC3E}">
        <p14:creationId xmlns:p14="http://schemas.microsoft.com/office/powerpoint/2010/main" val="98154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ECF551C-138E-4880-8477-6D52AF42EC0C}" type="slidenum">
              <a:rPr lang="en-US"/>
              <a:pPr>
                <a:defRPr/>
              </a:pPr>
              <a:t>‹#›</a:t>
            </a:fld>
            <a:endParaRPr lang="en-US"/>
          </a:p>
        </p:txBody>
      </p:sp>
    </p:spTree>
    <p:extLst>
      <p:ext uri="{BB962C8B-B14F-4D97-AF65-F5344CB8AC3E}">
        <p14:creationId xmlns:p14="http://schemas.microsoft.com/office/powerpoint/2010/main" val="3239806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791F6F6-71CA-4CFB-8816-FC4A54C7B618}" type="slidenum">
              <a:rPr lang="en-US"/>
              <a:pPr>
                <a:defRPr/>
              </a:pPr>
              <a:t>‹#›</a:t>
            </a:fld>
            <a:endParaRPr lang="en-US"/>
          </a:p>
        </p:txBody>
      </p:sp>
    </p:spTree>
    <p:extLst>
      <p:ext uri="{BB962C8B-B14F-4D97-AF65-F5344CB8AC3E}">
        <p14:creationId xmlns:p14="http://schemas.microsoft.com/office/powerpoint/2010/main" val="2175064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B687A6-DC35-4A8C-B614-8BF5020C2762}" type="slidenum">
              <a:rPr lang="en-US"/>
              <a:pPr>
                <a:defRPr/>
              </a:pPr>
              <a:t>‹#›</a:t>
            </a:fld>
            <a:endParaRPr lang="en-US"/>
          </a:p>
        </p:txBody>
      </p:sp>
    </p:spTree>
    <p:extLst>
      <p:ext uri="{BB962C8B-B14F-4D97-AF65-F5344CB8AC3E}">
        <p14:creationId xmlns:p14="http://schemas.microsoft.com/office/powerpoint/2010/main" val="179787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3B77046-5128-4811-BBA2-93D5294D57EB}"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altLang="en-US" b="1" dirty="0" smtClean="0"/>
              <a:t>Lesson 6-5</a:t>
            </a:r>
          </a:p>
        </p:txBody>
      </p:sp>
      <p:sp>
        <p:nvSpPr>
          <p:cNvPr id="2051" name="Rectangle 3"/>
          <p:cNvSpPr>
            <a:spLocks noGrp="1" noChangeArrowheads="1"/>
          </p:cNvSpPr>
          <p:nvPr>
            <p:ph type="subTitle" idx="1"/>
          </p:nvPr>
        </p:nvSpPr>
        <p:spPr>
          <a:xfrm>
            <a:off x="1828800" y="3851910"/>
            <a:ext cx="5509260" cy="1020763"/>
          </a:xfrm>
        </p:spPr>
        <p:txBody>
          <a:bodyPr/>
          <a:lstStyle/>
          <a:p>
            <a:r>
              <a:rPr lang="en-US" b="1" dirty="0"/>
              <a:t>Indirect Proof and Inequalities in One Triangle</a:t>
            </a:r>
            <a:endParaRPr lang="en-US" dirty="0"/>
          </a:p>
          <a:p>
            <a:r>
              <a:rPr lang="en-US" b="1" dirty="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3" name="Title 10"/>
          <p:cNvSpPr>
            <a:spLocks noGrp="1"/>
          </p:cNvSpPr>
          <p:nvPr>
            <p:ph type="title"/>
          </p:nvPr>
        </p:nvSpPr>
        <p:spPr>
          <a:xfrm>
            <a:off x="457200" y="183198"/>
            <a:ext cx="8229600" cy="754062"/>
          </a:xfrm>
        </p:spPr>
        <p:txBody>
          <a:bodyPr/>
          <a:lstStyle/>
          <a:p>
            <a:r>
              <a:rPr lang="en-US" altLang="en-US" sz="3600" b="1" dirty="0" smtClean="0"/>
              <a:t>Example 3</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457200" y="1005841"/>
                <a:ext cx="5417820" cy="765809"/>
              </a:xfrm>
            </p:spPr>
            <p:txBody>
              <a:bodyPr/>
              <a:lstStyle/>
              <a:p>
                <a:pPr marL="0" indent="0">
                  <a:buNone/>
                </a:pPr>
                <a:r>
                  <a:rPr lang="en-US" sz="2400" b="1" dirty="0"/>
                  <a:t>List the angles of </a:t>
                </a:r>
                <a14:m>
                  <m:oMath xmlns:m="http://schemas.openxmlformats.org/officeDocument/2006/math">
                    <m:r>
                      <a:rPr lang="en-US" sz="2400" b="1" i="1">
                        <a:latin typeface="Cambria Math"/>
                      </a:rPr>
                      <m:t>∆</m:t>
                    </m:r>
                    <m:r>
                      <a:rPr lang="en-US" sz="2400" b="1" i="1">
                        <a:latin typeface="Cambria Math"/>
                      </a:rPr>
                      <m:t>𝑨𝑩𝑪</m:t>
                    </m:r>
                  </m:oMath>
                </a14:m>
                <a:r>
                  <a:rPr lang="en-US" sz="2400" b="1" dirty="0"/>
                  <a:t> in order from smallest to largest.</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457200" y="1005841"/>
                <a:ext cx="5417820" cy="765809"/>
              </a:xfrm>
              <a:blipFill rotWithShape="1">
                <a:blip r:embed="rId2"/>
                <a:stretch>
                  <a:fillRect l="-1687" t="-5556" b="-26190"/>
                </a:stretch>
              </a:blipFill>
            </p:spPr>
            <p:txBody>
              <a:bodyPr/>
              <a:lstStyle/>
              <a:p>
                <a:r>
                  <a:rPr lang="en-US">
                    <a:noFill/>
                  </a:rPr>
                  <a:t> </a:t>
                </a:r>
              </a:p>
            </p:txBody>
          </p:sp>
        </mc:Fallback>
      </mc:AlternateContent>
      <p:sp>
        <p:nvSpPr>
          <p:cNvPr id="71" name="Rectangle 18"/>
          <p:cNvSpPr>
            <a:spLocks noChangeArrowheads="1"/>
          </p:cNvSpPr>
          <p:nvPr/>
        </p:nvSpPr>
        <p:spPr bwMode="auto">
          <a:xfrm>
            <a:off x="388621" y="2231073"/>
            <a:ext cx="5089807" cy="2788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50000"/>
              </a:spcBef>
              <a:spcAft>
                <a:spcPct val="20000"/>
              </a:spcAft>
              <a:buClr>
                <a:srgbClr val="FFFFFF"/>
              </a:buClr>
            </a:pPr>
            <a:r>
              <a:rPr lang="en-US" altLang="en-US" sz="2400" b="1" dirty="0">
                <a:solidFill>
                  <a:srgbClr val="FFEB55"/>
                </a:solidFill>
              </a:rPr>
              <a:t>Answer</a:t>
            </a:r>
            <a:r>
              <a:rPr lang="en-US" altLang="en-US" sz="2400" b="1" dirty="0" smtClean="0">
                <a:solidFill>
                  <a:srgbClr val="FFEB55"/>
                </a:solidFill>
              </a:rPr>
              <a:t>:</a:t>
            </a: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rPr>
              <a:t>11 &lt; 12 &lt; 13</a:t>
            </a: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rPr>
              <a:t>BC &lt; AC &lt; AB</a:t>
            </a: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sym typeface="Symbol"/>
              </a:rPr>
              <a:t></a:t>
            </a:r>
            <a:r>
              <a:rPr lang="en-US" altLang="en-US" sz="2400" b="1" dirty="0" smtClean="0">
                <a:solidFill>
                  <a:schemeClr val="tx1">
                    <a:lumMod val="95000"/>
                  </a:schemeClr>
                </a:solidFill>
              </a:rPr>
              <a:t>A &lt; </a:t>
            </a:r>
            <a:r>
              <a:rPr lang="en-US" altLang="en-US" sz="2400" b="1" dirty="0" smtClean="0">
                <a:solidFill>
                  <a:schemeClr val="tx1">
                    <a:lumMod val="95000"/>
                  </a:schemeClr>
                </a:solidFill>
                <a:sym typeface="Symbol"/>
              </a:rPr>
              <a:t></a:t>
            </a:r>
            <a:r>
              <a:rPr lang="en-US" altLang="en-US" sz="2400" b="1" dirty="0" smtClean="0">
                <a:solidFill>
                  <a:schemeClr val="tx1">
                    <a:lumMod val="95000"/>
                  </a:schemeClr>
                </a:solidFill>
              </a:rPr>
              <a:t>B </a:t>
            </a:r>
            <a:r>
              <a:rPr lang="en-US" altLang="en-US" sz="2400" b="1" dirty="0">
                <a:solidFill>
                  <a:schemeClr val="tx1">
                    <a:lumMod val="95000"/>
                  </a:schemeClr>
                </a:solidFill>
              </a:rPr>
              <a:t>&lt; </a:t>
            </a:r>
            <a:r>
              <a:rPr lang="en-US" altLang="en-US" sz="2400" b="1" dirty="0" smtClean="0">
                <a:solidFill>
                  <a:schemeClr val="tx1">
                    <a:lumMod val="95000"/>
                  </a:schemeClr>
                </a:solidFill>
                <a:sym typeface="Symbol"/>
              </a:rPr>
              <a:t></a:t>
            </a:r>
            <a:r>
              <a:rPr lang="en-US" altLang="en-US" sz="2400" b="1" dirty="0" smtClean="0">
                <a:solidFill>
                  <a:schemeClr val="tx1">
                    <a:lumMod val="95000"/>
                  </a:schemeClr>
                </a:solidFill>
              </a:rPr>
              <a:t>C</a:t>
            </a:r>
            <a:endParaRPr lang="en-US" altLang="en-US" sz="2400" b="1" dirty="0">
              <a:solidFill>
                <a:schemeClr val="tx1">
                  <a:lumMod val="95000"/>
                </a:schemeClr>
              </a:solidFill>
            </a:endParaRPr>
          </a:p>
          <a:p>
            <a:pPr eaLnBrk="1" hangingPunct="1">
              <a:lnSpc>
                <a:spcPct val="90000"/>
              </a:lnSpc>
              <a:spcBef>
                <a:spcPct val="50000"/>
              </a:spcBef>
              <a:spcAft>
                <a:spcPct val="20000"/>
              </a:spcAft>
              <a:buClr>
                <a:srgbClr val="FFFFFF"/>
              </a:buClr>
            </a:pPr>
            <a:endParaRPr lang="en-US" altLang="en-US" sz="2400" b="1" dirty="0">
              <a:solidFill>
                <a:schemeClr val="tx1">
                  <a:lumMod val="95000"/>
                </a:schemeClr>
              </a:solidFill>
            </a:endParaRPr>
          </a:p>
        </p:txBody>
      </p:sp>
      <p:pic>
        <p:nvPicPr>
          <p:cNvPr id="72" name="Picture 71"/>
          <p:cNvPicPr>
            <a:picLocks noChangeAspect="1"/>
          </p:cNvPicPr>
          <p:nvPr/>
        </p:nvPicPr>
        <p:blipFill>
          <a:blip r:embed="rId3"/>
          <a:stretch>
            <a:fillRect/>
          </a:stretch>
        </p:blipFill>
        <p:spPr>
          <a:xfrm>
            <a:off x="6012180" y="1243329"/>
            <a:ext cx="2571750" cy="3271838"/>
          </a:xfrm>
          <a:prstGeom prst="rect">
            <a:avLst/>
          </a:prstGeom>
        </p:spPr>
      </p:pic>
    </p:spTree>
    <p:extLst>
      <p:ext uri="{BB962C8B-B14F-4D97-AF65-F5344CB8AC3E}">
        <p14:creationId xmlns:p14="http://schemas.microsoft.com/office/powerpoint/2010/main" val="389069313"/>
      </p:ext>
    </p:extLst>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5" name="Rectangle 18"/>
          <p:cNvSpPr>
            <a:spLocks noChangeArrowheads="1"/>
          </p:cNvSpPr>
          <p:nvPr/>
        </p:nvSpPr>
        <p:spPr bwMode="auto">
          <a:xfrm>
            <a:off x="388621" y="2231073"/>
            <a:ext cx="5089807"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50000"/>
              </a:spcBef>
              <a:spcAft>
                <a:spcPct val="20000"/>
              </a:spcAft>
              <a:buClr>
                <a:srgbClr val="FFFFFF"/>
              </a:buClr>
            </a:pPr>
            <a:r>
              <a:rPr lang="en-US" altLang="en-US" sz="2400" b="1" dirty="0">
                <a:solidFill>
                  <a:srgbClr val="FFEB55"/>
                </a:solidFill>
              </a:rPr>
              <a:t>Answer</a:t>
            </a:r>
            <a:r>
              <a:rPr lang="en-US" altLang="en-US" sz="2400" b="1" dirty="0" smtClean="0">
                <a:solidFill>
                  <a:srgbClr val="FFEB55"/>
                </a:solidFill>
              </a:rPr>
              <a:t>:</a:t>
            </a: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rPr>
              <a:t>Find missing angle, C</a:t>
            </a: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rPr>
              <a:t>180 – 59 – 61 = 60</a:t>
            </a:r>
          </a:p>
          <a:p>
            <a:pPr eaLnBrk="1" hangingPunct="1">
              <a:lnSpc>
                <a:spcPct val="90000"/>
              </a:lnSpc>
              <a:spcBef>
                <a:spcPct val="50000"/>
              </a:spcBef>
              <a:spcAft>
                <a:spcPct val="20000"/>
              </a:spcAft>
              <a:buClr>
                <a:srgbClr val="FFFFFF"/>
              </a:buClr>
            </a:pPr>
            <a:endParaRPr lang="en-US" altLang="en-US" sz="2400" b="1" dirty="0" smtClean="0">
              <a:solidFill>
                <a:schemeClr val="tx1">
                  <a:lumMod val="95000"/>
                </a:schemeClr>
              </a:solidFill>
            </a:endParaRP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rPr>
              <a:t>59 &lt; 60 &lt; 61</a:t>
            </a: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rPr>
              <a:t>A &lt; C &lt; B</a:t>
            </a: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rPr>
              <a:t>BC &lt; AB &lt; AC</a:t>
            </a:r>
            <a:endParaRPr lang="en-US" altLang="en-US" sz="2400" b="1" dirty="0">
              <a:solidFill>
                <a:schemeClr val="tx1">
                  <a:lumMod val="95000"/>
                </a:schemeClr>
              </a:solidFill>
            </a:endParaRPr>
          </a:p>
        </p:txBody>
      </p:sp>
      <p:sp>
        <p:nvSpPr>
          <p:cNvPr id="14343" name="Title 10"/>
          <p:cNvSpPr>
            <a:spLocks noGrp="1"/>
          </p:cNvSpPr>
          <p:nvPr>
            <p:ph type="title"/>
          </p:nvPr>
        </p:nvSpPr>
        <p:spPr>
          <a:xfrm>
            <a:off x="457200" y="183198"/>
            <a:ext cx="8229600" cy="754062"/>
          </a:xfrm>
        </p:spPr>
        <p:txBody>
          <a:bodyPr/>
          <a:lstStyle/>
          <a:p>
            <a:r>
              <a:rPr lang="en-US" altLang="en-US" sz="3600" b="1" dirty="0" smtClean="0"/>
              <a:t>Example 4</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a:xfrm>
                <a:off x="457200" y="1005841"/>
                <a:ext cx="4903470" cy="937259"/>
              </a:xfrm>
            </p:spPr>
            <p:txBody>
              <a:bodyPr/>
              <a:lstStyle/>
              <a:p>
                <a:pPr marL="0" indent="0">
                  <a:buNone/>
                </a:pPr>
                <a:r>
                  <a:rPr lang="en-US" sz="2400" b="1" dirty="0"/>
                  <a:t>List the sides of </a:t>
                </a:r>
                <a14:m>
                  <m:oMath xmlns:m="http://schemas.openxmlformats.org/officeDocument/2006/math">
                    <m:r>
                      <a:rPr lang="en-US" sz="2400" b="1" i="1">
                        <a:latin typeface="Cambria Math"/>
                      </a:rPr>
                      <m:t>∆</m:t>
                    </m:r>
                    <m:r>
                      <a:rPr lang="en-US" sz="2400" b="1" i="1">
                        <a:latin typeface="Cambria Math"/>
                      </a:rPr>
                      <m:t>𝑨𝑩𝑪</m:t>
                    </m:r>
                  </m:oMath>
                </a14:m>
                <a:r>
                  <a:rPr lang="en-US" sz="2400" b="1" dirty="0"/>
                  <a:t> in order from shortest to longest.</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xfrm>
                <a:off x="457200" y="1005841"/>
                <a:ext cx="4903470" cy="937259"/>
              </a:xfrm>
              <a:blipFill rotWithShape="1">
                <a:blip r:embed="rId2"/>
                <a:stretch>
                  <a:fillRect l="-1866" t="-4545" b="-3247"/>
                </a:stretch>
              </a:blipFill>
            </p:spPr>
            <p:txBody>
              <a:bodyPr/>
              <a:lstStyle/>
              <a:p>
                <a:r>
                  <a:rPr lang="en-US">
                    <a:noFill/>
                  </a:rPr>
                  <a:t> </a:t>
                </a:r>
              </a:p>
            </p:txBody>
          </p:sp>
        </mc:Fallback>
      </mc:AlternateContent>
      <p:pic>
        <p:nvPicPr>
          <p:cNvPr id="8" name="Picture 7"/>
          <p:cNvPicPr>
            <a:picLocks noChangeAspect="1"/>
          </p:cNvPicPr>
          <p:nvPr/>
        </p:nvPicPr>
        <p:blipFill>
          <a:blip r:embed="rId3"/>
          <a:stretch>
            <a:fillRect/>
          </a:stretch>
        </p:blipFill>
        <p:spPr>
          <a:xfrm>
            <a:off x="5559742" y="1273809"/>
            <a:ext cx="2900363" cy="2871788"/>
          </a:xfrm>
          <a:prstGeom prst="rect">
            <a:avLst/>
          </a:prstGeom>
        </p:spPr>
      </p:pic>
    </p:spTree>
    <p:extLst>
      <p:ext uri="{BB962C8B-B14F-4D97-AF65-F5344CB8AC3E}">
        <p14:creationId xmlns:p14="http://schemas.microsoft.com/office/powerpoint/2010/main" val="4268979758"/>
      </p:ext>
    </p:extLst>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5" name="Rectangle 18"/>
          <p:cNvSpPr>
            <a:spLocks noChangeArrowheads="1"/>
          </p:cNvSpPr>
          <p:nvPr/>
        </p:nvSpPr>
        <p:spPr bwMode="auto">
          <a:xfrm>
            <a:off x="388621" y="2562543"/>
            <a:ext cx="5089807" cy="1606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50000"/>
              </a:spcBef>
              <a:spcAft>
                <a:spcPct val="20000"/>
              </a:spcAft>
              <a:buClr>
                <a:srgbClr val="FFFFFF"/>
              </a:buClr>
            </a:pPr>
            <a:r>
              <a:rPr lang="en-US" altLang="en-US" sz="2400" b="1" dirty="0">
                <a:solidFill>
                  <a:srgbClr val="FFEB55"/>
                </a:solidFill>
              </a:rPr>
              <a:t>Answer</a:t>
            </a:r>
            <a:r>
              <a:rPr lang="en-US" altLang="en-US" sz="2400" b="1" dirty="0" smtClean="0">
                <a:solidFill>
                  <a:srgbClr val="FFEB55"/>
                </a:solidFill>
              </a:rPr>
              <a:t>:</a:t>
            </a: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rPr>
              <a:t>15 – 6 &lt; third side &lt; 15 + 6</a:t>
            </a:r>
          </a:p>
          <a:p>
            <a:pPr eaLnBrk="1" hangingPunct="1">
              <a:lnSpc>
                <a:spcPct val="90000"/>
              </a:lnSpc>
              <a:spcBef>
                <a:spcPct val="50000"/>
              </a:spcBef>
              <a:spcAft>
                <a:spcPct val="20000"/>
              </a:spcAft>
              <a:buClr>
                <a:srgbClr val="FFFFFF"/>
              </a:buClr>
            </a:pPr>
            <a:r>
              <a:rPr lang="en-US" altLang="en-US" sz="2400" b="1" dirty="0" smtClean="0">
                <a:solidFill>
                  <a:schemeClr val="tx1">
                    <a:lumMod val="95000"/>
                  </a:schemeClr>
                </a:solidFill>
              </a:rPr>
              <a:t>        9 &lt; third side &lt; 21</a:t>
            </a:r>
            <a:endParaRPr lang="en-US" altLang="en-US" sz="2400" b="1" dirty="0">
              <a:solidFill>
                <a:schemeClr val="tx1">
                  <a:lumMod val="95000"/>
                </a:schemeClr>
              </a:solidFill>
            </a:endParaRPr>
          </a:p>
        </p:txBody>
      </p:sp>
      <p:sp>
        <p:nvSpPr>
          <p:cNvPr id="14343" name="Title 10"/>
          <p:cNvSpPr>
            <a:spLocks noGrp="1"/>
          </p:cNvSpPr>
          <p:nvPr>
            <p:ph type="title"/>
          </p:nvPr>
        </p:nvSpPr>
        <p:spPr>
          <a:xfrm>
            <a:off x="457200" y="183198"/>
            <a:ext cx="8229600" cy="754062"/>
          </a:xfrm>
        </p:spPr>
        <p:txBody>
          <a:bodyPr/>
          <a:lstStyle/>
          <a:p>
            <a:r>
              <a:rPr lang="en-US" altLang="en-US" sz="3600" b="1" dirty="0" smtClean="0"/>
              <a:t>Example 5</a:t>
            </a:r>
          </a:p>
        </p:txBody>
      </p:sp>
      <p:sp>
        <p:nvSpPr>
          <p:cNvPr id="4" name="Content Placeholder 3"/>
          <p:cNvSpPr>
            <a:spLocks noGrp="1"/>
          </p:cNvSpPr>
          <p:nvPr>
            <p:ph idx="1"/>
          </p:nvPr>
        </p:nvSpPr>
        <p:spPr>
          <a:xfrm>
            <a:off x="388621" y="1017271"/>
            <a:ext cx="8549639" cy="1428750"/>
          </a:xfrm>
        </p:spPr>
        <p:txBody>
          <a:bodyPr/>
          <a:lstStyle/>
          <a:p>
            <a:pPr marL="0" indent="0">
              <a:buNone/>
            </a:pPr>
            <a:r>
              <a:rPr lang="en-US" sz="2400" b="1" dirty="0"/>
              <a:t>A triangle has one side length 6 and another side of length 15.  Describe the possible lengths of the third side.</a:t>
            </a:r>
          </a:p>
        </p:txBody>
      </p:sp>
    </p:spTree>
    <p:extLst>
      <p:ext uri="{BB962C8B-B14F-4D97-AF65-F5344CB8AC3E}">
        <p14:creationId xmlns:p14="http://schemas.microsoft.com/office/powerpoint/2010/main" val="3268140249"/>
      </p:ext>
    </p:extLst>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57150"/>
            <a:ext cx="8229600" cy="906463"/>
          </a:xfrm>
        </p:spPr>
        <p:txBody>
          <a:bodyPr/>
          <a:lstStyle/>
          <a:p>
            <a:pPr eaLnBrk="1" hangingPunct="1"/>
            <a:r>
              <a:rPr lang="en-US" altLang="en-US" sz="3600" b="1" smtClean="0"/>
              <a:t>Summary &amp; Homework</a:t>
            </a:r>
          </a:p>
        </p:txBody>
      </p:sp>
      <p:sp>
        <p:nvSpPr>
          <p:cNvPr id="23555" name="Rectangle 3"/>
          <p:cNvSpPr>
            <a:spLocks noGrp="1" noChangeArrowheads="1"/>
          </p:cNvSpPr>
          <p:nvPr>
            <p:ph type="body" idx="1"/>
          </p:nvPr>
        </p:nvSpPr>
        <p:spPr>
          <a:xfrm>
            <a:off x="457200" y="1139825"/>
            <a:ext cx="8229600" cy="5305425"/>
          </a:xfrm>
        </p:spPr>
        <p:txBody>
          <a:bodyPr/>
          <a:lstStyle/>
          <a:p>
            <a:pPr eaLnBrk="1" hangingPunct="1"/>
            <a:r>
              <a:rPr lang="en-US" altLang="en-US" sz="2800" b="1" dirty="0" smtClean="0">
                <a:solidFill>
                  <a:srgbClr val="FFFF00"/>
                </a:solidFill>
              </a:rPr>
              <a:t>Summary:</a:t>
            </a:r>
          </a:p>
          <a:p>
            <a:pPr lvl="1"/>
            <a:r>
              <a:rPr lang="en-US" sz="2400" b="1" dirty="0" smtClean="0"/>
              <a:t>When </a:t>
            </a:r>
            <a:r>
              <a:rPr lang="en-US" sz="2400" b="1" dirty="0"/>
              <a:t>given three sides, to see if it makes a triangle, make sure </a:t>
            </a:r>
            <a:r>
              <a:rPr lang="en-US" sz="2400" b="1" dirty="0" smtClean="0"/>
              <a:t>                                                </a:t>
            </a:r>
            <a:r>
              <a:rPr lang="en-US" sz="2400" b="1" dirty="0">
                <a:solidFill>
                  <a:srgbClr val="CCCCFF"/>
                </a:solidFill>
              </a:rPr>
              <a:t>small + medium &gt; </a:t>
            </a:r>
            <a:r>
              <a:rPr lang="en-US" sz="2400" b="1" dirty="0" smtClean="0">
                <a:solidFill>
                  <a:srgbClr val="CCCCFF"/>
                </a:solidFill>
              </a:rPr>
              <a:t>large</a:t>
            </a:r>
            <a:endParaRPr lang="en-US" sz="2400" b="1" dirty="0">
              <a:solidFill>
                <a:srgbClr val="CCCCFF"/>
              </a:solidFill>
            </a:endParaRPr>
          </a:p>
          <a:p>
            <a:pPr lvl="1"/>
            <a:r>
              <a:rPr lang="en-US" sz="2400" b="1" dirty="0" smtClean="0"/>
              <a:t>When </a:t>
            </a:r>
            <a:r>
              <a:rPr lang="en-US" sz="2400" b="1" dirty="0"/>
              <a:t>given two sides, then the third side must be between </a:t>
            </a:r>
            <a:r>
              <a:rPr lang="en-US" sz="2400" b="1" dirty="0" smtClean="0"/>
              <a:t/>
            </a:r>
            <a:br>
              <a:rPr lang="en-US" sz="2400" b="1" dirty="0" smtClean="0"/>
            </a:br>
            <a:r>
              <a:rPr lang="en-US" sz="2400" b="1" dirty="0" smtClean="0">
                <a:solidFill>
                  <a:srgbClr val="CCCCFF"/>
                </a:solidFill>
              </a:rPr>
              <a:t>large </a:t>
            </a:r>
            <a:r>
              <a:rPr lang="en-US" sz="2400" b="1" dirty="0">
                <a:solidFill>
                  <a:srgbClr val="CCCCFF"/>
                </a:solidFill>
              </a:rPr>
              <a:t>– small &lt; 3</a:t>
            </a:r>
            <a:r>
              <a:rPr lang="en-US" sz="2400" b="1" baseline="30000" dirty="0">
                <a:solidFill>
                  <a:srgbClr val="CCCCFF"/>
                </a:solidFill>
              </a:rPr>
              <a:t>rd</a:t>
            </a:r>
            <a:r>
              <a:rPr lang="en-US" sz="2400" b="1" dirty="0">
                <a:solidFill>
                  <a:srgbClr val="CCCCFF"/>
                </a:solidFill>
              </a:rPr>
              <a:t> side &lt; large + small</a:t>
            </a:r>
            <a:endParaRPr lang="en-US" altLang="en-US" sz="2400" b="1" dirty="0" smtClean="0">
              <a:solidFill>
                <a:srgbClr val="CCCCFF"/>
              </a:solidFill>
            </a:endParaRPr>
          </a:p>
          <a:p>
            <a:pPr eaLnBrk="1" hangingPunct="1"/>
            <a:endParaRPr lang="en-US" altLang="en-US" sz="2800" b="1" dirty="0" smtClean="0">
              <a:solidFill>
                <a:srgbClr val="FFFF00"/>
              </a:solidFill>
            </a:endParaRPr>
          </a:p>
          <a:p>
            <a:pPr eaLnBrk="1" hangingPunct="1"/>
            <a:r>
              <a:rPr lang="en-US" altLang="en-US" sz="2800" b="1" dirty="0" smtClean="0">
                <a:solidFill>
                  <a:srgbClr val="FFFF00"/>
                </a:solidFill>
              </a:rPr>
              <a:t>Homework</a:t>
            </a:r>
            <a:r>
              <a:rPr lang="en-US" altLang="en-US" sz="2800" b="1" dirty="0" smtClean="0">
                <a:solidFill>
                  <a:srgbClr val="FFFF00"/>
                </a:solidFill>
              </a:rPr>
              <a:t>:</a:t>
            </a:r>
            <a:r>
              <a:rPr lang="en-US" altLang="en-US" sz="2800" b="1" dirty="0" smtClean="0"/>
              <a:t> </a:t>
            </a:r>
          </a:p>
          <a:p>
            <a:pPr lvl="1" eaLnBrk="1" hangingPunct="1"/>
            <a:r>
              <a:rPr lang="en-US" altLang="en-US" sz="2400" b="1" dirty="0" smtClean="0"/>
              <a:t>SOL Worksheet </a:t>
            </a:r>
            <a:endParaRPr lang="en-US" altLang="en-US" sz="2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90488"/>
            <a:ext cx="8229600" cy="852487"/>
          </a:xfrm>
        </p:spPr>
        <p:txBody>
          <a:bodyPr/>
          <a:lstStyle/>
          <a:p>
            <a:pPr eaLnBrk="1" hangingPunct="1"/>
            <a:r>
              <a:rPr lang="en-US" altLang="en-US" sz="3600" b="1" smtClean="0"/>
              <a:t>Objectives</a:t>
            </a:r>
          </a:p>
        </p:txBody>
      </p:sp>
      <p:sp>
        <p:nvSpPr>
          <p:cNvPr id="5123" name="Rectangle 3"/>
          <p:cNvSpPr>
            <a:spLocks noGrp="1" noChangeArrowheads="1"/>
          </p:cNvSpPr>
          <p:nvPr>
            <p:ph type="body" idx="1"/>
          </p:nvPr>
        </p:nvSpPr>
        <p:spPr>
          <a:xfrm>
            <a:off x="311150" y="1073150"/>
            <a:ext cx="8521700" cy="5053013"/>
          </a:xfrm>
        </p:spPr>
        <p:txBody>
          <a:bodyPr/>
          <a:lstStyle/>
          <a:p>
            <a:r>
              <a:rPr lang="en-US" sz="2800" b="1" dirty="0"/>
              <a:t>Write indirect </a:t>
            </a:r>
            <a:r>
              <a:rPr lang="en-US" sz="2800" b="1" dirty="0" smtClean="0"/>
              <a:t>proofs</a:t>
            </a:r>
          </a:p>
          <a:p>
            <a:endParaRPr lang="en-US" sz="2800" b="1" dirty="0"/>
          </a:p>
          <a:p>
            <a:r>
              <a:rPr lang="en-US" sz="2800" b="1" dirty="0"/>
              <a:t>List sides and angles of a triangle in order by </a:t>
            </a:r>
            <a:r>
              <a:rPr lang="en-US" sz="2800" b="1" dirty="0" smtClean="0"/>
              <a:t>size</a:t>
            </a:r>
          </a:p>
          <a:p>
            <a:endParaRPr lang="en-US" sz="2800" b="1" dirty="0"/>
          </a:p>
          <a:p>
            <a:r>
              <a:rPr lang="en-US" sz="2800" b="1" dirty="0"/>
              <a:t>Use the Triangle Inequality Theorem to find possible side lengths of triangle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3338"/>
            <a:ext cx="8229600" cy="960437"/>
          </a:xfrm>
        </p:spPr>
        <p:txBody>
          <a:bodyPr/>
          <a:lstStyle/>
          <a:p>
            <a:pPr eaLnBrk="1" hangingPunct="1"/>
            <a:r>
              <a:rPr lang="en-US" altLang="en-US" sz="3600" b="1" smtClean="0"/>
              <a:t>Vocabulary</a:t>
            </a:r>
          </a:p>
        </p:txBody>
      </p:sp>
      <p:sp>
        <p:nvSpPr>
          <p:cNvPr id="6147" name="Rectangle 3"/>
          <p:cNvSpPr>
            <a:spLocks noGrp="1" noChangeArrowheads="1"/>
          </p:cNvSpPr>
          <p:nvPr>
            <p:ph type="body" idx="1"/>
          </p:nvPr>
        </p:nvSpPr>
        <p:spPr>
          <a:xfrm>
            <a:off x="242888" y="989013"/>
            <a:ext cx="8712200" cy="5707062"/>
          </a:xfrm>
        </p:spPr>
        <p:txBody>
          <a:bodyPr/>
          <a:lstStyle/>
          <a:p>
            <a:r>
              <a:rPr lang="en-US" sz="2400" b="1" dirty="0" smtClean="0">
                <a:solidFill>
                  <a:srgbClr val="FFFF00"/>
                </a:solidFill>
              </a:rPr>
              <a:t>Indirect </a:t>
            </a:r>
            <a:r>
              <a:rPr lang="en-US" sz="2400" b="1" dirty="0">
                <a:solidFill>
                  <a:srgbClr val="FFFF00"/>
                </a:solidFill>
              </a:rPr>
              <a:t>proof </a:t>
            </a:r>
            <a:r>
              <a:rPr lang="en-US" sz="2400" b="1" dirty="0"/>
              <a:t>– make a temporary assumption that the desired conclusion is false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8"/>
            <a:ext cx="8229600" cy="960437"/>
          </a:xfrm>
        </p:spPr>
        <p:txBody>
          <a:bodyPr/>
          <a:lstStyle/>
          <a:p>
            <a:pPr eaLnBrk="1" hangingPunct="1"/>
            <a:r>
              <a:rPr lang="en-US" altLang="en-US" sz="3600" b="1" dirty="0" smtClean="0"/>
              <a:t>Indirect Proof</a:t>
            </a:r>
          </a:p>
        </p:txBody>
      </p:sp>
      <p:sp>
        <p:nvSpPr>
          <p:cNvPr id="7171" name="Rectangle 3"/>
          <p:cNvSpPr>
            <a:spLocks noGrp="1" noChangeArrowheads="1"/>
          </p:cNvSpPr>
          <p:nvPr>
            <p:ph type="body" idx="1"/>
          </p:nvPr>
        </p:nvSpPr>
        <p:spPr>
          <a:xfrm>
            <a:off x="242888" y="4709161"/>
            <a:ext cx="8712200" cy="1748790"/>
          </a:xfrm>
        </p:spPr>
        <p:txBody>
          <a:bodyPr/>
          <a:lstStyle/>
          <a:p>
            <a:pPr eaLnBrk="1" hangingPunct="1">
              <a:lnSpc>
                <a:spcPct val="80000"/>
              </a:lnSpc>
            </a:pPr>
            <a:r>
              <a:rPr lang="en-US" altLang="en-US" sz="2800" b="1" dirty="0" smtClean="0">
                <a:solidFill>
                  <a:srgbClr val="FFFF00"/>
                </a:solidFill>
              </a:rPr>
              <a:t>Indirect Proof</a:t>
            </a:r>
            <a:endParaRPr lang="en-US" altLang="en-US" sz="2800" b="1" dirty="0"/>
          </a:p>
          <a:p>
            <a:pPr lvl="1" eaLnBrk="1" hangingPunct="1">
              <a:lnSpc>
                <a:spcPct val="80000"/>
              </a:lnSpc>
            </a:pPr>
            <a:r>
              <a:rPr lang="en-US" altLang="en-US" sz="2400" b="1" dirty="0" smtClean="0"/>
              <a:t>Not seen in SOL</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8515" y="1161415"/>
            <a:ext cx="7671429" cy="2829320"/>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8"/>
            <a:ext cx="8229600" cy="960437"/>
          </a:xfrm>
        </p:spPr>
        <p:txBody>
          <a:bodyPr/>
          <a:lstStyle/>
          <a:p>
            <a:pPr eaLnBrk="1" hangingPunct="1"/>
            <a:r>
              <a:rPr lang="en-US" altLang="en-US" sz="3600" b="1" dirty="0" smtClean="0"/>
              <a:t>Theorem</a:t>
            </a:r>
          </a:p>
        </p:txBody>
      </p:sp>
      <p:sp>
        <p:nvSpPr>
          <p:cNvPr id="7171" name="Rectangle 3"/>
          <p:cNvSpPr>
            <a:spLocks noGrp="1" noChangeArrowheads="1"/>
          </p:cNvSpPr>
          <p:nvPr>
            <p:ph type="body" idx="1"/>
          </p:nvPr>
        </p:nvSpPr>
        <p:spPr>
          <a:xfrm>
            <a:off x="205394" y="4274820"/>
            <a:ext cx="8938606" cy="2423160"/>
          </a:xfrm>
        </p:spPr>
        <p:txBody>
          <a:bodyPr/>
          <a:lstStyle/>
          <a:p>
            <a:pPr marL="0" indent="0">
              <a:buNone/>
            </a:pPr>
            <a:r>
              <a:rPr lang="en-US" sz="2400" b="1" dirty="0"/>
              <a:t> When given three sides, to see if it makes a triangle, </a:t>
            </a:r>
            <a:endParaRPr lang="en-US" sz="2400" b="1" dirty="0" smtClean="0"/>
          </a:p>
          <a:p>
            <a:pPr marL="0" indent="0">
              <a:buNone/>
            </a:pPr>
            <a:r>
              <a:rPr lang="en-US" sz="2400" b="1" dirty="0">
                <a:solidFill>
                  <a:srgbClr val="FFFF00"/>
                </a:solidFill>
              </a:rPr>
              <a:t> </a:t>
            </a:r>
            <a:r>
              <a:rPr lang="en-US" sz="2400" b="1" dirty="0" smtClean="0">
                <a:solidFill>
                  <a:srgbClr val="FFFF00"/>
                </a:solidFill>
              </a:rPr>
              <a:t>                                 small </a:t>
            </a:r>
            <a:r>
              <a:rPr lang="en-US" sz="2400" b="1" dirty="0">
                <a:solidFill>
                  <a:srgbClr val="FFFF00"/>
                </a:solidFill>
              </a:rPr>
              <a:t>+ medium &gt; large</a:t>
            </a:r>
          </a:p>
          <a:p>
            <a:pPr marL="0" indent="0">
              <a:buNone/>
            </a:pPr>
            <a:r>
              <a:rPr lang="en-US" sz="2400" b="1" dirty="0"/>
              <a:t> </a:t>
            </a:r>
          </a:p>
          <a:p>
            <a:pPr marL="0" indent="0">
              <a:buNone/>
            </a:pPr>
            <a:r>
              <a:rPr lang="en-US" sz="2400" b="1" dirty="0" smtClean="0"/>
              <a:t>When </a:t>
            </a:r>
            <a:r>
              <a:rPr lang="en-US" sz="2400" b="1" dirty="0"/>
              <a:t>given two sides, then the third side must be between </a:t>
            </a:r>
          </a:p>
          <a:p>
            <a:pPr marL="0" indent="0">
              <a:buNone/>
            </a:pPr>
            <a:r>
              <a:rPr lang="en-US" sz="2400" b="1" dirty="0"/>
              <a:t>                     </a:t>
            </a:r>
            <a:r>
              <a:rPr lang="en-US" sz="2400" b="1" dirty="0" smtClean="0">
                <a:solidFill>
                  <a:srgbClr val="FFFF00"/>
                </a:solidFill>
              </a:rPr>
              <a:t>large </a:t>
            </a:r>
            <a:r>
              <a:rPr lang="en-US" sz="2400" b="1" dirty="0">
                <a:solidFill>
                  <a:srgbClr val="FFFF00"/>
                </a:solidFill>
              </a:rPr>
              <a:t>– small &lt; 3</a:t>
            </a:r>
            <a:r>
              <a:rPr lang="en-US" sz="2400" b="1" baseline="30000" dirty="0">
                <a:solidFill>
                  <a:srgbClr val="FFFF00"/>
                </a:solidFill>
              </a:rPr>
              <a:t>rd</a:t>
            </a:r>
            <a:r>
              <a:rPr lang="en-US" sz="2400" b="1" dirty="0">
                <a:solidFill>
                  <a:srgbClr val="FFFF00"/>
                </a:solidFill>
              </a:rPr>
              <a:t> side &lt; large + small</a:t>
            </a:r>
            <a:endParaRPr lang="en-US" altLang="en-US" sz="2000" b="1" dirty="0" smtClean="0">
              <a:solidFill>
                <a:srgbClr val="FFFF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5780" y="967105"/>
            <a:ext cx="8071428" cy="2915057"/>
          </a:xfrm>
          <a:prstGeom prst="rect">
            <a:avLst/>
          </a:prstGeom>
          <a:noFill/>
          <a:ln>
            <a:noFill/>
          </a:ln>
        </p:spPr>
      </p:pic>
    </p:spTree>
    <p:extLst>
      <p:ext uri="{BB962C8B-B14F-4D97-AF65-F5344CB8AC3E}">
        <p14:creationId xmlns:p14="http://schemas.microsoft.com/office/powerpoint/2010/main" val="525367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8"/>
            <a:ext cx="8229600" cy="960437"/>
          </a:xfrm>
        </p:spPr>
        <p:txBody>
          <a:bodyPr/>
          <a:lstStyle/>
          <a:p>
            <a:pPr eaLnBrk="1" hangingPunct="1"/>
            <a:r>
              <a:rPr lang="en-US" altLang="en-US" sz="3600" b="1" dirty="0" smtClean="0"/>
              <a:t>Theorem</a:t>
            </a:r>
          </a:p>
        </p:txBody>
      </p:sp>
      <p:sp>
        <p:nvSpPr>
          <p:cNvPr id="7171" name="Rectangle 3"/>
          <p:cNvSpPr>
            <a:spLocks noGrp="1" noChangeArrowheads="1"/>
          </p:cNvSpPr>
          <p:nvPr>
            <p:ph type="body" idx="1"/>
          </p:nvPr>
        </p:nvSpPr>
        <p:spPr>
          <a:xfrm>
            <a:off x="220028" y="5726429"/>
            <a:ext cx="8712200" cy="788671"/>
          </a:xfrm>
        </p:spPr>
        <p:txBody>
          <a:bodyPr/>
          <a:lstStyle/>
          <a:p>
            <a:pPr eaLnBrk="1" hangingPunct="1">
              <a:lnSpc>
                <a:spcPct val="80000"/>
              </a:lnSpc>
            </a:pPr>
            <a:r>
              <a:rPr lang="en-US" altLang="en-US" sz="2800" b="1" dirty="0" smtClean="0">
                <a:solidFill>
                  <a:srgbClr val="FFFF00"/>
                </a:solidFill>
              </a:rPr>
              <a:t>See method on next slide</a:t>
            </a:r>
            <a:endParaRPr lang="en-US" altLang="en-US" sz="2400" b="1"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2137" y="932815"/>
            <a:ext cx="7787775" cy="4701243"/>
          </a:xfrm>
          <a:prstGeom prst="rect">
            <a:avLst/>
          </a:prstGeom>
          <a:noFill/>
          <a:ln>
            <a:noFill/>
          </a:ln>
        </p:spPr>
      </p:pic>
    </p:spTree>
    <p:extLst>
      <p:ext uri="{BB962C8B-B14F-4D97-AF65-F5344CB8AC3E}">
        <p14:creationId xmlns:p14="http://schemas.microsoft.com/office/powerpoint/2010/main" val="24832885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3338"/>
            <a:ext cx="8229600" cy="960437"/>
          </a:xfrm>
        </p:spPr>
        <p:txBody>
          <a:bodyPr/>
          <a:lstStyle/>
          <a:p>
            <a:pPr eaLnBrk="1" hangingPunct="1"/>
            <a:r>
              <a:rPr lang="en-US" altLang="en-US" sz="3600" b="1" dirty="0" smtClean="0"/>
              <a:t>Sides and Angles in Triangles</a:t>
            </a:r>
          </a:p>
        </p:txBody>
      </p:sp>
      <p:sp>
        <p:nvSpPr>
          <p:cNvPr id="7171" name="Rectangle 3"/>
          <p:cNvSpPr>
            <a:spLocks noGrp="1" noChangeArrowheads="1"/>
          </p:cNvSpPr>
          <p:nvPr>
            <p:ph type="body" idx="1"/>
          </p:nvPr>
        </p:nvSpPr>
        <p:spPr>
          <a:xfrm>
            <a:off x="205740" y="4183381"/>
            <a:ext cx="8778240" cy="1748790"/>
          </a:xfrm>
        </p:spPr>
        <p:txBody>
          <a:bodyPr/>
          <a:lstStyle/>
          <a:p>
            <a:pPr eaLnBrk="1" hangingPunct="1"/>
            <a:r>
              <a:rPr lang="en-US" altLang="en-US" sz="2400" b="1" dirty="0" smtClean="0">
                <a:solidFill>
                  <a:srgbClr val="FFFF00"/>
                </a:solidFill>
              </a:rPr>
              <a:t>Order the given in requested order (</a:t>
            </a:r>
            <a:r>
              <a:rPr lang="en-US" altLang="en-US" sz="2400" b="1" dirty="0" err="1" smtClean="0">
                <a:solidFill>
                  <a:srgbClr val="FFFF00"/>
                </a:solidFill>
              </a:rPr>
              <a:t>sm</a:t>
            </a:r>
            <a:r>
              <a:rPr lang="en-US" altLang="en-US" sz="2400" b="1" dirty="0" smtClean="0">
                <a:solidFill>
                  <a:srgbClr val="FFFF00"/>
                </a:solidFill>
              </a:rPr>
              <a:t> to </a:t>
            </a:r>
            <a:r>
              <a:rPr lang="en-US" altLang="en-US" sz="2400" b="1" dirty="0" err="1" smtClean="0">
                <a:solidFill>
                  <a:srgbClr val="FFFF00"/>
                </a:solidFill>
              </a:rPr>
              <a:t>lg</a:t>
            </a:r>
            <a:r>
              <a:rPr lang="en-US" altLang="en-US" sz="2400" b="1" dirty="0" smtClean="0">
                <a:solidFill>
                  <a:srgbClr val="FFFF00"/>
                </a:solidFill>
              </a:rPr>
              <a:t> or </a:t>
            </a:r>
            <a:r>
              <a:rPr lang="en-US" altLang="en-US" sz="2400" b="1" dirty="0" err="1" smtClean="0">
                <a:solidFill>
                  <a:srgbClr val="FFFF00"/>
                </a:solidFill>
              </a:rPr>
              <a:t>lg</a:t>
            </a:r>
            <a:r>
              <a:rPr lang="en-US" altLang="en-US" sz="2400" b="1" dirty="0" smtClean="0">
                <a:solidFill>
                  <a:srgbClr val="FFFF00"/>
                </a:solidFill>
              </a:rPr>
              <a:t> to </a:t>
            </a:r>
            <a:r>
              <a:rPr lang="en-US" altLang="en-US" sz="2400" b="1" dirty="0" err="1" smtClean="0">
                <a:solidFill>
                  <a:srgbClr val="FFFF00"/>
                </a:solidFill>
              </a:rPr>
              <a:t>sm</a:t>
            </a:r>
            <a:r>
              <a:rPr lang="en-US" altLang="en-US" sz="2400" b="1" dirty="0" smtClean="0">
                <a:solidFill>
                  <a:srgbClr val="FFFF00"/>
                </a:solidFill>
              </a:rPr>
              <a:t>)</a:t>
            </a:r>
          </a:p>
          <a:p>
            <a:pPr eaLnBrk="1" hangingPunct="1"/>
            <a:r>
              <a:rPr lang="en-US" altLang="en-US" sz="2400" b="1" dirty="0" smtClean="0">
                <a:solidFill>
                  <a:srgbClr val="FFFF00"/>
                </a:solidFill>
              </a:rPr>
              <a:t>Sub (in letters) what those numbers mean</a:t>
            </a:r>
          </a:p>
          <a:p>
            <a:pPr eaLnBrk="1" hangingPunct="1"/>
            <a:r>
              <a:rPr lang="en-US" altLang="en-US" sz="2400" b="1" dirty="0" smtClean="0">
                <a:solidFill>
                  <a:srgbClr val="FFFF00"/>
                </a:solidFill>
              </a:rPr>
              <a:t>Replace letter(s) with the missing letter(s) of triangle</a:t>
            </a:r>
            <a:endParaRPr lang="en-US" altLang="en-US" sz="2000" b="1"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1217" y="1058536"/>
            <a:ext cx="7385714" cy="2915057"/>
          </a:xfrm>
          <a:prstGeom prst="rect">
            <a:avLst/>
          </a:prstGeom>
          <a:noFill/>
          <a:ln>
            <a:noFill/>
          </a:ln>
        </p:spPr>
      </p:pic>
    </p:spTree>
    <p:extLst>
      <p:ext uri="{BB962C8B-B14F-4D97-AF65-F5344CB8AC3E}">
        <p14:creationId xmlns:p14="http://schemas.microsoft.com/office/powerpoint/2010/main" val="1603865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mc:AlternateContent xmlns:mc="http://schemas.openxmlformats.org/markup-compatibility/2006" xmlns:a14="http://schemas.microsoft.com/office/drawing/2010/main">
        <mc:Choice Requires="a14">
          <p:sp>
            <p:nvSpPr>
              <p:cNvPr id="10244" name="Rectangle 15"/>
              <p:cNvSpPr>
                <a:spLocks noChangeArrowheads="1"/>
              </p:cNvSpPr>
              <p:nvPr/>
            </p:nvSpPr>
            <p:spPr bwMode="invGray">
              <a:xfrm>
                <a:off x="128272" y="1037164"/>
                <a:ext cx="6352538" cy="1569660"/>
              </a:xfrm>
              <a:prstGeom prst="rect">
                <a:avLst/>
              </a:prstGeom>
              <a:noFill/>
              <a:ln>
                <a:noFill/>
              </a:ln>
              <a:extLst>
                <a:ext uri="{909E8E84-426E-40DD-AFC4-6F175D3DCCD1}">
                  <a14:hiddenFill>
                    <a:solidFill>
                      <a:srgbClr val="FFFFFF"/>
                    </a:solidFill>
                  </a14:hiddenFill>
                </a:ext>
                <a:ext uri="{91240B29-F687-4F45-9708-019B960494DF}">
                  <a14:hiddenLine w="9525" algn="ctr">
                    <a:solidFill>
                      <a:srgbClr val="000000"/>
                    </a:solidFill>
                    <a:miter lim="800000"/>
                    <a:headEnd/>
                    <a:tailEnd/>
                  </a14:hiddenLine>
                </a:ext>
              </a:extLst>
            </p:spPr>
            <p:txBody>
              <a:bodyPr wrap="square">
                <a:spAutoFit/>
              </a:bodyPr>
              <a:lstStyle>
                <a:lvl1pPr eaLnBrk="0" hangingPunct="0">
                  <a:tabLst>
                    <a:tab pos="2349500" algn="l"/>
                  </a:tabLst>
                  <a:defRPr>
                    <a:solidFill>
                      <a:schemeClr val="tx1"/>
                    </a:solidFill>
                    <a:latin typeface="Arial" charset="0"/>
                  </a:defRPr>
                </a:lvl1pPr>
                <a:lvl2pPr marL="742950" indent="-285750" eaLnBrk="0" hangingPunct="0">
                  <a:tabLst>
                    <a:tab pos="2349500" algn="l"/>
                  </a:tabLst>
                  <a:defRPr>
                    <a:solidFill>
                      <a:schemeClr val="tx1"/>
                    </a:solidFill>
                    <a:latin typeface="Arial" charset="0"/>
                  </a:defRPr>
                </a:lvl2pPr>
                <a:lvl3pPr marL="1143000" indent="-228600" eaLnBrk="0" hangingPunct="0">
                  <a:tabLst>
                    <a:tab pos="2349500" algn="l"/>
                  </a:tabLst>
                  <a:defRPr>
                    <a:solidFill>
                      <a:schemeClr val="tx1"/>
                    </a:solidFill>
                    <a:latin typeface="Arial" charset="0"/>
                  </a:defRPr>
                </a:lvl3pPr>
                <a:lvl4pPr marL="1600200" indent="-228600" eaLnBrk="0" hangingPunct="0">
                  <a:tabLst>
                    <a:tab pos="2349500" algn="l"/>
                  </a:tabLst>
                  <a:defRPr>
                    <a:solidFill>
                      <a:schemeClr val="tx1"/>
                    </a:solidFill>
                    <a:latin typeface="Arial" charset="0"/>
                  </a:defRPr>
                </a:lvl4pPr>
                <a:lvl5pPr marL="2057400" indent="-228600" eaLnBrk="0" hangingPunct="0">
                  <a:tabLst>
                    <a:tab pos="2349500" algn="l"/>
                  </a:tabLst>
                  <a:defRPr>
                    <a:solidFill>
                      <a:schemeClr val="tx1"/>
                    </a:solidFill>
                    <a:latin typeface="Arial" charset="0"/>
                  </a:defRPr>
                </a:lvl5pPr>
                <a:lvl6pPr marL="2514600" indent="-228600" eaLnBrk="0" fontAlgn="base" hangingPunct="0">
                  <a:spcBef>
                    <a:spcPct val="0"/>
                  </a:spcBef>
                  <a:spcAft>
                    <a:spcPct val="0"/>
                  </a:spcAft>
                  <a:tabLst>
                    <a:tab pos="2349500" algn="l"/>
                  </a:tabLst>
                  <a:defRPr>
                    <a:solidFill>
                      <a:schemeClr val="tx1"/>
                    </a:solidFill>
                    <a:latin typeface="Arial" charset="0"/>
                  </a:defRPr>
                </a:lvl6pPr>
                <a:lvl7pPr marL="2971800" indent="-228600" eaLnBrk="0" fontAlgn="base" hangingPunct="0">
                  <a:spcBef>
                    <a:spcPct val="0"/>
                  </a:spcBef>
                  <a:spcAft>
                    <a:spcPct val="0"/>
                  </a:spcAft>
                  <a:tabLst>
                    <a:tab pos="2349500" algn="l"/>
                  </a:tabLst>
                  <a:defRPr>
                    <a:solidFill>
                      <a:schemeClr val="tx1"/>
                    </a:solidFill>
                    <a:latin typeface="Arial" charset="0"/>
                  </a:defRPr>
                </a:lvl7pPr>
                <a:lvl8pPr marL="3429000" indent="-228600" eaLnBrk="0" fontAlgn="base" hangingPunct="0">
                  <a:spcBef>
                    <a:spcPct val="0"/>
                  </a:spcBef>
                  <a:spcAft>
                    <a:spcPct val="0"/>
                  </a:spcAft>
                  <a:tabLst>
                    <a:tab pos="2349500" algn="l"/>
                  </a:tabLst>
                  <a:defRPr>
                    <a:solidFill>
                      <a:schemeClr val="tx1"/>
                    </a:solidFill>
                    <a:latin typeface="Arial" charset="0"/>
                  </a:defRPr>
                </a:lvl8pPr>
                <a:lvl9pPr marL="3886200" indent="-228600" eaLnBrk="0" fontAlgn="base" hangingPunct="0">
                  <a:spcBef>
                    <a:spcPct val="0"/>
                  </a:spcBef>
                  <a:spcAft>
                    <a:spcPct val="0"/>
                  </a:spcAft>
                  <a:tabLst>
                    <a:tab pos="2349500" algn="l"/>
                  </a:tabLst>
                  <a:defRPr>
                    <a:solidFill>
                      <a:schemeClr val="tx1"/>
                    </a:solidFill>
                    <a:latin typeface="Arial" charset="0"/>
                  </a:defRPr>
                </a:lvl9pPr>
              </a:lstStyle>
              <a:p>
                <a:r>
                  <a:rPr lang="en-US" sz="2400" b="1" dirty="0"/>
                  <a:t>Write an indirect proof</a:t>
                </a:r>
                <a:r>
                  <a:rPr lang="en-US" sz="2400" b="1" dirty="0" smtClean="0"/>
                  <a:t>.</a:t>
                </a:r>
              </a:p>
              <a:p>
                <a:endParaRPr lang="en-US" sz="2400" b="1" dirty="0"/>
              </a:p>
              <a:p>
                <a:r>
                  <a:rPr lang="en-US" sz="2400" b="1" dirty="0" smtClean="0">
                    <a:solidFill>
                      <a:srgbClr val="FFFF00"/>
                    </a:solidFill>
                  </a:rPr>
                  <a:t>Given:  </a:t>
                </a:r>
                <a:r>
                  <a:rPr lang="en-US" sz="2400" b="1" dirty="0"/>
                  <a:t>Line </a:t>
                </a:r>
                <a14:m>
                  <m:oMath xmlns:m="http://schemas.openxmlformats.org/officeDocument/2006/math">
                    <m:r>
                      <a:rPr lang="en-US" sz="2400" b="1" i="1">
                        <a:latin typeface="Cambria Math"/>
                      </a:rPr>
                      <m:t>𝒍</m:t>
                    </m:r>
                  </m:oMath>
                </a14:m>
                <a:r>
                  <a:rPr lang="en-US" sz="2400" b="1" dirty="0"/>
                  <a:t> is not parallel to line </a:t>
                </a:r>
                <a14:m>
                  <m:oMath xmlns:m="http://schemas.openxmlformats.org/officeDocument/2006/math">
                    <m:r>
                      <a:rPr lang="en-US" sz="2400" b="1" i="1">
                        <a:latin typeface="Cambria Math"/>
                      </a:rPr>
                      <m:t>𝒌</m:t>
                    </m:r>
                  </m:oMath>
                </a14:m>
                <a:r>
                  <a:rPr lang="en-US" sz="2400" b="1" dirty="0"/>
                  <a:t>.</a:t>
                </a:r>
              </a:p>
              <a:p>
                <a:r>
                  <a:rPr lang="en-US" sz="2400" b="1" dirty="0" smtClean="0">
                    <a:solidFill>
                      <a:srgbClr val="FFFF00"/>
                    </a:solidFill>
                  </a:rPr>
                  <a:t>Prove:  </a:t>
                </a:r>
                <a14:m>
                  <m:oMath xmlns:m="http://schemas.openxmlformats.org/officeDocument/2006/math">
                    <m:r>
                      <a:rPr lang="en-US" sz="2400" b="1" i="1">
                        <a:latin typeface="Cambria Math"/>
                      </a:rPr>
                      <m:t>∠</m:t>
                    </m:r>
                    <m:r>
                      <a:rPr lang="en-US" sz="2400" b="1" i="1">
                        <a:latin typeface="Cambria Math"/>
                      </a:rPr>
                      <m:t>𝟑</m:t>
                    </m:r>
                  </m:oMath>
                </a14:m>
                <a:r>
                  <a:rPr lang="en-US" sz="2400" b="1" dirty="0"/>
                  <a:t> and </a:t>
                </a:r>
                <a14:m>
                  <m:oMath xmlns:m="http://schemas.openxmlformats.org/officeDocument/2006/math">
                    <m:r>
                      <a:rPr lang="en-US" sz="2400" b="1" i="1">
                        <a:latin typeface="Cambria Math"/>
                      </a:rPr>
                      <m:t>∠</m:t>
                    </m:r>
                    <m:r>
                      <a:rPr lang="en-US" sz="2400" b="1" i="1">
                        <a:latin typeface="Cambria Math"/>
                      </a:rPr>
                      <m:t>𝟓</m:t>
                    </m:r>
                  </m:oMath>
                </a14:m>
                <a:r>
                  <a:rPr lang="en-US" sz="2400" b="1" dirty="0"/>
                  <a:t> are not supplementary.</a:t>
                </a:r>
              </a:p>
            </p:txBody>
          </p:sp>
        </mc:Choice>
        <mc:Fallback xmlns="">
          <p:sp>
            <p:nvSpPr>
              <p:cNvPr id="10244" name="Rectangle 15"/>
              <p:cNvSpPr>
                <a:spLocks noRot="1" noChangeAspect="1" noMove="1" noResize="1" noEditPoints="1" noAdjustHandles="1" noChangeArrowheads="1" noChangeShapeType="1" noTextEdit="1"/>
              </p:cNvSpPr>
              <p:nvPr/>
            </p:nvSpPr>
            <p:spPr bwMode="invGray">
              <a:xfrm>
                <a:off x="128272" y="1037164"/>
                <a:ext cx="6352538" cy="1569660"/>
              </a:xfrm>
              <a:prstGeom prst="rect">
                <a:avLst/>
              </a:prstGeom>
              <a:blipFill rotWithShape="1">
                <a:blip r:embed="rId2"/>
                <a:stretch>
                  <a:fillRect l="-1440" t="-2713" b="-814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noFill/>
                  </a:rPr>
                  <a:t> </a:t>
                </a:r>
              </a:p>
            </p:txBody>
          </p:sp>
        </mc:Fallback>
      </mc:AlternateContent>
      <p:sp>
        <p:nvSpPr>
          <p:cNvPr id="10246" name="Title 22"/>
          <p:cNvSpPr>
            <a:spLocks noGrp="1"/>
          </p:cNvSpPr>
          <p:nvPr>
            <p:ph type="title"/>
          </p:nvPr>
        </p:nvSpPr>
        <p:spPr>
          <a:xfrm>
            <a:off x="457200" y="84138"/>
            <a:ext cx="8229600" cy="815975"/>
          </a:xfrm>
        </p:spPr>
        <p:txBody>
          <a:bodyPr/>
          <a:lstStyle/>
          <a:p>
            <a:r>
              <a:rPr lang="en-US" altLang="en-US" sz="3600" b="1" smtClean="0"/>
              <a:t>Example 1</a:t>
            </a:r>
          </a:p>
        </p:txBody>
      </p:sp>
      <mc:AlternateContent xmlns:mc="http://schemas.openxmlformats.org/markup-compatibility/2006" xmlns:a14="http://schemas.microsoft.com/office/drawing/2010/main">
        <mc:Choice Requires="a14">
          <p:sp>
            <p:nvSpPr>
              <p:cNvPr id="8" name="Rectangle 16"/>
              <p:cNvSpPr>
                <a:spLocks noChangeArrowheads="1"/>
              </p:cNvSpPr>
              <p:nvPr/>
            </p:nvSpPr>
            <p:spPr bwMode="auto">
              <a:xfrm>
                <a:off x="327341" y="3032596"/>
                <a:ext cx="8290879" cy="3379387"/>
              </a:xfrm>
              <a:prstGeom prst="rect">
                <a:avLst/>
              </a:prstGeom>
              <a:noFill/>
              <a:ln>
                <a:noFill/>
              </a:ln>
              <a:extLst>
                <a:ext uri="{909E8E84-426E-40DD-AFC4-6F175D3DCCD1}">
                  <a14:hiddenFill>
                    <a:solidFill>
                      <a:srgbClr val="FFFFFF"/>
                    </a:solidFill>
                  </a14:hiddenFill>
                </a:ext>
                <a:ext uri="{91240B29-F687-4F45-9708-019B960494DF}">
                  <a14:hiddenLine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50000"/>
                  </a:spcBef>
                  <a:spcAft>
                    <a:spcPct val="20000"/>
                  </a:spcAft>
                  <a:buClr>
                    <a:srgbClr val="FFFFFF"/>
                  </a:buClr>
                </a:pPr>
                <a:r>
                  <a:rPr lang="en-US" altLang="en-US" sz="2400" b="1" dirty="0">
                    <a:solidFill>
                      <a:srgbClr val="FFEB55"/>
                    </a:solidFill>
                  </a:rPr>
                  <a:t>Answer</a:t>
                </a:r>
                <a:r>
                  <a:rPr lang="en-US" altLang="en-US" sz="2400" b="1" dirty="0" smtClean="0">
                    <a:solidFill>
                      <a:srgbClr val="FFEB55"/>
                    </a:solidFill>
                  </a:rPr>
                  <a:t>:</a:t>
                </a:r>
              </a:p>
              <a:p>
                <a:pPr eaLnBrk="1" hangingPunct="1">
                  <a:lnSpc>
                    <a:spcPct val="90000"/>
                  </a:lnSpc>
                  <a:spcBef>
                    <a:spcPct val="50000"/>
                  </a:spcBef>
                  <a:spcAft>
                    <a:spcPct val="20000"/>
                  </a:spcAft>
                  <a:buClr>
                    <a:srgbClr val="FFFFFF"/>
                  </a:buClr>
                </a:pPr>
                <a:r>
                  <a:rPr lang="en-US" altLang="en-US" sz="2400" b="1" dirty="0" smtClean="0">
                    <a:solidFill>
                      <a:srgbClr val="FFEB55"/>
                    </a:solidFill>
                  </a:rPr>
                  <a:t>Assume: </a:t>
                </a:r>
                <a14:m>
                  <m:oMath xmlns:m="http://schemas.openxmlformats.org/officeDocument/2006/math">
                    <m:r>
                      <a:rPr lang="en-US" sz="2400" b="1" i="1">
                        <a:latin typeface="Cambria Math"/>
                      </a:rPr>
                      <m:t>𝟑</m:t>
                    </m:r>
                  </m:oMath>
                </a14:m>
                <a:r>
                  <a:rPr lang="en-US" sz="2400" b="1" dirty="0"/>
                  <a:t> and </a:t>
                </a:r>
                <a14:m>
                  <m:oMath xmlns:m="http://schemas.openxmlformats.org/officeDocument/2006/math">
                    <m:r>
                      <a:rPr lang="en-US" sz="2400" b="1" i="1">
                        <a:latin typeface="Cambria Math"/>
                      </a:rPr>
                      <m:t>∠</m:t>
                    </m:r>
                    <m:r>
                      <a:rPr lang="en-US" sz="2400" b="1" i="1">
                        <a:latin typeface="Cambria Math"/>
                      </a:rPr>
                      <m:t>𝟓</m:t>
                    </m:r>
                  </m:oMath>
                </a14:m>
                <a:r>
                  <a:rPr lang="en-US" sz="2400" b="1" dirty="0"/>
                  <a:t> </a:t>
                </a:r>
                <a:r>
                  <a:rPr lang="en-US" sz="2400" b="1" dirty="0" smtClean="0"/>
                  <a:t>are supplementary</a:t>
                </a:r>
              </a:p>
              <a:p>
                <a:pPr eaLnBrk="1" hangingPunct="1">
                  <a:lnSpc>
                    <a:spcPct val="90000"/>
                  </a:lnSpc>
                  <a:spcBef>
                    <a:spcPct val="50000"/>
                  </a:spcBef>
                  <a:spcAft>
                    <a:spcPct val="20000"/>
                  </a:spcAft>
                  <a:buClr>
                    <a:srgbClr val="FFFFFF"/>
                  </a:buClr>
                </a:pPr>
                <a:r>
                  <a:rPr lang="en-US" altLang="en-US" sz="2400" b="1" dirty="0" smtClean="0">
                    <a:solidFill>
                      <a:srgbClr val="FFEB55"/>
                    </a:solidFill>
                  </a:rPr>
                  <a:t>Then by Consecutive Interior Angle </a:t>
                </a:r>
                <a:r>
                  <a:rPr lang="en-US" altLang="en-US" sz="2400" b="1" dirty="0" err="1" smtClean="0">
                    <a:solidFill>
                      <a:srgbClr val="FFEB55"/>
                    </a:solidFill>
                  </a:rPr>
                  <a:t>Theroem</a:t>
                </a:r>
                <a:r>
                  <a:rPr lang="en-US" altLang="en-US" sz="2400" b="1" dirty="0" smtClean="0">
                    <a:solidFill>
                      <a:srgbClr val="FFEB55"/>
                    </a:solidFill>
                  </a:rPr>
                  <a:t> </a:t>
                </a:r>
              </a:p>
              <a:p>
                <a:pPr eaLnBrk="1" hangingPunct="1">
                  <a:lnSpc>
                    <a:spcPct val="90000"/>
                  </a:lnSpc>
                  <a:spcBef>
                    <a:spcPct val="50000"/>
                  </a:spcBef>
                  <a:spcAft>
                    <a:spcPct val="20000"/>
                  </a:spcAft>
                  <a:buClr>
                    <a:srgbClr val="FFFFFF"/>
                  </a:buClr>
                </a:pPr>
                <a:r>
                  <a:rPr lang="en-US" altLang="en-US" sz="2400" b="1" dirty="0" smtClean="0">
                    <a:solidFill>
                      <a:srgbClr val="FFEB55"/>
                    </a:solidFill>
                  </a:rPr>
                  <a:t>Line l is parallel to line k (contradiction to given)</a:t>
                </a:r>
              </a:p>
              <a:p>
                <a:pPr eaLnBrk="1" hangingPunct="1">
                  <a:lnSpc>
                    <a:spcPct val="90000"/>
                  </a:lnSpc>
                  <a:spcBef>
                    <a:spcPct val="50000"/>
                  </a:spcBef>
                  <a:spcAft>
                    <a:spcPct val="20000"/>
                  </a:spcAft>
                  <a:buClr>
                    <a:srgbClr val="FFFFFF"/>
                  </a:buClr>
                </a:pPr>
                <a:r>
                  <a:rPr lang="en-US" altLang="en-US" sz="2400" b="1" dirty="0" smtClean="0">
                    <a:solidFill>
                      <a:srgbClr val="FFEB55"/>
                    </a:solidFill>
                  </a:rPr>
                  <a:t>Assumption must be incorrect:</a:t>
                </a:r>
              </a:p>
              <a:p>
                <a:pPr eaLnBrk="1" hangingPunct="1">
                  <a:lnSpc>
                    <a:spcPct val="90000"/>
                  </a:lnSpc>
                  <a:spcBef>
                    <a:spcPct val="50000"/>
                  </a:spcBef>
                  <a:spcAft>
                    <a:spcPct val="20000"/>
                  </a:spcAft>
                  <a:buClr>
                    <a:srgbClr val="FFFFFF"/>
                  </a:buClr>
                </a:pPr>
                <a14:m>
                  <m:oMath xmlns:m="http://schemas.openxmlformats.org/officeDocument/2006/math">
                    <m:r>
                      <a:rPr lang="en-US" sz="2400" b="1" i="1">
                        <a:latin typeface="Cambria Math"/>
                      </a:rPr>
                      <m:t>∠</m:t>
                    </m:r>
                    <m:r>
                      <a:rPr lang="en-US" sz="2400" b="1" i="1">
                        <a:latin typeface="Cambria Math"/>
                      </a:rPr>
                      <m:t>𝟑</m:t>
                    </m:r>
                  </m:oMath>
                </a14:m>
                <a:r>
                  <a:rPr lang="en-US" sz="2400" b="1" dirty="0" smtClean="0"/>
                  <a:t> </a:t>
                </a:r>
                <a:r>
                  <a:rPr lang="en-US" sz="2400" b="1" dirty="0"/>
                  <a:t>and </a:t>
                </a:r>
                <a14:m>
                  <m:oMath xmlns:m="http://schemas.openxmlformats.org/officeDocument/2006/math">
                    <m:r>
                      <a:rPr lang="en-US" sz="2400" b="1" i="1">
                        <a:latin typeface="Cambria Math"/>
                      </a:rPr>
                      <m:t>∠</m:t>
                    </m:r>
                    <m:r>
                      <a:rPr lang="en-US" sz="2400" b="1" i="1">
                        <a:latin typeface="Cambria Math"/>
                      </a:rPr>
                      <m:t>𝟓</m:t>
                    </m:r>
                  </m:oMath>
                </a14:m>
                <a:r>
                  <a:rPr lang="en-US" sz="2400" b="1" dirty="0"/>
                  <a:t> are not supplementary</a:t>
                </a:r>
                <a:endParaRPr lang="en-US" altLang="en-US" sz="2400" b="1" dirty="0" smtClean="0">
                  <a:solidFill>
                    <a:srgbClr val="FFEB55"/>
                  </a:solidFill>
                </a:endParaRPr>
              </a:p>
            </p:txBody>
          </p:sp>
        </mc:Choice>
        <mc:Fallback xmlns="">
          <p:sp>
            <p:nvSpPr>
              <p:cNvPr id="8" name="Rectangle 16"/>
              <p:cNvSpPr>
                <a:spLocks noRot="1" noChangeAspect="1" noMove="1" noResize="1" noEditPoints="1" noAdjustHandles="1" noChangeArrowheads="1" noChangeShapeType="1" noTextEdit="1"/>
              </p:cNvSpPr>
              <p:nvPr/>
            </p:nvSpPr>
            <p:spPr bwMode="auto">
              <a:xfrm>
                <a:off x="327341" y="3032596"/>
                <a:ext cx="8290879" cy="3379387"/>
              </a:xfrm>
              <a:prstGeom prst="rect">
                <a:avLst/>
              </a:prstGeom>
              <a:blipFill rotWithShape="1">
                <a:blip r:embed="rId3"/>
                <a:stretch>
                  <a:fillRect l="-1176" t="-2342" b="-324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noFill/>
                  </a:rPr>
                  <a:t> </a:t>
                </a:r>
              </a:p>
            </p:txBody>
          </p:sp>
        </mc:Fallback>
      </mc:AlternateContent>
      <p:pic>
        <p:nvPicPr>
          <p:cNvPr id="10" name="Picture 9"/>
          <p:cNvPicPr>
            <a:picLocks noChangeAspect="1"/>
          </p:cNvPicPr>
          <p:nvPr/>
        </p:nvPicPr>
        <p:blipFill>
          <a:blip r:embed="rId4"/>
          <a:stretch>
            <a:fillRect/>
          </a:stretch>
        </p:blipFill>
        <p:spPr>
          <a:xfrm>
            <a:off x="6355052" y="968555"/>
            <a:ext cx="2650331" cy="2116931"/>
          </a:xfrm>
          <a:prstGeom prst="rect">
            <a:avLst/>
          </a:prstGeom>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5" name="Rectangle 18"/>
          <p:cNvSpPr>
            <a:spLocks noChangeArrowheads="1"/>
          </p:cNvSpPr>
          <p:nvPr/>
        </p:nvSpPr>
        <p:spPr bwMode="auto">
          <a:xfrm>
            <a:off x="354331" y="3209945"/>
            <a:ext cx="4754879" cy="1606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50000"/>
              </a:spcBef>
              <a:spcAft>
                <a:spcPct val="20000"/>
              </a:spcAft>
              <a:buClr>
                <a:srgbClr val="FFFFFF"/>
              </a:buClr>
            </a:pPr>
            <a:r>
              <a:rPr lang="en-US" altLang="en-US" sz="2400" b="1" dirty="0">
                <a:solidFill>
                  <a:srgbClr val="FFEB55"/>
                </a:solidFill>
              </a:rPr>
              <a:t>Answer</a:t>
            </a:r>
            <a:r>
              <a:rPr lang="en-US" altLang="en-US" sz="2400" b="1" dirty="0" smtClean="0">
                <a:solidFill>
                  <a:srgbClr val="FFEB55"/>
                </a:solidFill>
              </a:rPr>
              <a:t>:</a:t>
            </a:r>
          </a:p>
          <a:p>
            <a:pPr eaLnBrk="1" hangingPunct="1">
              <a:lnSpc>
                <a:spcPct val="90000"/>
              </a:lnSpc>
              <a:spcBef>
                <a:spcPct val="50000"/>
              </a:spcBef>
              <a:spcAft>
                <a:spcPct val="20000"/>
              </a:spcAft>
              <a:buClr>
                <a:srgbClr val="FFFFFF"/>
              </a:buClr>
            </a:pPr>
            <a:r>
              <a:rPr lang="en-US" altLang="en-US" sz="2400" b="1" dirty="0" smtClean="0">
                <a:solidFill>
                  <a:schemeClr val="tx1">
                    <a:lumMod val="85000"/>
                  </a:schemeClr>
                </a:solidFill>
              </a:rPr>
              <a:t>They are opposite each other</a:t>
            </a:r>
            <a:endParaRPr lang="en-US" altLang="en-US" sz="2400" b="1" dirty="0">
              <a:solidFill>
                <a:schemeClr val="tx1">
                  <a:lumMod val="85000"/>
                </a:schemeClr>
              </a:solidFill>
            </a:endParaRPr>
          </a:p>
          <a:p>
            <a:pPr eaLnBrk="1" hangingPunct="1">
              <a:lnSpc>
                <a:spcPct val="90000"/>
              </a:lnSpc>
              <a:spcBef>
                <a:spcPct val="50000"/>
              </a:spcBef>
              <a:spcAft>
                <a:spcPct val="20000"/>
              </a:spcAft>
              <a:buClr>
                <a:srgbClr val="FFFFFF"/>
              </a:buClr>
            </a:pPr>
            <a:endParaRPr lang="en-US" altLang="en-US" sz="2400" b="1" dirty="0" smtClean="0">
              <a:solidFill>
                <a:srgbClr val="FFFF00"/>
              </a:solidFill>
            </a:endParaRPr>
          </a:p>
        </p:txBody>
      </p:sp>
      <p:sp>
        <p:nvSpPr>
          <p:cNvPr id="14343" name="Title 10"/>
          <p:cNvSpPr>
            <a:spLocks noGrp="1"/>
          </p:cNvSpPr>
          <p:nvPr>
            <p:ph type="title"/>
          </p:nvPr>
        </p:nvSpPr>
        <p:spPr>
          <a:xfrm>
            <a:off x="457200" y="103188"/>
            <a:ext cx="8229600" cy="754062"/>
          </a:xfrm>
        </p:spPr>
        <p:txBody>
          <a:bodyPr/>
          <a:lstStyle/>
          <a:p>
            <a:r>
              <a:rPr lang="en-US" altLang="en-US" sz="3600" b="1" dirty="0" smtClean="0"/>
              <a:t>Example 2</a:t>
            </a:r>
          </a:p>
        </p:txBody>
      </p:sp>
      <p:sp>
        <p:nvSpPr>
          <p:cNvPr id="4" name="Content Placeholder 3"/>
          <p:cNvSpPr>
            <a:spLocks noGrp="1"/>
          </p:cNvSpPr>
          <p:nvPr>
            <p:ph idx="1"/>
          </p:nvPr>
        </p:nvSpPr>
        <p:spPr>
          <a:xfrm>
            <a:off x="457200" y="1005840"/>
            <a:ext cx="8229600" cy="1760219"/>
          </a:xfrm>
        </p:spPr>
        <p:txBody>
          <a:bodyPr/>
          <a:lstStyle/>
          <a:p>
            <a:pPr marL="0" indent="0">
              <a:buNone/>
            </a:pPr>
            <a:r>
              <a:rPr lang="en-US" sz="2400" b="1" dirty="0"/>
              <a:t>Draw an obtuse triangle.  Find the largest angle and longest side and mark them in red.  Find the smallest angle and shortest side and mark them in blue.  What do you notice?</a:t>
            </a: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789</TotalTime>
  <Words>399</Words>
  <Application>Microsoft Office PowerPoint</Application>
  <PresentationFormat>On-screen Show (4:3)</PresentationFormat>
  <Paragraphs>68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Lesson 6-5</vt:lpstr>
      <vt:lpstr>Objectives</vt:lpstr>
      <vt:lpstr>Vocabulary</vt:lpstr>
      <vt:lpstr>Indirect Proof</vt:lpstr>
      <vt:lpstr>Theorem</vt:lpstr>
      <vt:lpstr>Theorem</vt:lpstr>
      <vt:lpstr>Sides and Angles in Triangles</vt:lpstr>
      <vt:lpstr>Example 1</vt:lpstr>
      <vt:lpstr>Example 2</vt:lpstr>
      <vt:lpstr>Example 3</vt:lpstr>
      <vt:lpstr>Example 4</vt:lpstr>
      <vt:lpstr>Example 5</vt:lpstr>
      <vt:lpstr>Summary &amp;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Contents</dc:title>
  <dc:creator>Chris Headlee</dc:creator>
  <cp:lastModifiedBy>Chris</cp:lastModifiedBy>
  <cp:revision>69</cp:revision>
  <dcterms:created xsi:type="dcterms:W3CDTF">2008-02-18T23:02:07Z</dcterms:created>
  <dcterms:modified xsi:type="dcterms:W3CDTF">2018-09-23T21:26:30Z</dcterms:modified>
</cp:coreProperties>
</file>