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321" r:id="rId4"/>
    <p:sldId id="297" r:id="rId5"/>
    <p:sldId id="334" r:id="rId6"/>
    <p:sldId id="306" r:id="rId7"/>
    <p:sldId id="310" r:id="rId8"/>
    <p:sldId id="331" r:id="rId9"/>
    <p:sldId id="332" r:id="rId10"/>
    <p:sldId id="333" r:id="rId11"/>
    <p:sldId id="335" r:id="rId12"/>
    <p:sldId id="29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66FF99"/>
    <a:srgbClr val="FF6699"/>
    <a:srgbClr val="CCCCFF"/>
    <a:srgbClr val="6699FF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40FFC-FDCE-440F-9475-6AC83861B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4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AE448-6100-4395-822A-5E9E785EE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0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758C3-83F1-4FF7-9189-330FA1D4F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F6318-BC9C-4F0E-BC83-4AE7D375E7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1A31E-DAE3-41C1-ACD2-DD303EAA7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7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BE080-8DC4-4071-A95E-F90381074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31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5DA0F-A404-4976-8C67-1B6D5F86D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9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92BA7-E62F-4805-8E78-59C764B81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46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F551C-138E-4880-8477-6D52AF42E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80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1F6F6-71CA-4CFB-8816-FC4A54C7B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6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687A6-DC35-4A8C-B614-8BF5020C2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7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B77046-5128-4811-BBA2-93D5294D5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6-6</a:t>
            </a:r>
            <a:endParaRPr lang="en-US" alt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48790" y="3851910"/>
            <a:ext cx="6000750" cy="1020763"/>
          </a:xfrm>
        </p:spPr>
        <p:txBody>
          <a:bodyPr/>
          <a:lstStyle/>
          <a:p>
            <a:r>
              <a:rPr lang="en-US" b="1" dirty="0"/>
              <a:t>Inequalities in Two Triangles 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Rectangle 18"/>
          <p:cNvSpPr>
            <a:spLocks noChangeArrowheads="1"/>
          </p:cNvSpPr>
          <p:nvPr/>
        </p:nvSpPr>
        <p:spPr bwMode="auto">
          <a:xfrm>
            <a:off x="388621" y="4231323"/>
            <a:ext cx="8526779" cy="20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Since they all have traveled the same first two distances, just at different angles, then the hinge theorem should apply and Group D is farthest (180-25=155), then Group B (180-30=150) and Group A (180-45=135) is the closest. </a:t>
            </a:r>
            <a:endParaRPr lang="en-US" altLang="en-US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4343" name="Title 10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754062"/>
          </a:xfrm>
        </p:spPr>
        <p:txBody>
          <a:bodyPr/>
          <a:lstStyle/>
          <a:p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5</a:t>
            </a:r>
            <a:endParaRPr lang="en-US" altLang="en-US" sz="3600" b="1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388621" y="1017271"/>
                <a:ext cx="8549639" cy="321405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/>
                  <a:t>Three groups of bikers leave the same camp heading in different directions.  </a:t>
                </a:r>
                <a:r>
                  <a:rPr lang="en-US" sz="2400" b="1" dirty="0">
                    <a:solidFill>
                      <a:srgbClr val="FF0000"/>
                    </a:solidFill>
                  </a:rPr>
                  <a:t>Group A </a:t>
                </a:r>
                <a:r>
                  <a:rPr lang="en-US" sz="2400" b="1" dirty="0"/>
                  <a:t>travels </a:t>
                </a:r>
                <a14:m>
                  <m:oMath xmlns:m="http://schemas.openxmlformats.org/officeDocument/2006/math">
                    <m:r>
                      <a:rPr lang="en-US" sz="2400" b="1" i="1"/>
                      <m:t>𝟐</m:t>
                    </m:r>
                  </m:oMath>
                </a14:m>
                <a:r>
                  <a:rPr lang="en-US" sz="2400" b="1" dirty="0"/>
                  <a:t> miles due east, then turns </a:t>
                </a:r>
                <a14:m>
                  <m:oMath xmlns:m="http://schemas.openxmlformats.org/officeDocument/2006/math">
                    <m:r>
                      <a:rPr lang="en-US" sz="2400" b="1" i="1"/>
                      <m:t>𝟒𝟓</m:t>
                    </m:r>
                    <m:r>
                      <a:rPr lang="en-US" sz="2400" b="1" i="1"/>
                      <m:t>°</m:t>
                    </m:r>
                  </m:oMath>
                </a14:m>
                <a:r>
                  <a:rPr lang="en-US" sz="2400" b="1" dirty="0"/>
                  <a:t> toward north and travels </a:t>
                </a:r>
                <a14:m>
                  <m:oMath xmlns:m="http://schemas.openxmlformats.org/officeDocument/2006/math">
                    <m:r>
                      <a:rPr lang="en-US" sz="2400" b="1" i="1"/>
                      <m:t>𝟏</m:t>
                    </m:r>
                    <m:r>
                      <a:rPr lang="en-US" sz="2400" b="1" i="1"/>
                      <m:t>.</m:t>
                    </m:r>
                    <m:r>
                      <a:rPr lang="en-US" sz="2400" b="1" i="1"/>
                      <m:t>𝟐</m:t>
                    </m:r>
                  </m:oMath>
                </a14:m>
                <a:r>
                  <a:rPr lang="en-US" sz="2400" b="1" dirty="0"/>
                  <a:t> miles.  </a:t>
                </a:r>
                <a:r>
                  <a:rPr lang="en-US" sz="2400" b="1" dirty="0">
                    <a:solidFill>
                      <a:srgbClr val="FFFF00"/>
                    </a:solidFill>
                  </a:rPr>
                  <a:t>Group B</a:t>
                </a:r>
                <a:r>
                  <a:rPr lang="en-US" sz="2400" b="1" dirty="0"/>
                  <a:t> travels </a:t>
                </a:r>
                <a14:m>
                  <m:oMath xmlns:m="http://schemas.openxmlformats.org/officeDocument/2006/math">
                    <m:r>
                      <a:rPr lang="en-US" sz="2400" b="1" i="1"/>
                      <m:t>𝟐</m:t>
                    </m:r>
                  </m:oMath>
                </a14:m>
                <a:r>
                  <a:rPr lang="en-US" sz="2400" b="1" dirty="0"/>
                  <a:t> miles due west, then turns </a:t>
                </a:r>
                <a14:m>
                  <m:oMath xmlns:m="http://schemas.openxmlformats.org/officeDocument/2006/math">
                    <m:r>
                      <a:rPr lang="en-US" sz="2400" b="1" i="1"/>
                      <m:t>𝟑𝟎</m:t>
                    </m:r>
                    <m:r>
                      <a:rPr lang="en-US" sz="2400" b="1" i="1"/>
                      <m:t>°</m:t>
                    </m:r>
                  </m:oMath>
                </a14:m>
                <a:r>
                  <a:rPr lang="en-US" sz="2400" b="1" dirty="0"/>
                  <a:t> toward south and travels </a:t>
                </a:r>
                <a14:m>
                  <m:oMath xmlns:m="http://schemas.openxmlformats.org/officeDocument/2006/math">
                    <m:r>
                      <a:rPr lang="en-US" sz="2400" b="1" i="1"/>
                      <m:t>𝟏</m:t>
                    </m:r>
                    <m:r>
                      <a:rPr lang="en-US" sz="2400" b="1" i="1"/>
                      <m:t>.</m:t>
                    </m:r>
                    <m:r>
                      <a:rPr lang="en-US" sz="2400" b="1" i="1"/>
                      <m:t>𝟐</m:t>
                    </m:r>
                  </m:oMath>
                </a14:m>
                <a:r>
                  <a:rPr lang="en-US" sz="2400" b="1" dirty="0"/>
                  <a:t> miles.  </a:t>
                </a:r>
                <a:r>
                  <a:rPr lang="en-US" sz="2400" b="1" dirty="0">
                    <a:solidFill>
                      <a:schemeClr val="accent1"/>
                    </a:solidFill>
                  </a:rPr>
                  <a:t>Group D </a:t>
                </a:r>
                <a:r>
                  <a:rPr lang="en-US" sz="2400" b="1" dirty="0"/>
                  <a:t>travels </a:t>
                </a:r>
                <a14:m>
                  <m:oMath xmlns:m="http://schemas.openxmlformats.org/officeDocument/2006/math">
                    <m:r>
                      <a:rPr lang="en-US" sz="2400" b="1" i="1"/>
                      <m:t>𝟐</m:t>
                    </m:r>
                  </m:oMath>
                </a14:m>
                <a:r>
                  <a:rPr lang="en-US" sz="2400" b="1" dirty="0"/>
                  <a:t> miles due south, then turns </a:t>
                </a:r>
                <a14:m>
                  <m:oMath xmlns:m="http://schemas.openxmlformats.org/officeDocument/2006/math">
                    <m:r>
                      <a:rPr lang="en-US" sz="2400" b="1" i="1"/>
                      <m:t>𝟐𝟓</m:t>
                    </m:r>
                    <m:r>
                      <a:rPr lang="en-US" sz="2400" b="1" i="1"/>
                      <m:t>°</m:t>
                    </m:r>
                  </m:oMath>
                </a14:m>
                <a:r>
                  <a:rPr lang="en-US" sz="2400" b="1" dirty="0"/>
                  <a:t> toward east and travels </a:t>
                </a:r>
                <a14:m>
                  <m:oMath xmlns:m="http://schemas.openxmlformats.org/officeDocument/2006/math">
                    <m:r>
                      <a:rPr lang="en-US" sz="2400" b="1" i="1"/>
                      <m:t>𝟏</m:t>
                    </m:r>
                    <m:r>
                      <a:rPr lang="en-US" sz="2400" b="1" i="1"/>
                      <m:t>.</m:t>
                    </m:r>
                    <m:r>
                      <a:rPr lang="en-US" sz="2400" b="1" i="1"/>
                      <m:t>𝟐</m:t>
                    </m:r>
                  </m:oMath>
                </a14:m>
                <a:r>
                  <a:rPr lang="en-US" sz="2400" b="1" dirty="0"/>
                  <a:t> miles.  Is Group D farther from camp than Group A, Group B, both groups, or neither group?  Explain your reasoning.</a:t>
                </a: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8621" y="1017271"/>
                <a:ext cx="8549639" cy="3214052"/>
              </a:xfrm>
              <a:blipFill rotWithShape="1">
                <a:blip r:embed="rId2"/>
                <a:stretch>
                  <a:fillRect l="-1141" t="-1328" r="-1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814024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Rectangle 18"/>
          <p:cNvSpPr>
            <a:spLocks noChangeArrowheads="1"/>
          </p:cNvSpPr>
          <p:nvPr/>
        </p:nvSpPr>
        <p:spPr bwMode="auto">
          <a:xfrm>
            <a:off x="5120642" y="1179513"/>
            <a:ext cx="3097236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4343" name="Title 10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754062"/>
          </a:xfrm>
        </p:spPr>
        <p:txBody>
          <a:bodyPr/>
          <a:lstStyle/>
          <a:p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5 </a:t>
            </a:r>
            <a:r>
              <a:rPr lang="en-US" altLang="en-US" sz="3600" b="1" dirty="0" err="1" smtClean="0"/>
              <a:t>cont</a:t>
            </a:r>
            <a:endParaRPr lang="en-US" altLang="en-US" sz="3600" b="1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160021" y="1017270"/>
                <a:ext cx="4263389" cy="552069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/>
                  <a:t>Three groups of bikers leave the same camp heading in different directions.  </a:t>
                </a:r>
                <a:r>
                  <a:rPr lang="en-US" sz="2400" b="1" dirty="0">
                    <a:solidFill>
                      <a:srgbClr val="FF0000"/>
                    </a:solidFill>
                  </a:rPr>
                  <a:t>Group A </a:t>
                </a:r>
                <a:r>
                  <a:rPr lang="en-US" sz="2400" b="1" dirty="0"/>
                  <a:t>travels </a:t>
                </a:r>
                <a14:m>
                  <m:oMath xmlns:m="http://schemas.openxmlformats.org/officeDocument/2006/math">
                    <m:r>
                      <a:rPr lang="en-US" sz="2400" b="1" i="1"/>
                      <m:t>𝟐</m:t>
                    </m:r>
                  </m:oMath>
                </a14:m>
                <a:r>
                  <a:rPr lang="en-US" sz="2400" b="1" dirty="0"/>
                  <a:t> miles due east, then turns </a:t>
                </a:r>
                <a14:m>
                  <m:oMath xmlns:m="http://schemas.openxmlformats.org/officeDocument/2006/math">
                    <m:r>
                      <a:rPr lang="en-US" sz="2400" b="1" i="1"/>
                      <m:t>𝟒𝟓</m:t>
                    </m:r>
                    <m:r>
                      <a:rPr lang="en-US" sz="2400" b="1" i="1"/>
                      <m:t>°</m:t>
                    </m:r>
                  </m:oMath>
                </a14:m>
                <a:r>
                  <a:rPr lang="en-US" sz="2400" b="1" dirty="0"/>
                  <a:t> toward north and travels </a:t>
                </a:r>
                <a14:m>
                  <m:oMath xmlns:m="http://schemas.openxmlformats.org/officeDocument/2006/math">
                    <m:r>
                      <a:rPr lang="en-US" sz="2400" b="1" i="1"/>
                      <m:t>𝟏</m:t>
                    </m:r>
                    <m:r>
                      <a:rPr lang="en-US" sz="2400" b="1" i="1"/>
                      <m:t>.</m:t>
                    </m:r>
                    <m:r>
                      <a:rPr lang="en-US" sz="2400" b="1" i="1"/>
                      <m:t>𝟐</m:t>
                    </m:r>
                  </m:oMath>
                </a14:m>
                <a:r>
                  <a:rPr lang="en-US" sz="2400" b="1" dirty="0"/>
                  <a:t> miles.  </a:t>
                </a:r>
                <a:r>
                  <a:rPr lang="en-US" sz="2400" b="1" dirty="0">
                    <a:solidFill>
                      <a:srgbClr val="FFFF00"/>
                    </a:solidFill>
                  </a:rPr>
                  <a:t>Group B</a:t>
                </a:r>
                <a:r>
                  <a:rPr lang="en-US" sz="2400" b="1" dirty="0"/>
                  <a:t> travels </a:t>
                </a:r>
                <a14:m>
                  <m:oMath xmlns:m="http://schemas.openxmlformats.org/officeDocument/2006/math">
                    <m:r>
                      <a:rPr lang="en-US" sz="2400" b="1" i="1"/>
                      <m:t>𝟐</m:t>
                    </m:r>
                  </m:oMath>
                </a14:m>
                <a:r>
                  <a:rPr lang="en-US" sz="2400" b="1" dirty="0"/>
                  <a:t> miles due west, then turns </a:t>
                </a:r>
                <a14:m>
                  <m:oMath xmlns:m="http://schemas.openxmlformats.org/officeDocument/2006/math">
                    <m:r>
                      <a:rPr lang="en-US" sz="2400" b="1" i="1"/>
                      <m:t>𝟑𝟎</m:t>
                    </m:r>
                    <m:r>
                      <a:rPr lang="en-US" sz="2400" b="1" i="1"/>
                      <m:t>°</m:t>
                    </m:r>
                  </m:oMath>
                </a14:m>
                <a:r>
                  <a:rPr lang="en-US" sz="2400" b="1" dirty="0"/>
                  <a:t> toward south and travels </a:t>
                </a:r>
                <a14:m>
                  <m:oMath xmlns:m="http://schemas.openxmlformats.org/officeDocument/2006/math">
                    <m:r>
                      <a:rPr lang="en-US" sz="2400" b="1" i="1"/>
                      <m:t>𝟏</m:t>
                    </m:r>
                    <m:r>
                      <a:rPr lang="en-US" sz="2400" b="1" i="1"/>
                      <m:t>.</m:t>
                    </m:r>
                    <m:r>
                      <a:rPr lang="en-US" sz="2400" b="1" i="1"/>
                      <m:t>𝟐</m:t>
                    </m:r>
                  </m:oMath>
                </a14:m>
                <a:r>
                  <a:rPr lang="en-US" sz="2400" b="1" dirty="0"/>
                  <a:t> miles.  </a:t>
                </a:r>
                <a:r>
                  <a:rPr lang="en-US" sz="2400" b="1" dirty="0">
                    <a:solidFill>
                      <a:schemeClr val="accent1"/>
                    </a:solidFill>
                  </a:rPr>
                  <a:t>Group D </a:t>
                </a:r>
                <a:r>
                  <a:rPr lang="en-US" sz="2400" b="1" dirty="0"/>
                  <a:t>travels </a:t>
                </a:r>
                <a14:m>
                  <m:oMath xmlns:m="http://schemas.openxmlformats.org/officeDocument/2006/math">
                    <m:r>
                      <a:rPr lang="en-US" sz="2400" b="1" i="1"/>
                      <m:t>𝟐</m:t>
                    </m:r>
                  </m:oMath>
                </a14:m>
                <a:r>
                  <a:rPr lang="en-US" sz="2400" b="1" dirty="0"/>
                  <a:t> miles due south, then turns </a:t>
                </a:r>
                <a14:m>
                  <m:oMath xmlns:m="http://schemas.openxmlformats.org/officeDocument/2006/math">
                    <m:r>
                      <a:rPr lang="en-US" sz="2400" b="1" i="1"/>
                      <m:t>𝟐𝟓</m:t>
                    </m:r>
                    <m:r>
                      <a:rPr lang="en-US" sz="2400" b="1" i="1"/>
                      <m:t>°</m:t>
                    </m:r>
                  </m:oMath>
                </a14:m>
                <a:r>
                  <a:rPr lang="en-US" sz="2400" b="1" dirty="0"/>
                  <a:t> toward east and travels </a:t>
                </a:r>
                <a14:m>
                  <m:oMath xmlns:m="http://schemas.openxmlformats.org/officeDocument/2006/math">
                    <m:r>
                      <a:rPr lang="en-US" sz="2400" b="1" i="1"/>
                      <m:t>𝟏</m:t>
                    </m:r>
                    <m:r>
                      <a:rPr lang="en-US" sz="2400" b="1" i="1"/>
                      <m:t>.</m:t>
                    </m:r>
                    <m:r>
                      <a:rPr lang="en-US" sz="2400" b="1" i="1"/>
                      <m:t>𝟐</m:t>
                    </m:r>
                  </m:oMath>
                </a14:m>
                <a:r>
                  <a:rPr lang="en-US" sz="2400" b="1" dirty="0"/>
                  <a:t> miles.  </a:t>
                </a: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0021" y="1017270"/>
                <a:ext cx="4263389" cy="5520690"/>
              </a:xfrm>
              <a:blipFill rotWithShape="1">
                <a:blip r:embed="rId2"/>
                <a:stretch>
                  <a:fillRect l="-2143" t="-773" r="-3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4653614" y="2049936"/>
            <a:ext cx="4418839" cy="4531997"/>
            <a:chOff x="0" y="0"/>
            <a:chExt cx="1547" cy="1586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4" y="80"/>
              <a:ext cx="1485" cy="1506"/>
              <a:chOff x="4" y="80"/>
              <a:chExt cx="1383" cy="1506"/>
            </a:xfrm>
          </p:grpSpPr>
          <p:cxnSp>
            <p:nvCxnSpPr>
              <p:cNvPr id="33" name="Line 546"/>
              <p:cNvCxnSpPr/>
              <p:nvPr/>
            </p:nvCxnSpPr>
            <p:spPr bwMode="auto">
              <a:xfrm rot="-5400000">
                <a:off x="696" y="81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" name="Line 547"/>
              <p:cNvCxnSpPr/>
              <p:nvPr/>
            </p:nvCxnSpPr>
            <p:spPr bwMode="auto">
              <a:xfrm rot="-5400000">
                <a:off x="696" y="51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" name="Line 548"/>
              <p:cNvCxnSpPr/>
              <p:nvPr/>
            </p:nvCxnSpPr>
            <p:spPr bwMode="auto">
              <a:xfrm rot="-5400000">
                <a:off x="696" y="21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" name="Line 549"/>
              <p:cNvCxnSpPr/>
              <p:nvPr/>
            </p:nvCxnSpPr>
            <p:spPr bwMode="auto">
              <a:xfrm rot="-5400000">
                <a:off x="696" y="-8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7" name="Line 550"/>
              <p:cNvCxnSpPr/>
              <p:nvPr/>
            </p:nvCxnSpPr>
            <p:spPr bwMode="auto">
              <a:xfrm rot="-5400000">
                <a:off x="696" y="-38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" name="Line 551"/>
              <p:cNvCxnSpPr/>
              <p:nvPr/>
            </p:nvCxnSpPr>
            <p:spPr bwMode="auto">
              <a:xfrm rot="-5400000">
                <a:off x="696" y="-61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9" name="Line 552"/>
              <p:cNvCxnSpPr/>
              <p:nvPr/>
            </p:nvCxnSpPr>
            <p:spPr bwMode="auto">
              <a:xfrm rot="-5400000">
                <a:off x="696" y="66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0" name="Line 553"/>
              <p:cNvCxnSpPr/>
              <p:nvPr/>
            </p:nvCxnSpPr>
            <p:spPr bwMode="auto">
              <a:xfrm rot="-5400000">
                <a:off x="696" y="36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" name="Line 554"/>
              <p:cNvCxnSpPr/>
              <p:nvPr/>
            </p:nvCxnSpPr>
            <p:spPr bwMode="auto">
              <a:xfrm rot="-5400000">
                <a:off x="696" y="6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" name="Line 555"/>
              <p:cNvCxnSpPr/>
              <p:nvPr/>
            </p:nvCxnSpPr>
            <p:spPr bwMode="auto">
              <a:xfrm rot="-5400000">
                <a:off x="696" y="-23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Line 556"/>
              <p:cNvCxnSpPr/>
              <p:nvPr/>
            </p:nvCxnSpPr>
            <p:spPr bwMode="auto">
              <a:xfrm rot="-5400000">
                <a:off x="696" y="-53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4" name="Line 557"/>
              <p:cNvCxnSpPr/>
              <p:nvPr/>
            </p:nvCxnSpPr>
            <p:spPr bwMode="auto">
              <a:xfrm rot="-5400000">
                <a:off x="696" y="59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5" name="Line 558"/>
              <p:cNvCxnSpPr/>
              <p:nvPr/>
            </p:nvCxnSpPr>
            <p:spPr bwMode="auto">
              <a:xfrm rot="-5400000">
                <a:off x="696" y="29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Line 559"/>
              <p:cNvCxnSpPr/>
              <p:nvPr/>
            </p:nvCxnSpPr>
            <p:spPr bwMode="auto">
              <a:xfrm rot="-5400000">
                <a:off x="696" y="-1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7" name="Line 560"/>
              <p:cNvCxnSpPr/>
              <p:nvPr/>
            </p:nvCxnSpPr>
            <p:spPr bwMode="auto">
              <a:xfrm rot="-5400000">
                <a:off x="696" y="-31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8" name="Line 561"/>
              <p:cNvCxnSpPr/>
              <p:nvPr/>
            </p:nvCxnSpPr>
            <p:spPr bwMode="auto">
              <a:xfrm rot="-5400000">
                <a:off x="696" y="74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9" name="Line 562"/>
              <p:cNvCxnSpPr/>
              <p:nvPr/>
            </p:nvCxnSpPr>
            <p:spPr bwMode="auto">
              <a:xfrm rot="-5400000">
                <a:off x="696" y="44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0" name="Line 563"/>
              <p:cNvCxnSpPr/>
              <p:nvPr/>
            </p:nvCxnSpPr>
            <p:spPr bwMode="auto">
              <a:xfrm rot="-5400000">
                <a:off x="696" y="14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1" name="Line 564"/>
              <p:cNvCxnSpPr/>
              <p:nvPr/>
            </p:nvCxnSpPr>
            <p:spPr bwMode="auto">
              <a:xfrm rot="-5400000">
                <a:off x="696" y="-16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" name="Line 565"/>
              <p:cNvCxnSpPr/>
              <p:nvPr/>
            </p:nvCxnSpPr>
            <p:spPr bwMode="auto">
              <a:xfrm rot="-5400000">
                <a:off x="696" y="-46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3" name="Line 566"/>
              <p:cNvCxnSpPr/>
              <p:nvPr/>
            </p:nvCxnSpPr>
            <p:spPr bwMode="auto">
              <a:xfrm rot="-5400000">
                <a:off x="696" y="89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7" name="Line 567"/>
            <p:cNvCxnSpPr/>
            <p:nvPr/>
          </p:nvCxnSpPr>
          <p:spPr bwMode="auto">
            <a:xfrm flipV="1">
              <a:off x="748" y="73"/>
              <a:ext cx="1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 Box 568"/>
            <p:cNvSpPr txBox="1">
              <a:spLocks noChangeArrowheads="1"/>
            </p:cNvSpPr>
            <p:nvPr/>
          </p:nvSpPr>
          <p:spPr bwMode="auto">
            <a:xfrm>
              <a:off x="768" y="0"/>
              <a:ext cx="186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algn="just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y</a:t>
              </a:r>
              <a:endParaRPr lang="en-US" sz="1200">
                <a:effectLst/>
                <a:latin typeface="Arial"/>
                <a:ea typeface="Times New Roman"/>
              </a:endParaRPr>
            </a:p>
          </p:txBody>
        </p:sp>
        <p:sp>
          <p:nvSpPr>
            <p:cNvPr id="9" name="Text Box 569"/>
            <p:cNvSpPr txBox="1">
              <a:spLocks noChangeArrowheads="1"/>
            </p:cNvSpPr>
            <p:nvPr/>
          </p:nvSpPr>
          <p:spPr bwMode="auto">
            <a:xfrm>
              <a:off x="1361" y="599"/>
              <a:ext cx="186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algn="just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x</a:t>
              </a:r>
              <a:endParaRPr lang="en-US" sz="1200">
                <a:effectLst/>
                <a:latin typeface="Arial"/>
                <a:ea typeface="Times New Roman"/>
              </a:endParaRPr>
            </a:p>
          </p:txBody>
        </p:sp>
        <p:cxnSp>
          <p:nvCxnSpPr>
            <p:cNvPr id="10" name="Line 570"/>
            <p:cNvCxnSpPr/>
            <p:nvPr/>
          </p:nvCxnSpPr>
          <p:spPr bwMode="auto">
            <a:xfrm>
              <a:off x="0" y="829"/>
              <a:ext cx="1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1" name="Group 10"/>
            <p:cNvGrpSpPr>
              <a:grpSpLocks/>
            </p:cNvGrpSpPr>
            <p:nvPr/>
          </p:nvGrpSpPr>
          <p:grpSpPr bwMode="auto">
            <a:xfrm>
              <a:off x="4" y="77"/>
              <a:ext cx="1488" cy="1508"/>
              <a:chOff x="4" y="77"/>
              <a:chExt cx="1488" cy="1409"/>
            </a:xfrm>
          </p:grpSpPr>
          <p:cxnSp>
            <p:nvCxnSpPr>
              <p:cNvPr id="12" name="Line 572"/>
              <p:cNvCxnSpPr/>
              <p:nvPr/>
            </p:nvCxnSpPr>
            <p:spPr bwMode="auto">
              <a:xfrm>
                <a:off x="149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" name="Line 573"/>
              <p:cNvCxnSpPr/>
              <p:nvPr/>
            </p:nvCxnSpPr>
            <p:spPr bwMode="auto">
              <a:xfrm>
                <a:off x="7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" name="Line 574"/>
              <p:cNvCxnSpPr/>
              <p:nvPr/>
            </p:nvCxnSpPr>
            <p:spPr bwMode="auto">
              <a:xfrm>
                <a:off x="1045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" name="Line 575"/>
              <p:cNvCxnSpPr/>
              <p:nvPr/>
            </p:nvCxnSpPr>
            <p:spPr bwMode="auto">
              <a:xfrm>
                <a:off x="1343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" name="Line 576"/>
              <p:cNvCxnSpPr/>
              <p:nvPr/>
            </p:nvCxnSpPr>
            <p:spPr bwMode="auto">
              <a:xfrm>
                <a:off x="599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" name="Line 577"/>
              <p:cNvCxnSpPr/>
              <p:nvPr/>
            </p:nvCxnSpPr>
            <p:spPr bwMode="auto">
              <a:xfrm>
                <a:off x="896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" name="Line 578"/>
              <p:cNvCxnSpPr/>
              <p:nvPr/>
            </p:nvCxnSpPr>
            <p:spPr bwMode="auto">
              <a:xfrm>
                <a:off x="119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" name="Line 579"/>
              <p:cNvCxnSpPr/>
              <p:nvPr/>
            </p:nvCxnSpPr>
            <p:spPr bwMode="auto">
              <a:xfrm>
                <a:off x="15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" name="Line 580"/>
              <p:cNvCxnSpPr/>
              <p:nvPr/>
            </p:nvCxnSpPr>
            <p:spPr bwMode="auto">
              <a:xfrm>
                <a:off x="301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1" name="Line 581"/>
              <p:cNvCxnSpPr/>
              <p:nvPr/>
            </p:nvCxnSpPr>
            <p:spPr bwMode="auto">
              <a:xfrm>
                <a:off x="450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" name="Line 582"/>
              <p:cNvCxnSpPr/>
              <p:nvPr/>
            </p:nvCxnSpPr>
            <p:spPr bwMode="auto">
              <a:xfrm>
                <a:off x="74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3" name="Line 583"/>
              <p:cNvCxnSpPr/>
              <p:nvPr/>
            </p:nvCxnSpPr>
            <p:spPr bwMode="auto">
              <a:xfrm>
                <a:off x="1120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Line 584"/>
              <p:cNvCxnSpPr/>
              <p:nvPr/>
            </p:nvCxnSpPr>
            <p:spPr bwMode="auto">
              <a:xfrm>
                <a:off x="1417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5" name="Line 585"/>
              <p:cNvCxnSpPr/>
              <p:nvPr/>
            </p:nvCxnSpPr>
            <p:spPr bwMode="auto">
              <a:xfrm>
                <a:off x="673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" name="Line 586"/>
              <p:cNvCxnSpPr/>
              <p:nvPr/>
            </p:nvCxnSpPr>
            <p:spPr bwMode="auto">
              <a:xfrm>
                <a:off x="971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" name="Line 587"/>
              <p:cNvCxnSpPr/>
              <p:nvPr/>
            </p:nvCxnSpPr>
            <p:spPr bwMode="auto">
              <a:xfrm>
                <a:off x="126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" name="Line 588"/>
              <p:cNvCxnSpPr/>
              <p:nvPr/>
            </p:nvCxnSpPr>
            <p:spPr bwMode="auto">
              <a:xfrm>
                <a:off x="227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" name="Line 589"/>
              <p:cNvCxnSpPr/>
              <p:nvPr/>
            </p:nvCxnSpPr>
            <p:spPr bwMode="auto">
              <a:xfrm>
                <a:off x="376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" name="Line 590"/>
              <p:cNvCxnSpPr/>
              <p:nvPr/>
            </p:nvCxnSpPr>
            <p:spPr bwMode="auto">
              <a:xfrm>
                <a:off x="52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" name="Line 591"/>
              <p:cNvCxnSpPr/>
              <p:nvPr/>
            </p:nvCxnSpPr>
            <p:spPr bwMode="auto">
              <a:xfrm>
                <a:off x="82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2" name="Line 592"/>
              <p:cNvCxnSpPr/>
              <p:nvPr/>
            </p:nvCxnSpPr>
            <p:spPr bwMode="auto">
              <a:xfrm>
                <a:off x="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cxnSp>
        <p:nvCxnSpPr>
          <p:cNvPr id="3" name="Straight Connector 2"/>
          <p:cNvCxnSpPr/>
          <p:nvPr/>
        </p:nvCxnSpPr>
        <p:spPr>
          <a:xfrm>
            <a:off x="6793051" y="4428806"/>
            <a:ext cx="0" cy="9144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20100000" flipV="1">
            <a:off x="6906128" y="5317505"/>
            <a:ext cx="0" cy="54864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6793051" y="4408961"/>
            <a:ext cx="914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24300000" flipV="1">
            <a:off x="7886550" y="3956226"/>
            <a:ext cx="0" cy="5486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5873045" y="4407848"/>
            <a:ext cx="914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25200000" flipV="1">
            <a:off x="5651378" y="4288393"/>
            <a:ext cx="0" cy="54864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050376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9825"/>
            <a:ext cx="8229600" cy="5305425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All things (sides of angles) being equal in two triangles, then opposite the larger angle is the larger side</a:t>
            </a:r>
          </a:p>
          <a:p>
            <a:pPr lvl="1" eaLnBrk="1" hangingPunct="1"/>
            <a:r>
              <a:rPr lang="en-US" altLang="en-US" sz="2400" b="1" dirty="0" smtClean="0"/>
              <a:t>Converse of that is true as well (opposite the larger side must be the larger angle)</a:t>
            </a:r>
            <a:endParaRPr lang="en-US" altLang="en-US" sz="2400" b="1" dirty="0"/>
          </a:p>
          <a:p>
            <a:pPr lvl="1" eaLnBrk="1" hangingPunct="1"/>
            <a:endParaRPr lang="en-US" altLang="en-US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</a:t>
            </a:r>
          </a:p>
          <a:p>
            <a:pPr lvl="1" eaLnBrk="1" hangingPunct="1"/>
            <a:r>
              <a:rPr lang="en-US" altLang="en-US" sz="2400" b="1" dirty="0" smtClean="0"/>
              <a:t>Part 2 of Special Segments 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488"/>
            <a:ext cx="8229600" cy="85248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/>
              <a:t>Compare measure in </a:t>
            </a:r>
            <a:r>
              <a:rPr lang="en-US" sz="2800" b="1" dirty="0" smtClean="0"/>
              <a:t>triangles</a:t>
            </a:r>
          </a:p>
          <a:p>
            <a:endParaRPr lang="en-US" sz="2800" b="1" dirty="0"/>
          </a:p>
          <a:p>
            <a:r>
              <a:rPr lang="en-US" sz="2800" b="1" dirty="0"/>
              <a:t>Solve real-life problems using the Hinge 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89013"/>
            <a:ext cx="8712200" cy="5707062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None new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Theorems</a:t>
            </a:r>
            <a:endParaRPr lang="en-US" altLang="en-US" sz="3600" b="1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962660"/>
            <a:ext cx="8242857" cy="54442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Hinge Theorem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274" y="1417320"/>
            <a:ext cx="8469976" cy="290322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“Virtual Alligator”</a:t>
            </a:r>
          </a:p>
        </p:txBody>
      </p:sp>
      <p:pic>
        <p:nvPicPr>
          <p:cNvPr id="1026" name="Picture 2" descr="Image result for alligator jaw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9155" y="1063625"/>
            <a:ext cx="276225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lligator jaw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95" y="1970087"/>
            <a:ext cx="2714625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36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244" name="Rectangle 15"/>
              <p:cNvSpPr>
                <a:spLocks noChangeArrowheads="1"/>
              </p:cNvSpPr>
              <p:nvPr/>
            </p:nvSpPr>
            <p:spPr bwMode="invGray">
              <a:xfrm>
                <a:off x="128272" y="1037164"/>
                <a:ext cx="6352538" cy="831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Given that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𝑨𝑩</m:t>
                        </m:r>
                      </m:e>
                    </m:acc>
                    <m:r>
                      <a:rPr lang="en-US" sz="2400" b="1" i="1"/>
                      <m:t>≅</m:t>
                    </m:r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𝑫𝑬</m:t>
                        </m:r>
                      </m:e>
                    </m:acc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𝑩𝑪</m:t>
                        </m:r>
                      </m:e>
                    </m:acc>
                    <m:r>
                      <a:rPr lang="en-US" sz="2400" b="1" i="1"/>
                      <m:t>≅</m:t>
                    </m:r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𝑬𝑭</m:t>
                        </m:r>
                      </m:e>
                    </m:acc>
                  </m:oMath>
                </a14:m>
                <a:r>
                  <a:rPr lang="en-US" sz="2400" b="1" dirty="0"/>
                  <a:t>, how does </a:t>
                </a:r>
                <a14:m>
                  <m:oMath xmlns:m="http://schemas.openxmlformats.org/officeDocument/2006/math">
                    <m:r>
                      <a:rPr lang="en-US" sz="2400" b="1" i="1"/>
                      <m:t>𝒎</m:t>
                    </m:r>
                    <m:r>
                      <a:rPr lang="en-US" sz="2400" b="1" i="1"/>
                      <m:t>∠</m:t>
                    </m:r>
                    <m:r>
                      <a:rPr lang="en-US" sz="2400" b="1" i="1"/>
                      <m:t>𝑩</m:t>
                    </m:r>
                  </m:oMath>
                </a14:m>
                <a:r>
                  <a:rPr lang="en-US" sz="2400" b="1" dirty="0"/>
                  <a:t> compare to </a:t>
                </a:r>
                <a14:m>
                  <m:oMath xmlns:m="http://schemas.openxmlformats.org/officeDocument/2006/math">
                    <m:r>
                      <a:rPr lang="en-US" sz="2400" b="1" i="1"/>
                      <m:t>𝒎</m:t>
                    </m:r>
                    <m:r>
                      <a:rPr lang="en-US" sz="2400" b="1" i="1"/>
                      <m:t>∠</m:t>
                    </m:r>
                    <m:r>
                      <a:rPr lang="en-US" sz="2400" b="1" i="1"/>
                      <m:t>𝑬</m:t>
                    </m:r>
                  </m:oMath>
                </a14:m>
                <a:r>
                  <a:rPr lang="en-US" sz="2400" b="1" dirty="0"/>
                  <a:t>?</a:t>
                </a:r>
              </a:p>
            </p:txBody>
          </p:sp>
        </mc:Choice>
        <mc:Fallback>
          <p:sp>
            <p:nvSpPr>
              <p:cNvPr id="10244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invGray">
              <a:xfrm>
                <a:off x="128272" y="1037164"/>
                <a:ext cx="6352538" cy="831766"/>
              </a:xfrm>
              <a:prstGeom prst="rect">
                <a:avLst/>
              </a:prstGeom>
              <a:blipFill rotWithShape="1">
                <a:blip r:embed="rId2"/>
                <a:stretch>
                  <a:fillRect l="-1440" t="-5109" b="-160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6" name="Title 22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15975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327340" y="5478616"/>
            <a:ext cx="829087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B is opposite a larger side (11 &gt; 10) so it is bigger</a:t>
            </a:r>
            <a:endParaRPr lang="en-US" sz="2400" b="1" dirty="0" smtClean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/>
          <a:stretch>
            <a:fillRect/>
          </a:stretch>
        </p:blipFill>
        <p:spPr>
          <a:xfrm>
            <a:off x="4731067" y="1743075"/>
            <a:ext cx="4162425" cy="142875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Rectangle 18"/>
          <p:cNvSpPr>
            <a:spLocks noChangeArrowheads="1"/>
          </p:cNvSpPr>
          <p:nvPr/>
        </p:nvSpPr>
        <p:spPr bwMode="auto">
          <a:xfrm>
            <a:off x="354331" y="3209945"/>
            <a:ext cx="475487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Since AC is opposite a bigger angle (48 &gt; 47), then it is bigger</a:t>
            </a: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 smtClean="0">
              <a:solidFill>
                <a:srgbClr val="FFFF00"/>
              </a:solidFill>
            </a:endParaRPr>
          </a:p>
        </p:txBody>
      </p:sp>
      <p:sp>
        <p:nvSpPr>
          <p:cNvPr id="14343" name="Title 10"/>
          <p:cNvSpPr>
            <a:spLocks noGrp="1"/>
          </p:cNvSpPr>
          <p:nvPr>
            <p:ph type="title"/>
          </p:nvPr>
        </p:nvSpPr>
        <p:spPr>
          <a:xfrm>
            <a:off x="457200" y="103188"/>
            <a:ext cx="8229600" cy="754062"/>
          </a:xfrm>
        </p:spPr>
        <p:txBody>
          <a:bodyPr/>
          <a:lstStyle/>
          <a:p>
            <a:r>
              <a:rPr lang="en-US" altLang="en-US" sz="3600" b="1" dirty="0" smtClean="0"/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05840"/>
                <a:ext cx="6183630" cy="176021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/>
                  <a:t>Given that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𝑨𝑩</m:t>
                        </m:r>
                      </m:e>
                    </m:acc>
                    <m:r>
                      <a:rPr lang="en-US" sz="2400" b="1" i="1"/>
                      <m:t>≅</m:t>
                    </m:r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𝑫𝑬</m:t>
                        </m:r>
                      </m:e>
                    </m:acc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𝑩𝑪</m:t>
                        </m:r>
                      </m:e>
                    </m:acc>
                    <m:r>
                      <a:rPr lang="en-US" sz="2400" b="1" i="1"/>
                      <m:t>≅</m:t>
                    </m:r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𝑬𝑪</m:t>
                        </m:r>
                      </m:e>
                    </m:acc>
                  </m:oMath>
                </a14:m>
                <a:r>
                  <a:rPr lang="en-US" sz="2400" b="1" dirty="0"/>
                  <a:t>, how does </a:t>
                </a:r>
                <a14:m>
                  <m:oMath xmlns:m="http://schemas.openxmlformats.org/officeDocument/2006/math">
                    <m:r>
                      <a:rPr lang="en-US" sz="2400" b="1" i="1"/>
                      <m:t>𝑨𝑪</m:t>
                    </m:r>
                  </m:oMath>
                </a14:m>
                <a:r>
                  <a:rPr lang="en-US" sz="2400" b="1" dirty="0"/>
                  <a:t> compare to </a:t>
                </a:r>
                <a14:m>
                  <m:oMath xmlns:m="http://schemas.openxmlformats.org/officeDocument/2006/math">
                    <m:r>
                      <a:rPr lang="en-US" sz="2400" b="1" i="1"/>
                      <m:t>𝑫𝑪</m:t>
                    </m:r>
                  </m:oMath>
                </a14:m>
                <a:r>
                  <a:rPr lang="en-US" sz="2400" b="1" dirty="0"/>
                  <a:t>?</a:t>
                </a: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05840"/>
                <a:ext cx="6183630" cy="1760219"/>
              </a:xfrm>
              <a:blipFill rotWithShape="1">
                <a:blip r:embed="rId2"/>
                <a:stretch>
                  <a:fillRect l="-1479" t="-24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7" name="Picture 66"/>
          <p:cNvPicPr/>
          <p:nvPr/>
        </p:nvPicPr>
        <p:blipFill>
          <a:blip r:embed="rId3"/>
          <a:stretch>
            <a:fillRect/>
          </a:stretch>
        </p:blipFill>
        <p:spPr>
          <a:xfrm>
            <a:off x="6150292" y="1649730"/>
            <a:ext cx="2352675" cy="20955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Title 10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754062"/>
          </a:xfrm>
        </p:spPr>
        <p:txBody>
          <a:bodyPr/>
          <a:lstStyle/>
          <a:p>
            <a:r>
              <a:rPr lang="en-US" altLang="en-US" sz="3600" b="1" dirty="0" smtClean="0"/>
              <a:t>Example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1005841"/>
                <a:ext cx="8161019" cy="170306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/>
                  <a:t>What can you conclude about the measures of </a:t>
                </a:r>
                <a14:m>
                  <m:oMath xmlns:m="http://schemas.openxmlformats.org/officeDocument/2006/math">
                    <m:r>
                      <a:rPr lang="en-US" sz="2400" b="1" i="1"/>
                      <m:t>∠</m:t>
                    </m:r>
                    <m:r>
                      <a:rPr lang="en-US" sz="2400" b="1" i="1"/>
                      <m:t>𝑨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/>
                      <m:t>∠</m:t>
                    </m:r>
                    <m:r>
                      <a:rPr lang="en-US" sz="2400" b="1" i="1"/>
                      <m:t>𝑸</m:t>
                    </m:r>
                  </m:oMath>
                </a14:m>
                <a:r>
                  <a:rPr lang="en-US" sz="2400" b="1" dirty="0"/>
                  <a:t> in this figure?  Explain.</a:t>
                </a: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005841"/>
                <a:ext cx="8161019" cy="1703069"/>
              </a:xfrm>
              <a:blipFill rotWithShape="1">
                <a:blip r:embed="rId2"/>
                <a:stretch>
                  <a:fillRect l="-1120" t="-2509" r="-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3" name="Picture 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1970" y="2105025"/>
            <a:ext cx="4114800" cy="1914525"/>
          </a:xfrm>
          <a:prstGeom prst="rect">
            <a:avLst/>
          </a:prstGeom>
        </p:spPr>
      </p:pic>
      <p:sp>
        <p:nvSpPr>
          <p:cNvPr id="74" name="Rectangle 16"/>
          <p:cNvSpPr>
            <a:spLocks noChangeArrowheads="1"/>
          </p:cNvSpPr>
          <p:nvPr/>
        </p:nvSpPr>
        <p:spPr bwMode="auto">
          <a:xfrm>
            <a:off x="327340" y="4141306"/>
            <a:ext cx="829087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Q is opposite a larger side (27 &gt; 26) so it is bigger</a:t>
            </a:r>
            <a:endParaRPr lang="en-US" sz="2400" b="1" dirty="0" smtClean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6931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Rectangle 18"/>
          <p:cNvSpPr>
            <a:spLocks noChangeArrowheads="1"/>
          </p:cNvSpPr>
          <p:nvPr/>
        </p:nvSpPr>
        <p:spPr bwMode="auto">
          <a:xfrm>
            <a:off x="388621" y="2604770"/>
            <a:ext cx="7772399" cy="2345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</a:rPr>
              <a:t>Since AB 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congruent to BC and BD is congruent to itself, then the converse of the hinge theorem would apply.  Since AD &gt; CD, then the angle opposite AD must be greater than the angle opposite CD --- </a:t>
            </a:r>
            <a:r>
              <a:rPr lang="en-US" altLang="en-US" sz="2400" b="1" dirty="0" err="1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mABD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  </a:t>
            </a:r>
            <a:r>
              <a:rPr lang="en-US" altLang="en-US" sz="2400" b="1" dirty="0">
                <a:solidFill>
                  <a:schemeClr val="tx1">
                    <a:lumMod val="95000"/>
                  </a:schemeClr>
                </a:solidFill>
                <a:sym typeface="Symbol"/>
              </a:rPr>
              <a:t>&gt; </a:t>
            </a:r>
            <a:r>
              <a:rPr lang="en-US" altLang="en-US" sz="2400" b="1" dirty="0" err="1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mCBD</a:t>
            </a:r>
            <a:endParaRPr lang="en-US" altLang="en-US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4343" name="Title 10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754062"/>
          </a:xfrm>
        </p:spPr>
        <p:txBody>
          <a:bodyPr/>
          <a:lstStyle/>
          <a:p>
            <a:r>
              <a:rPr lang="en-US" altLang="en-US" sz="3600" b="1" dirty="0" smtClean="0"/>
              <a:t>Example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05841"/>
                <a:ext cx="4903470" cy="158527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 smtClean="0"/>
                  <a:t>Write </a:t>
                </a:r>
                <a:r>
                  <a:rPr lang="en-US" sz="2400" b="1" dirty="0"/>
                  <a:t>a paragraph proof.</a:t>
                </a:r>
              </a:p>
              <a:p>
                <a:pPr marL="0" indent="0">
                  <a:buNone/>
                  <a:tabLst>
                    <a:tab pos="457200" algn="l"/>
                  </a:tabLst>
                </a:pPr>
                <a:r>
                  <a:rPr lang="en-US" sz="2400" b="1" dirty="0"/>
                  <a:t>	</a:t>
                </a:r>
                <a:r>
                  <a:rPr lang="en-US" sz="2400" b="1" dirty="0" smtClean="0">
                    <a:solidFill>
                      <a:srgbClr val="FFFF00"/>
                    </a:solidFill>
                  </a:rPr>
                  <a:t>Given: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𝑨𝑩</m:t>
                        </m:r>
                      </m:e>
                    </m:acc>
                    <m:r>
                      <a:rPr lang="en-US" sz="2400" b="1" i="1"/>
                      <m:t>≅</m:t>
                    </m:r>
                    <m:acc>
                      <m:accPr>
                        <m:chr m:val="̅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𝑩𝑪</m:t>
                        </m:r>
                      </m:e>
                    </m:acc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/>
                      <m:t>𝑨𝑫</m:t>
                    </m:r>
                    <m:r>
                      <a:rPr lang="en-US" sz="2400" b="1" i="1"/>
                      <m:t>&gt;</m:t>
                    </m:r>
                    <m:r>
                      <a:rPr lang="en-US" sz="2400" b="1" i="1"/>
                      <m:t>𝑪𝑫</m:t>
                    </m:r>
                  </m:oMath>
                </a14:m>
                <a:endParaRPr lang="en-US" sz="2400" b="1" dirty="0"/>
              </a:p>
              <a:p>
                <a:pPr marL="0" indent="0">
                  <a:buNone/>
                  <a:tabLst>
                    <a:tab pos="457200" algn="l"/>
                  </a:tabLst>
                </a:pPr>
                <a:r>
                  <a:rPr lang="en-US" sz="2400" b="1" dirty="0"/>
                  <a:t>	</a:t>
                </a:r>
                <a:r>
                  <a:rPr lang="en-US" sz="2400" b="1" dirty="0" smtClean="0">
                    <a:solidFill>
                      <a:srgbClr val="FFFF00"/>
                    </a:solidFill>
                  </a:rPr>
                  <a:t>Prove:  </a:t>
                </a:r>
                <a14:m>
                  <m:oMath xmlns:m="http://schemas.openxmlformats.org/officeDocument/2006/math">
                    <m:r>
                      <a:rPr lang="en-US" sz="2400" b="1" i="1"/>
                      <m:t>𝒎</m:t>
                    </m:r>
                    <m:r>
                      <a:rPr lang="en-US" sz="2400" b="1" i="1"/>
                      <m:t>∠</m:t>
                    </m:r>
                    <m:r>
                      <a:rPr lang="en-US" sz="2400" b="1" i="1"/>
                      <m:t>𝑨𝑩𝑫</m:t>
                    </m:r>
                    <m:r>
                      <a:rPr lang="en-US" sz="2400" b="1" i="1"/>
                      <m:t>&gt;</m:t>
                    </m:r>
                    <m:r>
                      <a:rPr lang="en-US" sz="2400" b="1" i="1"/>
                      <m:t>𝒎</m:t>
                    </m:r>
                    <m:r>
                      <a:rPr lang="en-US" sz="2400" b="1" i="1"/>
                      <m:t>∠</m:t>
                    </m:r>
                    <m:r>
                      <a:rPr lang="en-US" sz="2400" b="1" i="1"/>
                      <m:t>𝑪𝑩𝑫</m:t>
                    </m:r>
                  </m:oMath>
                </a14:m>
                <a:endParaRPr lang="en-US" sz="2400" b="1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05841"/>
                <a:ext cx="4903470" cy="1585276"/>
              </a:xfrm>
              <a:blipFill rotWithShape="1">
                <a:blip r:embed="rId2"/>
                <a:stretch>
                  <a:fillRect l="-1866" t="-2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7298" y="1090920"/>
            <a:ext cx="3133725" cy="175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97975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503</Words>
  <Application>Microsoft Office PowerPoint</Application>
  <PresentationFormat>On-screen Show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Lesson 6-6</vt:lpstr>
      <vt:lpstr>Objectives</vt:lpstr>
      <vt:lpstr>Vocabulary</vt:lpstr>
      <vt:lpstr>Theorems</vt:lpstr>
      <vt:lpstr>Hinge Theorem</vt:lpstr>
      <vt:lpstr>Example 1</vt:lpstr>
      <vt:lpstr>Example 2</vt:lpstr>
      <vt:lpstr>Example 3</vt:lpstr>
      <vt:lpstr>Example 4</vt:lpstr>
      <vt:lpstr>Example 5</vt:lpstr>
      <vt:lpstr>Example 5 cont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75</cp:revision>
  <dcterms:created xsi:type="dcterms:W3CDTF">2008-02-18T23:02:07Z</dcterms:created>
  <dcterms:modified xsi:type="dcterms:W3CDTF">2018-09-23T21:15:39Z</dcterms:modified>
</cp:coreProperties>
</file>