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1" r:id="rId3"/>
    <p:sldId id="282" r:id="rId4"/>
    <p:sldId id="297" r:id="rId5"/>
    <p:sldId id="298" r:id="rId6"/>
    <p:sldId id="299" r:id="rId7"/>
    <p:sldId id="300" r:id="rId8"/>
    <p:sldId id="296" r:id="rId9"/>
    <p:sldId id="301" r:id="rId10"/>
    <p:sldId id="29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FF00"/>
    <a:srgbClr val="FF6699"/>
    <a:srgbClr val="6699FF"/>
    <a:srgbClr val="66FF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81212-DF21-4D93-8FC0-D742BE934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64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072BE-D854-4500-8B7D-C11E2795C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37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39BDE-A7D0-4EB4-A732-BF67D2EF7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0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0945C-070A-4EC4-BB1C-00036A894D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9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6CAE9-8328-4D94-9E7F-44912C85E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84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85CF5-5390-4D80-B064-9C22322A4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63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F074D-5B65-4036-A640-396976190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86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D08D9-83CD-4C4E-AA33-25372650E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75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A9071-90D6-4255-B265-5A671C621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59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8C490-2022-48AF-B666-A06CB7E3F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2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BFA4D-8E0D-4489-8ACB-DC016DA7F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30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A53D41AC-E41B-4DA6-8F12-134589C95E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6-R</a:t>
            </a:r>
            <a:endParaRPr lang="en-US" alt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207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dirty="0" smtClean="0"/>
              <a:t>Chapter </a:t>
            </a:r>
            <a:r>
              <a:rPr lang="en-US" altLang="en-US" b="1" dirty="0" smtClean="0"/>
              <a:t>6 </a:t>
            </a:r>
            <a:r>
              <a:rPr lang="en-US" altLang="en-US" b="1" dirty="0" smtClean="0"/>
              <a:t>Review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863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79513"/>
            <a:ext cx="8229600" cy="5280025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dirty="0" smtClean="0"/>
              <a:t>4 special segments of a triangle</a:t>
            </a:r>
          </a:p>
          <a:p>
            <a:pPr lvl="1" eaLnBrk="1" hangingPunct="1"/>
            <a:r>
              <a:rPr lang="en-US" altLang="en-US" sz="2400" b="1" dirty="0" smtClean="0"/>
              <a:t>Angles correspond to the opposite side in size</a:t>
            </a:r>
          </a:p>
          <a:p>
            <a:pPr lvl="1" eaLnBrk="1" hangingPunct="1"/>
            <a:r>
              <a:rPr lang="en-US" altLang="en-US" sz="2400" b="1" dirty="0" smtClean="0"/>
              <a:t>Indirect proof:  3 step process</a:t>
            </a:r>
          </a:p>
          <a:p>
            <a:pPr lvl="1" eaLnBrk="1" hangingPunct="1"/>
            <a:r>
              <a:rPr lang="en-US" altLang="en-US" sz="2400" b="1" dirty="0" smtClean="0"/>
              <a:t>Any 2 sides must be greater than the 3</a:t>
            </a:r>
            <a:r>
              <a:rPr lang="en-US" altLang="en-US" sz="2400" b="1" baseline="30000" dirty="0" smtClean="0"/>
              <a:t>rd</a:t>
            </a:r>
            <a:r>
              <a:rPr lang="en-US" altLang="en-US" sz="2400" b="1" dirty="0" smtClean="0"/>
              <a:t> </a:t>
            </a:r>
          </a:p>
          <a:p>
            <a:pPr lvl="1" eaLnBrk="1" hangingPunct="1"/>
            <a:r>
              <a:rPr lang="en-US" altLang="en-US" sz="2400" b="1" dirty="0" smtClean="0"/>
              <a:t>In two triangles that have two congruent sides,</a:t>
            </a:r>
            <a:br>
              <a:rPr lang="en-US" altLang="en-US" sz="2400" b="1" dirty="0" smtClean="0"/>
            </a:br>
            <a:r>
              <a:rPr lang="en-US" altLang="en-US" sz="2400" b="1" dirty="0" smtClean="0"/>
              <a:t>the sides opposite the included angles are in the same comparison (bigger or smaller) as the angles</a:t>
            </a:r>
          </a:p>
          <a:p>
            <a:pPr lvl="1"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  <a:r>
              <a:rPr lang="en-US" altLang="en-US" sz="2800" b="1" dirty="0" smtClean="0"/>
              <a:t>Chapter 6 Quiz Review</a:t>
            </a:r>
            <a:endParaRPr lang="en-US" alt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85248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Review Chapter </a:t>
            </a:r>
            <a:r>
              <a:rPr lang="en-US" altLang="en-US" b="1" dirty="0" smtClean="0"/>
              <a:t>6</a:t>
            </a:r>
            <a:endParaRPr lang="el-GR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989013"/>
            <a:ext cx="8712200" cy="5707062"/>
          </a:xfrm>
        </p:spPr>
        <p:txBody>
          <a:bodyPr/>
          <a:lstStyle/>
          <a:p>
            <a:pPr eaLnBrk="1" hangingPunct="1"/>
            <a:r>
              <a:rPr lang="en-US" altLang="en-US" sz="2800" b="1" i="1" smtClean="0">
                <a:solidFill>
                  <a:srgbClr val="FFFF00"/>
                </a:solidFill>
              </a:rPr>
              <a:t>None new</a:t>
            </a:r>
            <a:endParaRPr lang="en-US" altLang="en-US" sz="2800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42863"/>
            <a:ext cx="8229600" cy="857250"/>
          </a:xfrm>
        </p:spPr>
        <p:txBody>
          <a:bodyPr/>
          <a:lstStyle/>
          <a:p>
            <a:r>
              <a:rPr lang="en-US" altLang="en-US" sz="3600" b="1" smtClean="0"/>
              <a:t>Special Segments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63" y="1106488"/>
          <a:ext cx="8131175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0518"/>
                <a:gridCol w="1719714"/>
                <a:gridCol w="1770518"/>
                <a:gridCol w="1224376"/>
                <a:gridCol w="16460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Segment</a:t>
                      </a:r>
                      <a:endParaRPr lang="en-US" b="1" dirty="0"/>
                    </a:p>
                  </a:txBody>
                  <a:tcPr marL="91447" marR="91447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Point of </a:t>
                      </a:r>
                      <a:br>
                        <a:rPr lang="en-US" b="1" dirty="0" smtClean="0"/>
                      </a:br>
                      <a:r>
                        <a:rPr lang="en-US" b="1" dirty="0" smtClean="0"/>
                        <a:t>Concurrency</a:t>
                      </a:r>
                      <a:endParaRPr lang="en-US" b="1" dirty="0"/>
                    </a:p>
                  </a:txBody>
                  <a:tcPr marL="91447" marR="91447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Special</a:t>
                      </a:r>
                      <a:br>
                        <a:rPr lang="en-US" b="1" dirty="0" smtClean="0"/>
                      </a:br>
                      <a:r>
                        <a:rPr lang="en-US" b="1" dirty="0" smtClean="0"/>
                        <a:t>Characteristic</a:t>
                      </a:r>
                      <a:endParaRPr lang="en-US" b="1" dirty="0"/>
                    </a:p>
                  </a:txBody>
                  <a:tcPr marL="91447" marR="91447"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Starts</a:t>
                      </a:r>
                      <a:endParaRPr lang="en-US" b="1" dirty="0"/>
                    </a:p>
                  </a:txBody>
                  <a:tcPr marL="91447" marR="91447"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Finishes</a:t>
                      </a:r>
                      <a:endParaRPr lang="en-US" b="1" dirty="0"/>
                    </a:p>
                  </a:txBody>
                  <a:tcPr marL="91447" marR="91447"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Perpendicular</a:t>
                      </a:r>
                      <a:br>
                        <a:rPr lang="en-US" b="1" dirty="0" smtClean="0"/>
                      </a:br>
                      <a:r>
                        <a:rPr lang="en-US" b="1" dirty="0" smtClean="0"/>
                        <a:t>Bisector</a:t>
                      </a:r>
                      <a:endParaRPr lang="en-US" b="1" dirty="0"/>
                    </a:p>
                  </a:txBody>
                  <a:tcPr marL="91447" marR="91447"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Circumcenter</a:t>
                      </a:r>
                      <a:endParaRPr lang="en-US" b="1" dirty="0"/>
                    </a:p>
                  </a:txBody>
                  <a:tcPr marL="91447" marR="91447"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Equidistant</a:t>
                      </a:r>
                      <a:br>
                        <a:rPr lang="en-US" b="1" dirty="0" smtClean="0"/>
                      </a:br>
                      <a:r>
                        <a:rPr lang="en-US" b="1" dirty="0" smtClean="0"/>
                        <a:t>from vertices</a:t>
                      </a:r>
                      <a:endParaRPr lang="en-US" b="1" dirty="0"/>
                    </a:p>
                  </a:txBody>
                  <a:tcPr marL="91447" marR="91447"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Nowhere </a:t>
                      </a:r>
                      <a:br>
                        <a:rPr lang="en-US" b="1" dirty="0" smtClean="0"/>
                      </a:br>
                      <a:r>
                        <a:rPr lang="en-US" b="1" dirty="0" smtClean="0"/>
                        <a:t>Special</a:t>
                      </a:r>
                    </a:p>
                  </a:txBody>
                  <a:tcPr marL="91447" marR="91447"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Midpoint</a:t>
                      </a:r>
                      <a:endParaRPr lang="en-US" b="1" dirty="0"/>
                    </a:p>
                  </a:txBody>
                  <a:tcPr marL="91447" marR="91447"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Angle</a:t>
                      </a:r>
                      <a:r>
                        <a:rPr lang="en-US" b="1" baseline="0" dirty="0" smtClean="0"/>
                        <a:t> </a:t>
                      </a:r>
                      <a:br>
                        <a:rPr lang="en-US" b="1" baseline="0" dirty="0" smtClean="0"/>
                      </a:br>
                      <a:r>
                        <a:rPr lang="en-US" b="1" baseline="0" dirty="0" smtClean="0"/>
                        <a:t>Bisector</a:t>
                      </a:r>
                      <a:endParaRPr lang="en-US" b="1" dirty="0"/>
                    </a:p>
                  </a:txBody>
                  <a:tcPr marL="91447" marR="91447"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Incenter</a:t>
                      </a:r>
                      <a:endParaRPr lang="en-US" b="1" dirty="0"/>
                    </a:p>
                  </a:txBody>
                  <a:tcPr marL="91447" marR="91447"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Equidistant</a:t>
                      </a:r>
                      <a:br>
                        <a:rPr lang="en-US" b="1" dirty="0" smtClean="0"/>
                      </a:br>
                      <a:r>
                        <a:rPr lang="en-US" b="1" dirty="0" smtClean="0"/>
                        <a:t>from sides</a:t>
                      </a:r>
                    </a:p>
                  </a:txBody>
                  <a:tcPr marL="91447" marR="91447"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Vertex</a:t>
                      </a:r>
                      <a:endParaRPr lang="en-US" b="1" dirty="0"/>
                    </a:p>
                  </a:txBody>
                  <a:tcPr marL="91447" marR="91447"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Nowhere </a:t>
                      </a:r>
                      <a:br>
                        <a:rPr lang="en-US" b="1" dirty="0" smtClean="0"/>
                      </a:br>
                      <a:r>
                        <a:rPr lang="en-US" b="1" dirty="0" smtClean="0"/>
                        <a:t>Special</a:t>
                      </a:r>
                    </a:p>
                  </a:txBody>
                  <a:tcPr marL="91447" marR="91447"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Median</a:t>
                      </a:r>
                      <a:endParaRPr lang="en-US" b="1" dirty="0"/>
                    </a:p>
                  </a:txBody>
                  <a:tcPr marL="91447" marR="91447"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Centriod</a:t>
                      </a:r>
                      <a:endParaRPr lang="en-US" b="1" dirty="0"/>
                    </a:p>
                  </a:txBody>
                  <a:tcPr marL="91447" marR="91447"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Center of </a:t>
                      </a:r>
                      <a:br>
                        <a:rPr lang="en-US" b="1" dirty="0" smtClean="0"/>
                      </a:br>
                      <a:r>
                        <a:rPr lang="en-US" b="1" dirty="0" smtClean="0"/>
                        <a:t>Gravity</a:t>
                      </a:r>
                      <a:endParaRPr lang="en-US" b="1" dirty="0"/>
                    </a:p>
                  </a:txBody>
                  <a:tcPr marL="91447" marR="91447"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Vertex</a:t>
                      </a:r>
                      <a:endParaRPr lang="en-US" b="1" dirty="0"/>
                    </a:p>
                  </a:txBody>
                  <a:tcPr marL="91447" marR="91447"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Midpoint</a:t>
                      </a:r>
                      <a:endParaRPr lang="en-US" b="1" dirty="0"/>
                    </a:p>
                  </a:txBody>
                  <a:tcPr marL="91447" marR="91447" anchor="ctr" anchorCtr="1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Altitude</a:t>
                      </a:r>
                      <a:endParaRPr lang="en-US" b="1" dirty="0"/>
                    </a:p>
                  </a:txBody>
                  <a:tcPr marL="91447" marR="91447"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Orthocenter</a:t>
                      </a:r>
                      <a:endParaRPr lang="en-US" b="1" dirty="0"/>
                    </a:p>
                  </a:txBody>
                  <a:tcPr marL="91447" marR="91447"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Nothing</a:t>
                      </a:r>
                      <a:br>
                        <a:rPr lang="en-US" b="1" dirty="0" smtClean="0"/>
                      </a:br>
                      <a:r>
                        <a:rPr lang="en-US" b="1" dirty="0" smtClean="0"/>
                        <a:t>Special</a:t>
                      </a:r>
                      <a:endParaRPr lang="en-US" b="1" dirty="0"/>
                    </a:p>
                  </a:txBody>
                  <a:tcPr marL="91447" marR="91447"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Vertex</a:t>
                      </a:r>
                      <a:endParaRPr lang="en-US" b="1" dirty="0"/>
                    </a:p>
                  </a:txBody>
                  <a:tcPr marL="91447" marR="91447" anchor="ctr" anchorCtr="1"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Nowhere </a:t>
                      </a:r>
                      <a:br>
                        <a:rPr lang="en-US" b="1" dirty="0" smtClean="0"/>
                      </a:br>
                      <a:r>
                        <a:rPr lang="en-US" b="1" dirty="0" smtClean="0"/>
                        <a:t>Special</a:t>
                      </a:r>
                      <a:endParaRPr lang="en-US" b="1" dirty="0"/>
                    </a:p>
                  </a:txBody>
                  <a:tcPr marL="91447" marR="91447" anchor="ctr" anchorCtr="1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42863"/>
            <a:ext cx="8229600" cy="857250"/>
          </a:xfrm>
        </p:spPr>
        <p:txBody>
          <a:bodyPr/>
          <a:lstStyle/>
          <a:p>
            <a:r>
              <a:rPr lang="en-US" altLang="en-US" sz="3600" b="1" smtClean="0"/>
              <a:t>Special Segments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0413" y="947738"/>
          <a:ext cx="7583487" cy="5125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0327"/>
                <a:gridCol w="3374254"/>
                <a:gridCol w="2438906"/>
              </a:tblGrid>
              <a:tr h="370748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Segment</a:t>
                      </a:r>
                      <a:endParaRPr lang="en-US" sz="1800" b="1" dirty="0"/>
                    </a:p>
                  </a:txBody>
                  <a:tcPr marL="91437" marR="91437" marT="45709" marB="4570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Picture</a:t>
                      </a:r>
                      <a:endParaRPr lang="en-US" sz="1800" b="1" dirty="0"/>
                    </a:p>
                  </a:txBody>
                  <a:tcPr marL="91437" marR="91437" marT="45709" marB="4570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Problems</a:t>
                      </a:r>
                      <a:endParaRPr lang="en-US" sz="1800" b="1" dirty="0"/>
                    </a:p>
                  </a:txBody>
                  <a:tcPr marL="91437" marR="91437" marT="45709" marB="45709" anchor="ctr" anchorCtr="1"/>
                </a:tc>
              </a:tr>
              <a:tr h="118842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Perpendicular</a:t>
                      </a:r>
                      <a:br>
                        <a:rPr lang="en-US" sz="1800" b="1" dirty="0" smtClean="0"/>
                      </a:br>
                      <a:r>
                        <a:rPr lang="en-US" sz="1800" b="1" dirty="0" smtClean="0"/>
                        <a:t>Bisector</a:t>
                      </a:r>
                      <a:endParaRPr lang="en-US" sz="1800" b="1" dirty="0"/>
                    </a:p>
                  </a:txBody>
                  <a:tcPr marL="91437" marR="91437" marT="45709" marB="45709" anchor="ctr" anchorCtr="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endParaRPr lang="en-US" sz="1800" b="1" dirty="0">
                        <a:latin typeface="+mn-lt"/>
                      </a:endParaRPr>
                    </a:p>
                  </a:txBody>
                  <a:tcPr marL="91437" marR="91437" marT="45709" marB="4570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Angle = 90</a:t>
                      </a:r>
                      <a:r>
                        <a:rPr lang="en-US" sz="1800" b="1" dirty="0" smtClean="0">
                          <a:latin typeface="+mn-lt"/>
                          <a:cs typeface="Times New Roman"/>
                        </a:rPr>
                        <a:t>°</a:t>
                      </a:r>
                    </a:p>
                    <a:p>
                      <a:pPr algn="ctr"/>
                      <a:r>
                        <a:rPr lang="en-US" sz="1800" b="1" dirty="0" smtClean="0">
                          <a:latin typeface="+mn-lt"/>
                          <a:cs typeface="Times New Roman"/>
                        </a:rPr>
                        <a:t>Sides = each other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 marL="91437" marR="91437" marT="45709" marB="45709" anchor="ctr" anchorCtr="1"/>
                </a:tc>
              </a:tr>
              <a:tr h="118842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Angle</a:t>
                      </a:r>
                      <a:r>
                        <a:rPr lang="en-US" sz="1800" b="1" baseline="0" dirty="0" smtClean="0"/>
                        <a:t> </a:t>
                      </a:r>
                      <a:br>
                        <a:rPr lang="en-US" sz="1800" b="1" baseline="0" dirty="0" smtClean="0"/>
                      </a:br>
                      <a:r>
                        <a:rPr lang="en-US" sz="1800" b="1" baseline="0" dirty="0" smtClean="0"/>
                        <a:t>Bisector</a:t>
                      </a:r>
                      <a:endParaRPr lang="en-US" sz="1800" b="1" dirty="0"/>
                    </a:p>
                  </a:txBody>
                  <a:tcPr marL="91437" marR="91437" marT="45709" marB="45709" anchor="ctr" anchorCtr="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endParaRPr lang="en-US" sz="1800" b="1" dirty="0">
                        <a:latin typeface="+mn-lt"/>
                      </a:endParaRPr>
                    </a:p>
                  </a:txBody>
                  <a:tcPr marL="91437" marR="91437" marT="45709" marB="4570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Angles =</a:t>
                      </a:r>
                      <a:r>
                        <a:rPr lang="en-US" sz="1800" b="1" baseline="0" dirty="0" smtClean="0">
                          <a:latin typeface="+mn-lt"/>
                        </a:rPr>
                        <a:t> each other</a:t>
                      </a:r>
                    </a:p>
                    <a:p>
                      <a:pPr algn="ctr"/>
                      <a:r>
                        <a:rPr lang="en-US" sz="1800" b="1" baseline="0" dirty="0" smtClean="0">
                          <a:latin typeface="+mn-lt"/>
                        </a:rPr>
                        <a:t>Total = 2 (1/2 angle)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 marL="91437" marR="91437" marT="45709" marB="45709" anchor="ctr" anchorCtr="1"/>
                </a:tc>
              </a:tr>
              <a:tr h="118842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Median</a:t>
                      </a:r>
                      <a:endParaRPr lang="en-US" sz="1800" b="1" dirty="0"/>
                    </a:p>
                  </a:txBody>
                  <a:tcPr marL="91437" marR="91437" marT="45709" marB="45709" anchor="ctr" anchorCtr="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endParaRPr lang="en-US" sz="1800" b="1" dirty="0">
                        <a:latin typeface="+mn-lt"/>
                      </a:endParaRPr>
                    </a:p>
                  </a:txBody>
                  <a:tcPr marL="91437" marR="91437" marT="45709" marB="4570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Sides = each other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 marL="91437" marR="91437" marT="45709" marB="45709" anchor="ctr" anchorCtr="1"/>
                </a:tc>
              </a:tr>
              <a:tr h="118842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Altitude</a:t>
                      </a:r>
                      <a:endParaRPr lang="en-US" sz="1800" b="1" dirty="0"/>
                    </a:p>
                  </a:txBody>
                  <a:tcPr marL="91437" marR="91437" marT="45709" marB="45709" anchor="ctr" anchorCtr="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r>
                        <a:rPr lang="en-US" sz="1800" b="1" dirty="0" smtClean="0">
                          <a:latin typeface="+mn-lt"/>
                        </a:rPr>
                        <a:t/>
                      </a:r>
                      <a:br>
                        <a:rPr lang="en-US" sz="1800" b="1" dirty="0" smtClean="0">
                          <a:latin typeface="+mn-lt"/>
                        </a:rPr>
                      </a:br>
                      <a:endParaRPr lang="en-US" sz="1800" b="1" dirty="0">
                        <a:latin typeface="+mn-lt"/>
                      </a:endParaRPr>
                    </a:p>
                  </a:txBody>
                  <a:tcPr marL="91437" marR="91437" marT="45709" marB="45709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Angle = 90</a:t>
                      </a:r>
                      <a:r>
                        <a:rPr lang="en-US" sz="1800" b="1" dirty="0" smtClean="0">
                          <a:latin typeface="+mn-lt"/>
                          <a:cs typeface="Times New Roman"/>
                        </a:rPr>
                        <a:t>°</a:t>
                      </a:r>
                    </a:p>
                  </a:txBody>
                  <a:tcPr marL="91437" marR="91437" marT="45709" marB="45709" anchor="ctr" anchorCtr="1"/>
                </a:tc>
              </a:tr>
            </a:tbl>
          </a:graphicData>
        </a:graphic>
      </p:graphicFrame>
      <p:grpSp>
        <p:nvGrpSpPr>
          <p:cNvPr id="6173" name="Group 11"/>
          <p:cNvGrpSpPr>
            <a:grpSpLocks/>
          </p:cNvGrpSpPr>
          <p:nvPr/>
        </p:nvGrpSpPr>
        <p:grpSpPr bwMode="auto">
          <a:xfrm>
            <a:off x="3043238" y="1455738"/>
            <a:ext cx="2495550" cy="939800"/>
            <a:chOff x="2728685" y="1455780"/>
            <a:chExt cx="2496458" cy="939074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728685" y="2250503"/>
              <a:ext cx="2496458" cy="0"/>
            </a:xfrm>
            <a:prstGeom prst="line">
              <a:avLst/>
            </a:prstGeom>
            <a:ln w="57150"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 flipH="1">
              <a:off x="3550983" y="1867418"/>
              <a:ext cx="823276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>
              <a:spLocks noChangeAspect="1"/>
            </p:cNvSpPr>
            <p:nvPr/>
          </p:nvSpPr>
          <p:spPr>
            <a:xfrm>
              <a:off x="3643418" y="1944352"/>
              <a:ext cx="274737" cy="274425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6200000" flipH="1">
              <a:off x="3164768" y="2249710"/>
              <a:ext cx="274425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4420937" y="2257641"/>
              <a:ext cx="274426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74" name="Group 18"/>
          <p:cNvGrpSpPr>
            <a:grpSpLocks/>
          </p:cNvGrpSpPr>
          <p:nvPr/>
        </p:nvGrpSpPr>
        <p:grpSpPr bwMode="auto">
          <a:xfrm>
            <a:off x="3006725" y="5076825"/>
            <a:ext cx="2495550" cy="823913"/>
            <a:chOff x="2692400" y="4960980"/>
            <a:chExt cx="2496458" cy="82296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2692400" y="5769669"/>
              <a:ext cx="2496458" cy="0"/>
            </a:xfrm>
            <a:prstGeom prst="line">
              <a:avLst/>
            </a:prstGeom>
            <a:ln w="57150"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3065430" y="5372460"/>
              <a:ext cx="822960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>
              <a:spLocks noChangeAspect="1"/>
            </p:cNvSpPr>
            <p:nvPr/>
          </p:nvSpPr>
          <p:spPr>
            <a:xfrm>
              <a:off x="3186293" y="5449364"/>
              <a:ext cx="273149" cy="27432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6175" name="Group 19"/>
          <p:cNvGrpSpPr>
            <a:grpSpLocks/>
          </p:cNvGrpSpPr>
          <p:nvPr/>
        </p:nvGrpSpPr>
        <p:grpSpPr bwMode="auto">
          <a:xfrm>
            <a:off x="3006725" y="3875088"/>
            <a:ext cx="2495550" cy="892175"/>
            <a:chOff x="2728685" y="1502228"/>
            <a:chExt cx="2496458" cy="892626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2728685" y="2250318"/>
              <a:ext cx="2496458" cy="0"/>
            </a:xfrm>
            <a:prstGeom prst="line">
              <a:avLst/>
            </a:prstGeom>
            <a:ln w="57150"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3236815" y="1553101"/>
              <a:ext cx="776679" cy="674933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3165388" y="2250318"/>
              <a:ext cx="27318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4420762" y="2257466"/>
              <a:ext cx="274777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76" name="Group 37"/>
          <p:cNvGrpSpPr>
            <a:grpSpLocks/>
          </p:cNvGrpSpPr>
          <p:nvPr/>
        </p:nvGrpSpPr>
        <p:grpSpPr bwMode="auto">
          <a:xfrm>
            <a:off x="3090863" y="2695575"/>
            <a:ext cx="1879600" cy="923925"/>
            <a:chOff x="6857999" y="3091542"/>
            <a:chExt cx="1879604" cy="923246"/>
          </a:xfrm>
        </p:grpSpPr>
        <p:cxnSp>
          <p:nvCxnSpPr>
            <p:cNvPr id="27" name="Straight Connector 26"/>
            <p:cNvCxnSpPr/>
            <p:nvPr/>
          </p:nvCxnSpPr>
          <p:spPr>
            <a:xfrm rot="10800000" flipV="1">
              <a:off x="6857999" y="3091542"/>
              <a:ext cx="1501778" cy="84868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0800000" flipV="1">
              <a:off x="6867524" y="3846637"/>
              <a:ext cx="1870079" cy="101525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0800000" flipV="1">
              <a:off x="6880224" y="3440535"/>
              <a:ext cx="1727204" cy="49335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Arc 34"/>
            <p:cNvSpPr/>
            <p:nvPr/>
          </p:nvSpPr>
          <p:spPr>
            <a:xfrm>
              <a:off x="7370762" y="3615032"/>
              <a:ext cx="206375" cy="185601"/>
            </a:xfrm>
            <a:prstGeom prst="arc">
              <a:avLst>
                <a:gd name="adj1" fmla="val 16200000"/>
                <a:gd name="adj2" fmla="val 163521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Arc 35"/>
            <p:cNvSpPr/>
            <p:nvPr/>
          </p:nvSpPr>
          <p:spPr>
            <a:xfrm>
              <a:off x="7473950" y="3753043"/>
              <a:ext cx="204787" cy="261745"/>
            </a:xfrm>
            <a:prstGeom prst="arc">
              <a:avLst>
                <a:gd name="adj1" fmla="val 16200000"/>
                <a:gd name="adj2" fmla="val 163521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Sides and Angles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989013"/>
            <a:ext cx="8712200" cy="3992562"/>
          </a:xfrm>
        </p:spPr>
        <p:txBody>
          <a:bodyPr/>
          <a:lstStyle/>
          <a:p>
            <a:pPr eaLnBrk="1" hangingPunct="1"/>
            <a:r>
              <a:rPr lang="en-US" altLang="en-US" sz="2800" b="1" i="1" smtClean="0"/>
              <a:t>Largest Side is opposite the largest angle</a:t>
            </a:r>
          </a:p>
          <a:p>
            <a:pPr eaLnBrk="1" hangingPunct="1"/>
            <a:r>
              <a:rPr lang="en-US" altLang="en-US" sz="2800" b="1" i="1" smtClean="0"/>
              <a:t>Middle Side is opposite the middle angle</a:t>
            </a:r>
          </a:p>
          <a:p>
            <a:pPr eaLnBrk="1" hangingPunct="1"/>
            <a:r>
              <a:rPr lang="en-US" altLang="en-US" sz="2800" b="1" i="1" smtClean="0"/>
              <a:t>Smallest side is opposite the smallest angle</a:t>
            </a:r>
          </a:p>
          <a:p>
            <a:pPr eaLnBrk="1" hangingPunct="1"/>
            <a:endParaRPr lang="en-US" altLang="en-US" sz="2800" b="1" i="1" smtClean="0"/>
          </a:p>
          <a:p>
            <a:pPr eaLnBrk="1" hangingPunct="1">
              <a:buFontTx/>
              <a:buNone/>
            </a:pPr>
            <a:r>
              <a:rPr lang="en-US" altLang="en-US" sz="2400" b="1" i="1" smtClean="0">
                <a:solidFill>
                  <a:srgbClr val="FFFF00"/>
                </a:solidFill>
              </a:rPr>
              <a:t>Given:  3 sides or angles measurements</a:t>
            </a:r>
          </a:p>
          <a:p>
            <a:pPr eaLnBrk="1" hangingPunct="1">
              <a:buFontTx/>
              <a:buNone/>
            </a:pPr>
            <a:r>
              <a:rPr lang="en-US" altLang="en-US" sz="2400" b="1" i="1" smtClean="0">
                <a:solidFill>
                  <a:srgbClr val="FFFF00"/>
                </a:solidFill>
              </a:rPr>
              <a:t>1.  Arrange numbers in order requested</a:t>
            </a:r>
          </a:p>
          <a:p>
            <a:pPr eaLnBrk="1" hangingPunct="1">
              <a:buFontTx/>
              <a:buNone/>
            </a:pPr>
            <a:r>
              <a:rPr lang="en-US" altLang="en-US" sz="2400" b="1" i="1" smtClean="0">
                <a:solidFill>
                  <a:srgbClr val="FFFF00"/>
                </a:solidFill>
              </a:rPr>
              <a:t>2.  Replace numbers with side (2 Ltrs) or angle (1 Ltr)</a:t>
            </a:r>
          </a:p>
          <a:p>
            <a:pPr eaLnBrk="1" hangingPunct="1">
              <a:buFontTx/>
              <a:buNone/>
            </a:pPr>
            <a:r>
              <a:rPr lang="en-US" altLang="en-US" sz="2400" b="1" i="1" smtClean="0">
                <a:solidFill>
                  <a:srgbClr val="FFFF00"/>
                </a:solidFill>
              </a:rPr>
              <a:t>3.  Replace with missing letter(s)</a:t>
            </a:r>
          </a:p>
          <a:p>
            <a:pPr eaLnBrk="1" hangingPunct="1">
              <a:buFontTx/>
              <a:buNone/>
            </a:pPr>
            <a:endParaRPr lang="en-US" altLang="en-US" sz="2800" b="1" i="1" smtClean="0"/>
          </a:p>
          <a:p>
            <a:pPr eaLnBrk="1" hangingPunct="1">
              <a:buFontTx/>
              <a:buNone/>
            </a:pPr>
            <a:endParaRPr lang="en-US" altLang="en-US" sz="2800" b="1" i="1" smtClean="0"/>
          </a:p>
        </p:txBody>
      </p:sp>
      <p:grpSp>
        <p:nvGrpSpPr>
          <p:cNvPr id="7172" name="Group 117"/>
          <p:cNvGrpSpPr>
            <a:grpSpLocks/>
          </p:cNvGrpSpPr>
          <p:nvPr/>
        </p:nvGrpSpPr>
        <p:grpSpPr bwMode="auto">
          <a:xfrm>
            <a:off x="5375275" y="4959350"/>
            <a:ext cx="3248025" cy="1303338"/>
            <a:chOff x="135" y="2839"/>
            <a:chExt cx="2046" cy="821"/>
          </a:xfrm>
        </p:grpSpPr>
        <p:sp>
          <p:nvSpPr>
            <p:cNvPr id="7174" name="Freeform 107"/>
            <p:cNvSpPr>
              <a:spLocks/>
            </p:cNvSpPr>
            <p:nvPr/>
          </p:nvSpPr>
          <p:spPr bwMode="auto">
            <a:xfrm>
              <a:off x="340" y="2950"/>
              <a:ext cx="1641" cy="532"/>
            </a:xfrm>
            <a:custGeom>
              <a:avLst/>
              <a:gdLst>
                <a:gd name="T0" fmla="*/ 0 w 1641"/>
                <a:gd name="T1" fmla="*/ 0 h 532"/>
                <a:gd name="T2" fmla="*/ 594 w 1641"/>
                <a:gd name="T3" fmla="*/ 532 h 532"/>
                <a:gd name="T4" fmla="*/ 1641 w 1641"/>
                <a:gd name="T5" fmla="*/ 323 h 532"/>
                <a:gd name="T6" fmla="*/ 0 w 1641"/>
                <a:gd name="T7" fmla="*/ 0 h 5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41"/>
                <a:gd name="T13" fmla="*/ 0 h 532"/>
                <a:gd name="T14" fmla="*/ 1641 w 1641"/>
                <a:gd name="T15" fmla="*/ 532 h 5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41" h="532">
                  <a:moveTo>
                    <a:pt x="0" y="0"/>
                  </a:moveTo>
                  <a:lnTo>
                    <a:pt x="594" y="532"/>
                  </a:lnTo>
                  <a:lnTo>
                    <a:pt x="1641" y="32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5" name="Text Box 109"/>
            <p:cNvSpPr txBox="1">
              <a:spLocks noChangeArrowheads="1"/>
            </p:cNvSpPr>
            <p:nvPr/>
          </p:nvSpPr>
          <p:spPr bwMode="auto">
            <a:xfrm>
              <a:off x="501" y="2996"/>
              <a:ext cx="28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51</a:t>
              </a:r>
              <a:r>
                <a:rPr lang="en-US" altLang="en-US" sz="1400" b="1">
                  <a:cs typeface="Arial" charset="0"/>
                </a:rPr>
                <a:t>°</a:t>
              </a:r>
            </a:p>
          </p:txBody>
        </p:sp>
        <p:sp>
          <p:nvSpPr>
            <p:cNvPr id="7176" name="Text Box 110"/>
            <p:cNvSpPr txBox="1">
              <a:spLocks noChangeArrowheads="1"/>
            </p:cNvSpPr>
            <p:nvPr/>
          </p:nvSpPr>
          <p:spPr bwMode="auto">
            <a:xfrm>
              <a:off x="1435" y="3178"/>
              <a:ext cx="28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32°</a:t>
              </a:r>
            </a:p>
          </p:txBody>
        </p:sp>
        <p:sp>
          <p:nvSpPr>
            <p:cNvPr id="7177" name="Text Box 111"/>
            <p:cNvSpPr txBox="1">
              <a:spLocks noChangeArrowheads="1"/>
            </p:cNvSpPr>
            <p:nvPr/>
          </p:nvSpPr>
          <p:spPr bwMode="auto">
            <a:xfrm>
              <a:off x="770" y="3468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N</a:t>
              </a:r>
            </a:p>
          </p:txBody>
        </p:sp>
        <p:sp>
          <p:nvSpPr>
            <p:cNvPr id="7178" name="Text Box 112"/>
            <p:cNvSpPr txBox="1">
              <a:spLocks noChangeArrowheads="1"/>
            </p:cNvSpPr>
            <p:nvPr/>
          </p:nvSpPr>
          <p:spPr bwMode="auto">
            <a:xfrm>
              <a:off x="135" y="2839"/>
              <a:ext cx="21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M</a:t>
              </a:r>
            </a:p>
          </p:txBody>
        </p:sp>
        <p:sp>
          <p:nvSpPr>
            <p:cNvPr id="7179" name="Text Box 113"/>
            <p:cNvSpPr txBox="1">
              <a:spLocks noChangeArrowheads="1"/>
            </p:cNvSpPr>
            <p:nvPr/>
          </p:nvSpPr>
          <p:spPr bwMode="auto">
            <a:xfrm>
              <a:off x="1984" y="3196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P</a:t>
              </a:r>
            </a:p>
          </p:txBody>
        </p:sp>
        <p:sp>
          <p:nvSpPr>
            <p:cNvPr id="7180" name="Text Box 114"/>
            <p:cNvSpPr txBox="1">
              <a:spLocks noChangeArrowheads="1"/>
            </p:cNvSpPr>
            <p:nvPr/>
          </p:nvSpPr>
          <p:spPr bwMode="auto">
            <a:xfrm>
              <a:off x="849" y="3284"/>
              <a:ext cx="28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97</a:t>
              </a:r>
              <a:r>
                <a:rPr lang="en-US" altLang="en-US" sz="1400" b="1">
                  <a:cs typeface="Arial" charset="0"/>
                </a:rPr>
                <a:t>°</a:t>
              </a:r>
            </a:p>
          </p:txBody>
        </p:sp>
      </p:grpSp>
      <p:sp>
        <p:nvSpPr>
          <p:cNvPr id="7173" name="TextBox 11"/>
          <p:cNvSpPr txBox="1">
            <a:spLocks noChangeArrowheads="1"/>
          </p:cNvSpPr>
          <p:nvPr/>
        </p:nvSpPr>
        <p:spPr bwMode="auto">
          <a:xfrm>
            <a:off x="1419225" y="5172075"/>
            <a:ext cx="23272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/>
              <a:t>97  &gt;  51  &gt; 32</a:t>
            </a:r>
          </a:p>
          <a:p>
            <a:pPr eaLnBrk="1" hangingPunct="1"/>
            <a:r>
              <a:rPr lang="en-US" altLang="en-US" sz="2400" b="1">
                <a:sym typeface="Symbol" pitchFamily="18" charset="2"/>
              </a:rPr>
              <a:t>N &gt; M &gt; P</a:t>
            </a:r>
          </a:p>
          <a:p>
            <a:pPr eaLnBrk="1" hangingPunct="1"/>
            <a:r>
              <a:rPr lang="en-US" altLang="en-US" sz="2400" b="1">
                <a:sym typeface="Symbol" pitchFamily="18" charset="2"/>
              </a:rPr>
              <a:t>MP &gt; NP  &gt; MN</a:t>
            </a:r>
            <a:endParaRPr lang="en-US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Triangle Inequality Theorem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" y="989013"/>
            <a:ext cx="8901113" cy="5688012"/>
          </a:xfrm>
        </p:spPr>
        <p:txBody>
          <a:bodyPr/>
          <a:lstStyle/>
          <a:p>
            <a:pPr eaLnBrk="1" hangingPunct="1"/>
            <a:r>
              <a:rPr lang="en-US" altLang="en-US" sz="2800" b="1" smtClean="0"/>
              <a:t>Any two sides must be bigger than the third side</a:t>
            </a:r>
          </a:p>
          <a:p>
            <a:pPr eaLnBrk="1" hangingPunct="1"/>
            <a:endParaRPr lang="en-US" altLang="en-US" sz="2800" b="1" smtClean="0"/>
          </a:p>
          <a:p>
            <a:pPr eaLnBrk="1" hangingPunct="1"/>
            <a:r>
              <a:rPr lang="en-US" altLang="en-US" sz="2800" b="1" smtClean="0"/>
              <a:t>Given three sides (can they make a triangle):  </a:t>
            </a:r>
            <a:br>
              <a:rPr lang="en-US" altLang="en-US" sz="2800" b="1" smtClean="0"/>
            </a:br>
            <a:r>
              <a:rPr lang="en-US" altLang="en-US" sz="2800" b="1" smtClean="0"/>
              <a:t>Add the smallest two sides together</a:t>
            </a:r>
            <a:br>
              <a:rPr lang="en-US" altLang="en-US" sz="2800" b="1" smtClean="0"/>
            </a:br>
            <a:r>
              <a:rPr lang="en-US" altLang="en-US" sz="2800" b="1" smtClean="0">
                <a:solidFill>
                  <a:srgbClr val="FFFF00"/>
                </a:solidFill>
              </a:rPr>
              <a:t>If they are bigger than the largest side, then Yes</a:t>
            </a:r>
            <a:br>
              <a:rPr lang="en-US" altLang="en-US" sz="2800" b="1" smtClean="0">
                <a:solidFill>
                  <a:srgbClr val="FFFF00"/>
                </a:solidFill>
              </a:rPr>
            </a:br>
            <a:r>
              <a:rPr lang="en-US" altLang="en-US" sz="2800" b="1" smtClean="0">
                <a:solidFill>
                  <a:srgbClr val="FFFF00"/>
                </a:solidFill>
              </a:rPr>
              <a:t>If they are equal or smaller, then No</a:t>
            </a:r>
          </a:p>
          <a:p>
            <a:pPr eaLnBrk="1" hangingPunct="1"/>
            <a:endParaRPr lang="en-US" altLang="en-US" sz="2800" b="1" smtClean="0"/>
          </a:p>
          <a:p>
            <a:pPr eaLnBrk="1" hangingPunct="1"/>
            <a:r>
              <a:rPr lang="en-US" altLang="en-US" sz="2800" b="1" smtClean="0"/>
              <a:t>Given two sides (find the range of the third side)</a:t>
            </a:r>
            <a:br>
              <a:rPr lang="en-US" altLang="en-US" sz="2800" b="1" smtClean="0"/>
            </a:br>
            <a:r>
              <a:rPr lang="en-US" altLang="en-US" sz="2800" b="1" smtClean="0">
                <a:solidFill>
                  <a:srgbClr val="FFFF00"/>
                </a:solidFill>
              </a:rPr>
              <a:t>Min value = Larger number – smaller number</a:t>
            </a:r>
            <a:br>
              <a:rPr lang="en-US" altLang="en-US" sz="2800" b="1" smtClean="0">
                <a:solidFill>
                  <a:srgbClr val="FFFF00"/>
                </a:solidFill>
              </a:rPr>
            </a:br>
            <a:r>
              <a:rPr lang="en-US" altLang="en-US" sz="2800" b="1" smtClean="0">
                <a:solidFill>
                  <a:srgbClr val="FFFF00"/>
                </a:solidFill>
              </a:rPr>
              <a:t>Max value = Larger number + smaller number</a:t>
            </a:r>
            <a:r>
              <a:rPr lang="en-US" altLang="en-US" sz="2800" b="1" smtClean="0"/>
              <a:t/>
            </a:r>
            <a:br>
              <a:rPr lang="en-US" altLang="en-US" sz="2800" b="1" smtClean="0"/>
            </a:br>
            <a:endParaRPr lang="en-US" altLang="en-US" sz="2800" b="1" smtClean="0"/>
          </a:p>
          <a:p>
            <a:pPr algn="ctr" eaLnBrk="1" hangingPunct="1">
              <a:buFontTx/>
              <a:buNone/>
            </a:pPr>
            <a:r>
              <a:rPr lang="en-US" altLang="en-US" sz="2800" b="1" smtClean="0">
                <a:solidFill>
                  <a:srgbClr val="FFFF00"/>
                </a:solidFill>
              </a:rPr>
              <a:t>Min value &lt; third side &lt; Max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Triangle Relationship Theorems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650" y="989013"/>
            <a:ext cx="8901113" cy="26273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i="1" smtClean="0">
                <a:solidFill>
                  <a:srgbClr val="FFFF00"/>
                </a:solidFill>
              </a:rPr>
              <a:t>SAS Inequality, or Hinge Theorem</a:t>
            </a:r>
            <a:endParaRPr lang="en-US" altLang="en-US" sz="2800" b="1" i="1" smtClean="0"/>
          </a:p>
          <a:p>
            <a:pPr eaLnBrk="1" hangingPunct="1">
              <a:lnSpc>
                <a:spcPct val="90000"/>
              </a:lnSpc>
            </a:pPr>
            <a:endParaRPr lang="en-US" altLang="en-US" sz="2800" b="1" i="1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b="1" i="1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1600" b="1" i="1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b="1" i="1" smtClean="0">
                <a:solidFill>
                  <a:srgbClr val="FFFF00"/>
                </a:solidFill>
              </a:rPr>
              <a:t>SSS Inequality</a:t>
            </a:r>
            <a:endParaRPr lang="en-US" altLang="en-US" sz="2800" b="1" smtClean="0"/>
          </a:p>
        </p:txBody>
      </p:sp>
      <p:grpSp>
        <p:nvGrpSpPr>
          <p:cNvPr id="9220" name="Group 14"/>
          <p:cNvGrpSpPr>
            <a:grpSpLocks/>
          </p:cNvGrpSpPr>
          <p:nvPr/>
        </p:nvGrpSpPr>
        <p:grpSpPr bwMode="auto">
          <a:xfrm>
            <a:off x="5297488" y="3835400"/>
            <a:ext cx="3517900" cy="2609850"/>
            <a:chOff x="5024650" y="2647666"/>
            <a:chExt cx="3517659" cy="2609839"/>
          </a:xfrm>
        </p:grpSpPr>
        <p:grpSp>
          <p:nvGrpSpPr>
            <p:cNvPr id="9226" name="Group 8"/>
            <p:cNvGrpSpPr>
              <a:grpSpLocks/>
            </p:cNvGrpSpPr>
            <p:nvPr/>
          </p:nvGrpSpPr>
          <p:grpSpPr bwMode="auto">
            <a:xfrm rot="5400000">
              <a:off x="5882185" y="2579432"/>
              <a:ext cx="1828800" cy="2756847"/>
              <a:chOff x="2729552" y="2483893"/>
              <a:chExt cx="1828800" cy="2756847"/>
            </a:xfrm>
          </p:grpSpPr>
          <p:sp>
            <p:nvSpPr>
              <p:cNvPr id="6" name="Freeform 5"/>
              <p:cNvSpPr/>
              <p:nvPr/>
            </p:nvSpPr>
            <p:spPr>
              <a:xfrm>
                <a:off x="2729049" y="2483281"/>
                <a:ext cx="1828792" cy="2757298"/>
              </a:xfrm>
              <a:custGeom>
                <a:avLst/>
                <a:gdLst>
                  <a:gd name="connsiteX0" fmla="*/ 914400 w 1828800"/>
                  <a:gd name="connsiteY0" fmla="*/ 0 h 2756847"/>
                  <a:gd name="connsiteX1" fmla="*/ 0 w 1828800"/>
                  <a:gd name="connsiteY1" fmla="*/ 2756847 h 2756847"/>
                  <a:gd name="connsiteX2" fmla="*/ 1828800 w 1828800"/>
                  <a:gd name="connsiteY2" fmla="*/ 2743200 h 2756847"/>
                  <a:gd name="connsiteX3" fmla="*/ 914400 w 1828800"/>
                  <a:gd name="connsiteY3" fmla="*/ 0 h 2756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28800" h="2756847">
                    <a:moveTo>
                      <a:pt x="914400" y="0"/>
                    </a:moveTo>
                    <a:lnTo>
                      <a:pt x="0" y="2756847"/>
                    </a:lnTo>
                    <a:lnTo>
                      <a:pt x="1828800" y="2743200"/>
                    </a:lnTo>
                    <a:lnTo>
                      <a:pt x="914400" y="0"/>
                    </a:lnTo>
                    <a:close/>
                  </a:path>
                </a:pathLst>
              </a:cu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8" name="Straight Connector 7"/>
              <p:cNvCxnSpPr>
                <a:stCxn id="6" idx="0"/>
              </p:cNvCxnSpPr>
              <p:nvPr/>
            </p:nvCxnSpPr>
            <p:spPr>
              <a:xfrm flipH="1">
                <a:off x="3302134" y="2481694"/>
                <a:ext cx="341312" cy="273031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227" name="TextBox 9"/>
            <p:cNvSpPr txBox="1">
              <a:spLocks noChangeArrowheads="1"/>
            </p:cNvSpPr>
            <p:nvPr/>
          </p:nvSpPr>
          <p:spPr bwMode="auto">
            <a:xfrm>
              <a:off x="5199797" y="2647666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A</a:t>
              </a:r>
            </a:p>
          </p:txBody>
        </p:sp>
        <p:sp>
          <p:nvSpPr>
            <p:cNvPr id="9228" name="TextBox 10"/>
            <p:cNvSpPr txBox="1">
              <a:spLocks noChangeArrowheads="1"/>
            </p:cNvSpPr>
            <p:nvPr/>
          </p:nvSpPr>
          <p:spPr bwMode="auto">
            <a:xfrm>
              <a:off x="8190931" y="3741761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B</a:t>
              </a:r>
            </a:p>
          </p:txBody>
        </p:sp>
        <p:sp>
          <p:nvSpPr>
            <p:cNvPr id="9229" name="TextBox 11"/>
            <p:cNvSpPr txBox="1">
              <a:spLocks noChangeArrowheads="1"/>
            </p:cNvSpPr>
            <p:nvPr/>
          </p:nvSpPr>
          <p:spPr bwMode="auto">
            <a:xfrm>
              <a:off x="5283958" y="4888173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C</a:t>
              </a:r>
            </a:p>
          </p:txBody>
        </p:sp>
        <p:sp>
          <p:nvSpPr>
            <p:cNvPr id="9230" name="TextBox 12"/>
            <p:cNvSpPr txBox="1">
              <a:spLocks noChangeArrowheads="1"/>
            </p:cNvSpPr>
            <p:nvPr/>
          </p:nvSpPr>
          <p:spPr bwMode="auto">
            <a:xfrm>
              <a:off x="5024650" y="3373272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D</a:t>
              </a:r>
            </a:p>
          </p:txBody>
        </p:sp>
      </p:grpSp>
      <p:sp>
        <p:nvSpPr>
          <p:cNvPr id="9221" name="TextBox 13"/>
          <p:cNvSpPr txBox="1">
            <a:spLocks noChangeArrowheads="1"/>
          </p:cNvSpPr>
          <p:nvPr/>
        </p:nvSpPr>
        <p:spPr bwMode="auto">
          <a:xfrm>
            <a:off x="1065213" y="1801813"/>
            <a:ext cx="6345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/>
              <a:t>If </a:t>
            </a:r>
            <a:r>
              <a:rPr lang="en-US" altLang="en-US" sz="2400" b="1">
                <a:sym typeface="Symbol" pitchFamily="18" charset="2"/>
              </a:rPr>
              <a:t> ABD &lt;  CBD, then AD &lt; DC </a:t>
            </a:r>
            <a:endParaRPr lang="en-US" altLang="en-US" sz="2400" b="1"/>
          </a:p>
        </p:txBody>
      </p:sp>
      <p:sp>
        <p:nvSpPr>
          <p:cNvPr id="9222" name="TextBox 15"/>
          <p:cNvSpPr txBox="1">
            <a:spLocks noChangeArrowheads="1"/>
          </p:cNvSpPr>
          <p:nvPr/>
        </p:nvSpPr>
        <p:spPr bwMode="auto">
          <a:xfrm>
            <a:off x="1023938" y="3346450"/>
            <a:ext cx="6345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/>
              <a:t>If </a:t>
            </a:r>
            <a:r>
              <a:rPr lang="en-US" altLang="en-US" sz="2400" b="1">
                <a:sym typeface="Symbol" pitchFamily="18" charset="2"/>
              </a:rPr>
              <a:t>AD &lt; DC, then  ABD &lt;  CBD</a:t>
            </a:r>
            <a:endParaRPr lang="en-US" altLang="en-US" sz="2400" b="1"/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6660357" y="4529931"/>
            <a:ext cx="273050" cy="555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6716713" y="5665787"/>
            <a:ext cx="273050" cy="539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5" name="TextBox 19"/>
          <p:cNvSpPr txBox="1">
            <a:spLocks noChangeArrowheads="1"/>
          </p:cNvSpPr>
          <p:nvPr/>
        </p:nvSpPr>
        <p:spPr bwMode="auto">
          <a:xfrm>
            <a:off x="4899025" y="6488113"/>
            <a:ext cx="4044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66FF66"/>
                </a:solidFill>
              </a:rPr>
              <a:t>This is our virtual alligator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Indirect Proof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250" y="989013"/>
            <a:ext cx="8939213" cy="4456112"/>
          </a:xfrm>
        </p:spPr>
        <p:txBody>
          <a:bodyPr/>
          <a:lstStyle/>
          <a:p>
            <a:pPr eaLnBrk="1" hangingPunct="1"/>
            <a:r>
              <a:rPr lang="en-US" altLang="en-US" sz="2400" b="1" smtClean="0">
                <a:solidFill>
                  <a:srgbClr val="FFFF00"/>
                </a:solidFill>
              </a:rPr>
              <a:t>Step 1:  </a:t>
            </a:r>
            <a:r>
              <a:rPr lang="en-US" altLang="en-US" sz="2400" b="1" smtClean="0"/>
              <a:t>Assume that the conclusion (what we are trying to prove) is false, so then the opposite is true.</a:t>
            </a:r>
          </a:p>
          <a:p>
            <a:pPr eaLnBrk="1" hangingPunct="1"/>
            <a:endParaRPr lang="en-US" altLang="en-US" sz="1400" b="1" smtClean="0"/>
          </a:p>
          <a:p>
            <a:pPr eaLnBrk="1" hangingPunct="1"/>
            <a:r>
              <a:rPr lang="en-US" altLang="en-US" sz="2400" b="1" smtClean="0">
                <a:solidFill>
                  <a:srgbClr val="FFFF00"/>
                </a:solidFill>
              </a:rPr>
              <a:t>Step 2:  </a:t>
            </a:r>
            <a:r>
              <a:rPr lang="en-US" altLang="en-US" sz="2400" b="1" smtClean="0"/>
              <a:t>Show that this assumption leads to a contradiction of the hypothesis, or some other fact, such as a definition, postulate, theorem, corollary or given.</a:t>
            </a:r>
            <a:br>
              <a:rPr lang="en-US" altLang="en-US" sz="2400" b="1" smtClean="0"/>
            </a:br>
            <a:r>
              <a:rPr lang="en-US" altLang="en-US" sz="2400" b="1" smtClean="0"/>
              <a:t>Statement    Reason part of the proof</a:t>
            </a:r>
          </a:p>
          <a:p>
            <a:pPr eaLnBrk="1" hangingPunct="1"/>
            <a:endParaRPr lang="en-US" altLang="en-US" sz="1400" b="1" smtClean="0"/>
          </a:p>
          <a:p>
            <a:pPr eaLnBrk="1" hangingPunct="1"/>
            <a:r>
              <a:rPr lang="en-US" altLang="en-US" sz="2400" b="1" smtClean="0">
                <a:solidFill>
                  <a:srgbClr val="FFFF00"/>
                </a:solidFill>
              </a:rPr>
              <a:t>Step 3:  </a:t>
            </a:r>
            <a:r>
              <a:rPr lang="en-US" altLang="en-US" sz="2400" b="1" smtClean="0"/>
              <a:t>Point out that because the false conclusion leads to an incorrect statement, the original conclusion must be true (the opposite of what we assumed in step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1324</TotalTime>
  <Words>334</Words>
  <Application>Microsoft Office PowerPoint</Application>
  <PresentationFormat>On-screen Show (4:3)</PresentationFormat>
  <Paragraphs>103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Symbol</vt:lpstr>
      <vt:lpstr>Default Design</vt:lpstr>
      <vt:lpstr>Lesson 6-R</vt:lpstr>
      <vt:lpstr>Objectives</vt:lpstr>
      <vt:lpstr>Vocabulary</vt:lpstr>
      <vt:lpstr>Special Segments</vt:lpstr>
      <vt:lpstr>Special Segments</vt:lpstr>
      <vt:lpstr>Sides and Angles</vt:lpstr>
      <vt:lpstr>Triangle Inequality Theorem</vt:lpstr>
      <vt:lpstr>Triangle Relationship Theorems</vt:lpstr>
      <vt:lpstr>Indirect Proof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77</cp:revision>
  <dcterms:created xsi:type="dcterms:W3CDTF">2008-02-18T23:02:07Z</dcterms:created>
  <dcterms:modified xsi:type="dcterms:W3CDTF">2019-01-06T16:38:28Z</dcterms:modified>
</cp:coreProperties>
</file>