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44" r:id="rId2"/>
    <p:sldId id="352" r:id="rId3"/>
    <p:sldId id="297" r:id="rId4"/>
    <p:sldId id="343" r:id="rId5"/>
    <p:sldId id="353" r:id="rId6"/>
    <p:sldId id="338" r:id="rId7"/>
    <p:sldId id="339" r:id="rId8"/>
    <p:sldId id="320" r:id="rId9"/>
    <p:sldId id="336" r:id="rId10"/>
    <p:sldId id="323" r:id="rId11"/>
    <p:sldId id="342" r:id="rId12"/>
    <p:sldId id="345" r:id="rId13"/>
    <p:sldId id="324" r:id="rId14"/>
    <p:sldId id="346" r:id="rId15"/>
    <p:sldId id="347" r:id="rId16"/>
    <p:sldId id="348" r:id="rId17"/>
    <p:sldId id="349" r:id="rId18"/>
    <p:sldId id="351" r:id="rId19"/>
    <p:sldId id="321" r:id="rId20"/>
    <p:sldId id="322" r:id="rId21"/>
    <p:sldId id="341" r:id="rId22"/>
    <p:sldId id="340" r:id="rId2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  <a:srgbClr val="CC6600"/>
    <a:srgbClr val="FFFF00"/>
    <a:srgbClr val="FFFF66"/>
    <a:srgbClr val="FFCC00"/>
    <a:srgbClr val="FF3300"/>
    <a:srgbClr val="80008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6" autoAdjust="0"/>
    <p:restoredTop sz="96086" autoAdjust="0"/>
  </p:normalViewPr>
  <p:slideViewPr>
    <p:cSldViewPr snapToGrid="0">
      <p:cViewPr varScale="1">
        <p:scale>
          <a:sx n="84" d="100"/>
          <a:sy n="84" d="100"/>
        </p:scale>
        <p:origin x="-14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A17CE6-636F-4DAD-9EC2-9EFC30B861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337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3EEEB4-FCD7-41EA-B5D8-F1BAC3850E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261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BA6A7C-884B-492D-BA0C-E2BAAF3B48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8247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9D9970-6ECD-4642-98CC-05FDA37AF9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079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5F7C64-B9D8-4097-9A20-0779DFCC5C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71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7BBC7D-B8BD-416A-ABC9-B23A97C26C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106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2801F1-321C-4336-8CEA-0E067E8BEC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605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F3CB87-955C-47E7-BD0C-1ABD136E41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514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3487E-0DE3-4AB7-B692-EFB8A91952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053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C22FF5-94E6-46EE-B578-D557D5B35A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249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E69456-96B6-46C7-A03E-030EE2FD03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565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E90B3C-17BF-4A5C-BAB3-A483DD43BF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628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81590DCF-6778-40E4-953F-7DC8CF122F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hanacademy.org/math/geometry/hs-geo-foundations/modal/v/sum-of-the-exterior-angles-of-convex-polygon" TargetMode="External"/><Relationship Id="rId2" Type="http://schemas.openxmlformats.org/officeDocument/2006/relationships/hyperlink" Target="https://www.khanacademy.org/math/geometry/hs-geo-foundations/modal/v/sum-of-interior-angles-of-a-polygon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2"/>
          <p:cNvSpPr>
            <a:spLocks noChangeArrowheads="1"/>
          </p:cNvSpPr>
          <p:nvPr/>
        </p:nvSpPr>
        <p:spPr bwMode="auto">
          <a:xfrm>
            <a:off x="2928938" y="2014538"/>
            <a:ext cx="3498850" cy="3127375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pic>
        <p:nvPicPr>
          <p:cNvPr id="2051" name="Picture 2" descr="USS Congress (1776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57500" cy="164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 descr="EnterpriseTripol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7525" y="0"/>
            <a:ext cx="2857500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6" descr="USS Enterprise (1874) at the New York Navy Yard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0" y="0"/>
            <a:ext cx="2857500" cy="200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8" descr="USS Enterprise (CV-6) in Puget Sound, September 1945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22525"/>
            <a:ext cx="2857500" cy="216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10" descr="Enterprise underway in the Atlantic Ocean during Summer Pulse 2004.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2484438"/>
            <a:ext cx="2857500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12" descr="Space Shuttle Enterprise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4500" y="2354263"/>
            <a:ext cx="1905000" cy="282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16" descr="http://upload.wikimedia.org/wikipedia/en/thumb/5/54/USS_Enterprise_%28NCC-1701-A%29.jpg/220px-USS_Enterprise_%28NCC-1701-A%29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5503863"/>
            <a:ext cx="2095500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18" descr="http://upload.wikimedia.org/wikipedia/en/thumb/5/58/Enterprise_Forward.jpg/220px-Enterprise_Forward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9100" y="5627688"/>
            <a:ext cx="209550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9" name="Picture 20" descr="http://t1.gstatic.com/images?q=tbn:ANd9GcQl9l5pW1OGY-8xa2lJQsgpTxHi8M9SyIvb1tlewZrXUG8ossbLlaXEPBsR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563" y="5081588"/>
            <a:ext cx="28575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85738"/>
            <a:ext cx="7772400" cy="6096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Polygons</a:t>
            </a:r>
          </a:p>
        </p:txBody>
      </p:sp>
      <p:graphicFrame>
        <p:nvGraphicFramePr>
          <p:cNvPr id="98435" name="Group 131"/>
          <p:cNvGraphicFramePr>
            <a:graphicFrameLocks noGrp="1"/>
          </p:cNvGraphicFramePr>
          <p:nvPr>
            <p:ph type="tbl" idx="1"/>
          </p:nvPr>
        </p:nvGraphicFramePr>
        <p:xfrm>
          <a:off x="639763" y="1173163"/>
          <a:ext cx="7861300" cy="4968879"/>
        </p:xfrm>
        <a:graphic>
          <a:graphicData uri="http://schemas.openxmlformats.org/drawingml/2006/table">
            <a:tbl>
              <a:tblPr/>
              <a:tblGrid>
                <a:gridCol w="862012"/>
                <a:gridCol w="1638300"/>
                <a:gridCol w="1423988"/>
                <a:gridCol w="1520825"/>
                <a:gridCol w="1196975"/>
                <a:gridCol w="1219200"/>
              </a:tblGrid>
              <a:tr h="10059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Sides</a:t>
                      </a:r>
                    </a:p>
                  </a:txBody>
                  <a:tcPr marT="45726" marB="4572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Name</a:t>
                      </a:r>
                    </a:p>
                  </a:txBody>
                  <a:tcPr marT="45726" marB="4572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Sum of </a:t>
                      </a:r>
                      <a:b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Interior </a:t>
                      </a:r>
                      <a:b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Angles</a:t>
                      </a:r>
                    </a:p>
                  </a:txBody>
                  <a:tcPr marT="45726" marB="4572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One </a:t>
                      </a:r>
                      <a:b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Interior</a:t>
                      </a:r>
                      <a:b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Angle</a:t>
                      </a:r>
                    </a:p>
                  </a:txBody>
                  <a:tcPr marT="45726" marB="4572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Sum Of</a:t>
                      </a:r>
                      <a:b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Exterior</a:t>
                      </a:r>
                      <a:b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Angles</a:t>
                      </a:r>
                    </a:p>
                  </a:txBody>
                  <a:tcPr marT="45726" marB="4572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One</a:t>
                      </a:r>
                      <a:b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Exterior </a:t>
                      </a:r>
                      <a:b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Angles </a:t>
                      </a:r>
                    </a:p>
                  </a:txBody>
                  <a:tcPr marT="45726" marB="4572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26" marB="4572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Triangle</a:t>
                      </a:r>
                    </a:p>
                  </a:txBody>
                  <a:tcPr marT="45726" marB="4572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180</a:t>
                      </a:r>
                    </a:p>
                  </a:txBody>
                  <a:tcPr marT="45726" marB="4572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</a:t>
                      </a:r>
                    </a:p>
                  </a:txBody>
                  <a:tcPr marT="45726" marB="4572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360</a:t>
                      </a:r>
                    </a:p>
                  </a:txBody>
                  <a:tcPr marT="45726" marB="4572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120 </a:t>
                      </a:r>
                    </a:p>
                  </a:txBody>
                  <a:tcPr marT="45726" marB="4572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T="45726" marB="4572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Quadrilateral</a:t>
                      </a:r>
                    </a:p>
                  </a:txBody>
                  <a:tcPr marT="45726" marB="4572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360</a:t>
                      </a:r>
                    </a:p>
                  </a:txBody>
                  <a:tcPr marT="45726" marB="4572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90</a:t>
                      </a:r>
                    </a:p>
                  </a:txBody>
                  <a:tcPr marT="45726" marB="4572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360</a:t>
                      </a:r>
                    </a:p>
                  </a:txBody>
                  <a:tcPr marT="45726" marB="4572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90</a:t>
                      </a:r>
                    </a:p>
                  </a:txBody>
                  <a:tcPr marT="45726" marB="4572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T="45726" marB="4572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Pentagon</a:t>
                      </a:r>
                    </a:p>
                  </a:txBody>
                  <a:tcPr marT="45726" marB="4572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540</a:t>
                      </a:r>
                    </a:p>
                  </a:txBody>
                  <a:tcPr marT="45726" marB="4572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108</a:t>
                      </a:r>
                    </a:p>
                  </a:txBody>
                  <a:tcPr marT="45726" marB="4572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360</a:t>
                      </a:r>
                    </a:p>
                  </a:txBody>
                  <a:tcPr marT="45726" marB="4572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72</a:t>
                      </a:r>
                    </a:p>
                  </a:txBody>
                  <a:tcPr marT="45726" marB="4572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marT="45726" marB="4572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Hexagon</a:t>
                      </a:r>
                    </a:p>
                  </a:txBody>
                  <a:tcPr marT="45726" marB="4572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720</a:t>
                      </a:r>
                    </a:p>
                  </a:txBody>
                  <a:tcPr marT="45726" marB="4572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120</a:t>
                      </a:r>
                    </a:p>
                  </a:txBody>
                  <a:tcPr marT="45726" marB="4572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360</a:t>
                      </a:r>
                    </a:p>
                  </a:txBody>
                  <a:tcPr marT="45726" marB="4572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</a:t>
                      </a:r>
                    </a:p>
                  </a:txBody>
                  <a:tcPr marT="45726" marB="4572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marT="45726" marB="4572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Heptagon</a:t>
                      </a:r>
                    </a:p>
                  </a:txBody>
                  <a:tcPr marT="45726" marB="4572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900</a:t>
                      </a:r>
                    </a:p>
                  </a:txBody>
                  <a:tcPr marT="45726" marB="4572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129</a:t>
                      </a:r>
                    </a:p>
                  </a:txBody>
                  <a:tcPr marT="45726" marB="4572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360</a:t>
                      </a:r>
                    </a:p>
                  </a:txBody>
                  <a:tcPr marT="45726" marB="4572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51</a:t>
                      </a:r>
                    </a:p>
                  </a:txBody>
                  <a:tcPr marT="45726" marB="4572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marT="45726" marB="4572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Octagon</a:t>
                      </a:r>
                    </a:p>
                  </a:txBody>
                  <a:tcPr marT="45726" marB="4572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1080</a:t>
                      </a:r>
                    </a:p>
                  </a:txBody>
                  <a:tcPr marT="45726" marB="4572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135</a:t>
                      </a:r>
                    </a:p>
                  </a:txBody>
                  <a:tcPr marT="45726" marB="4572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360</a:t>
                      </a:r>
                    </a:p>
                  </a:txBody>
                  <a:tcPr marT="45726" marB="4572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45</a:t>
                      </a:r>
                    </a:p>
                  </a:txBody>
                  <a:tcPr marT="45726" marB="4572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marT="45726" marB="4572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Nonagon</a:t>
                      </a:r>
                    </a:p>
                  </a:txBody>
                  <a:tcPr marT="45726" marB="4572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1260</a:t>
                      </a:r>
                    </a:p>
                  </a:txBody>
                  <a:tcPr marT="45726" marB="4572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140</a:t>
                      </a:r>
                    </a:p>
                  </a:txBody>
                  <a:tcPr marT="45726" marB="4572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360</a:t>
                      </a:r>
                    </a:p>
                  </a:txBody>
                  <a:tcPr marT="45726" marB="4572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40</a:t>
                      </a:r>
                    </a:p>
                  </a:txBody>
                  <a:tcPr marT="45726" marB="4572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marT="45726" marB="4572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Decagon</a:t>
                      </a:r>
                    </a:p>
                  </a:txBody>
                  <a:tcPr marT="45726" marB="4572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1440</a:t>
                      </a:r>
                    </a:p>
                  </a:txBody>
                  <a:tcPr marT="45726" marB="4572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144</a:t>
                      </a:r>
                    </a:p>
                  </a:txBody>
                  <a:tcPr marT="45726" marB="4572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360</a:t>
                      </a:r>
                    </a:p>
                  </a:txBody>
                  <a:tcPr marT="45726" marB="4572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36</a:t>
                      </a:r>
                    </a:p>
                  </a:txBody>
                  <a:tcPr marT="45726" marB="4572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marT="45726" marB="4572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Dodecagon</a:t>
                      </a:r>
                    </a:p>
                  </a:txBody>
                  <a:tcPr marT="45726" marB="4572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1800</a:t>
                      </a:r>
                    </a:p>
                  </a:txBody>
                  <a:tcPr marT="45726" marB="4572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150</a:t>
                      </a:r>
                    </a:p>
                  </a:txBody>
                  <a:tcPr marT="45726" marB="4572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360</a:t>
                      </a:r>
                    </a:p>
                  </a:txBody>
                  <a:tcPr marT="45726" marB="4572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30</a:t>
                      </a:r>
                    </a:p>
                  </a:txBody>
                  <a:tcPr marT="45726" marB="4572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n</a:t>
                      </a:r>
                    </a:p>
                  </a:txBody>
                  <a:tcPr marT="45726" marB="4572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N - gon</a:t>
                      </a:r>
                    </a:p>
                  </a:txBody>
                  <a:tcPr marT="45726" marB="4572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(n-2) * 180</a:t>
                      </a:r>
                    </a:p>
                  </a:txBody>
                  <a:tcPr marT="45726" marB="4572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180 – Ext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</a:t>
                      </a:r>
                    </a:p>
                  </a:txBody>
                  <a:tcPr marT="45726" marB="4572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360</a:t>
                      </a:r>
                    </a:p>
                  </a:txBody>
                  <a:tcPr marT="45726" marB="4572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360 ∕ n = </a:t>
                      </a:r>
                    </a:p>
                  </a:txBody>
                  <a:tcPr marT="45726" marB="4572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116114"/>
            <a:ext cx="8229600" cy="740229"/>
          </a:xfrm>
        </p:spPr>
        <p:txBody>
          <a:bodyPr/>
          <a:lstStyle/>
          <a:p>
            <a:r>
              <a:rPr lang="en-US" altLang="en-US" sz="3600" b="1" dirty="0" smtClean="0"/>
              <a:t>Angle Theorems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5805701"/>
            <a:ext cx="8229600" cy="988106"/>
          </a:xfrm>
        </p:spPr>
        <p:txBody>
          <a:bodyPr/>
          <a:lstStyle/>
          <a:p>
            <a:r>
              <a:rPr lang="en-US" sz="2400" b="1" dirty="0"/>
              <a:t>Note:  Sum of interior angles in a polygon is found by </a:t>
            </a:r>
            <a:r>
              <a:rPr lang="en-US" sz="2400" b="1" i="1" dirty="0">
                <a:solidFill>
                  <a:srgbClr val="FFFF00"/>
                </a:solidFill>
              </a:rPr>
              <a:t>S</a:t>
            </a:r>
            <a:r>
              <a:rPr lang="en-US" sz="2400" b="1" dirty="0">
                <a:solidFill>
                  <a:srgbClr val="FFFF00"/>
                </a:solidFill>
              </a:rPr>
              <a:t> = (</a:t>
            </a:r>
            <a:r>
              <a:rPr lang="en-US" sz="2400" b="1" i="1" dirty="0">
                <a:solidFill>
                  <a:srgbClr val="FFFF00"/>
                </a:solidFill>
              </a:rPr>
              <a:t>n</a:t>
            </a:r>
            <a:r>
              <a:rPr lang="en-US" sz="2400" b="1" dirty="0">
                <a:solidFill>
                  <a:srgbClr val="FFFF00"/>
                </a:solidFill>
              </a:rPr>
              <a:t> – 2) × 180</a:t>
            </a:r>
            <a:r>
              <a:rPr lang="en-US" sz="2400" b="1" dirty="0" smtClean="0">
                <a:solidFill>
                  <a:srgbClr val="FFFF00"/>
                </a:solidFill>
              </a:rPr>
              <a:t>°</a:t>
            </a:r>
            <a:endParaRPr lang="en-US" sz="2400" b="1" dirty="0">
              <a:solidFill>
                <a:srgbClr val="FFFF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763" y="834735"/>
            <a:ext cx="7771430" cy="2857899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249" y="3834913"/>
            <a:ext cx="7844933" cy="194285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116114"/>
            <a:ext cx="8229600" cy="740229"/>
          </a:xfrm>
        </p:spPr>
        <p:txBody>
          <a:bodyPr/>
          <a:lstStyle/>
          <a:p>
            <a:r>
              <a:rPr lang="en-US" altLang="en-US" sz="3600" b="1" dirty="0" smtClean="0"/>
              <a:t>Angle Theorems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125009"/>
            <a:ext cx="8229600" cy="609620"/>
          </a:xfrm>
        </p:spPr>
        <p:txBody>
          <a:bodyPr/>
          <a:lstStyle/>
          <a:p>
            <a:r>
              <a:rPr lang="en-US" sz="2400" b="1" dirty="0"/>
              <a:t>Note:  Sum of </a:t>
            </a:r>
            <a:r>
              <a:rPr lang="en-US" sz="2400" b="1" dirty="0" smtClean="0"/>
              <a:t>exterior </a:t>
            </a:r>
            <a:r>
              <a:rPr lang="en-US" sz="2400" b="1" dirty="0"/>
              <a:t>angles in </a:t>
            </a:r>
            <a:r>
              <a:rPr lang="en-US" sz="2400" b="1" dirty="0" smtClean="0"/>
              <a:t>any </a:t>
            </a:r>
            <a:r>
              <a:rPr lang="en-US" sz="2400" b="1" dirty="0"/>
              <a:t>polygon is </a:t>
            </a:r>
            <a:r>
              <a:rPr lang="en-US" sz="2400" b="1" dirty="0" smtClean="0">
                <a:solidFill>
                  <a:srgbClr val="FFFF00"/>
                </a:solidFill>
              </a:rPr>
              <a:t>360°</a:t>
            </a:r>
            <a:endParaRPr lang="en-US" sz="2400" b="1" dirty="0">
              <a:solidFill>
                <a:srgbClr val="FFFF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012" y="1222739"/>
            <a:ext cx="8257143" cy="291505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526342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9498"/>
            <a:ext cx="8229600" cy="581705"/>
          </a:xfrm>
        </p:spPr>
        <p:txBody>
          <a:bodyPr/>
          <a:lstStyle/>
          <a:p>
            <a:pPr eaLnBrk="1" hangingPunct="1"/>
            <a:r>
              <a:rPr lang="en-US" altLang="en-US" sz="3200" b="1" dirty="0" smtClean="0"/>
              <a:t>Example 1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34155"/>
            <a:ext cx="8229600" cy="1099445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/>
              <a:t>Find the sum of the measures of the interior angles of the figure.</a:t>
            </a:r>
          </a:p>
          <a:p>
            <a:endParaRPr lang="en-US" sz="2800" b="1" dirty="0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99343" name="Text Box 15"/>
          <p:cNvSpPr txBox="1">
            <a:spLocks noChangeArrowheads="1"/>
          </p:cNvSpPr>
          <p:nvPr/>
        </p:nvSpPr>
        <p:spPr bwMode="auto">
          <a:xfrm>
            <a:off x="577850" y="2281691"/>
            <a:ext cx="5734164" cy="1245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C000"/>
                </a:solidFill>
              </a:rPr>
              <a:t>Since </a:t>
            </a:r>
            <a:r>
              <a:rPr lang="en-US" altLang="en-US" sz="2400" b="1" dirty="0" smtClean="0">
                <a:solidFill>
                  <a:srgbClr val="FFC000"/>
                </a:solidFill>
              </a:rPr>
              <a:t>the figure is a convex decagon, </a:t>
            </a:r>
            <a:r>
              <a:rPr lang="en-US" altLang="en-US" sz="2400" b="1" dirty="0">
                <a:solidFill>
                  <a:srgbClr val="FFC000"/>
                </a:solidFill>
              </a:rPr>
              <a:t>we can use the </a:t>
            </a:r>
            <a:r>
              <a:rPr lang="en-US" altLang="en-US" sz="2400" b="1" dirty="0" smtClean="0">
                <a:solidFill>
                  <a:srgbClr val="FFC000"/>
                </a:solidFill>
              </a:rPr>
              <a:t>Polygon Interior Angles Theorem</a:t>
            </a:r>
            <a:r>
              <a:rPr lang="en-US" altLang="en-US" sz="2400" b="1" dirty="0">
                <a:solidFill>
                  <a:srgbClr val="FFC000"/>
                </a:solidFill>
              </a:rPr>
              <a:t>.</a:t>
            </a:r>
          </a:p>
        </p:txBody>
      </p:sp>
      <p:sp>
        <p:nvSpPr>
          <p:cNvPr id="99352" name="Text Box 24"/>
          <p:cNvSpPr txBox="1">
            <a:spLocks noChangeArrowheads="1"/>
          </p:cNvSpPr>
          <p:nvPr/>
        </p:nvSpPr>
        <p:spPr bwMode="auto">
          <a:xfrm>
            <a:off x="500062" y="5929768"/>
            <a:ext cx="8472285" cy="47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14450" indent="-131445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FF00"/>
                </a:solidFill>
              </a:rPr>
              <a:t>Answer: </a:t>
            </a:r>
            <a:r>
              <a:rPr lang="en-US" altLang="en-US" sz="2400" b="1" dirty="0"/>
              <a:t>The sum of the measures of the angles is </a:t>
            </a:r>
            <a:r>
              <a:rPr lang="en-US" altLang="en-US" sz="2400" b="1" dirty="0" smtClean="0"/>
              <a:t>1440.</a:t>
            </a:r>
            <a:endParaRPr lang="en-US" altLang="en-US" sz="2400" b="1" u="sng" dirty="0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2027" y="1649911"/>
            <a:ext cx="2560320" cy="173736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 Box 15"/>
              <p:cNvSpPr txBox="1">
                <a:spLocks noChangeArrowheads="1"/>
              </p:cNvSpPr>
              <p:nvPr/>
            </p:nvSpPr>
            <p:spPr bwMode="auto">
              <a:xfrm>
                <a:off x="577848" y="4566221"/>
                <a:ext cx="7317921" cy="6226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tabLst>
                    <a:tab pos="131445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tabLst>
                    <a:tab pos="131445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tabLst>
                    <a:tab pos="131445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tabLst>
                    <a:tab pos="131445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tabLst>
                    <a:tab pos="131445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31445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31445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31445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31445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b="1" i="1" dirty="0" smtClean="0">
                          <a:solidFill>
                            <a:schemeClr val="tx2"/>
                          </a:solidFill>
                          <a:latin typeface="Cambria Math"/>
                        </a:rPr>
                        <m:t>𝑺</m:t>
                      </m:r>
                      <m:r>
                        <a:rPr lang="en-US" altLang="en-US" sz="2400" b="1" i="1" dirty="0" smtClean="0">
                          <a:solidFill>
                            <a:schemeClr val="tx2"/>
                          </a:solidFill>
                          <a:latin typeface="Cambria Math"/>
                        </a:rPr>
                        <m:t> = </m:t>
                      </m:r>
                      <m:d>
                        <m:dPr>
                          <m:ctrlPr>
                            <a:rPr lang="en-US" altLang="en-US" sz="2400" b="1" i="1" dirty="0" smtClean="0">
                              <a:solidFill>
                                <a:schemeClr val="tx2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en-US" sz="2400" b="1" i="1" dirty="0" smtClean="0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𝒏</m:t>
                          </m:r>
                          <m:r>
                            <a:rPr lang="en-US" altLang="en-US" sz="2400" b="1" i="1" dirty="0" smtClean="0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 – </m:t>
                          </m:r>
                          <m:r>
                            <a:rPr lang="en-US" altLang="en-US" sz="2400" b="1" i="1" dirty="0" smtClean="0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𝟐</m:t>
                          </m:r>
                        </m:e>
                      </m:d>
                      <m:r>
                        <a:rPr lang="en-US" altLang="en-US" sz="2400" b="1" i="1" dirty="0" smtClean="0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altLang="en-US" sz="2400" b="1" i="1" dirty="0" smtClean="0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𝟏𝟖𝟎</m:t>
                      </m:r>
                      <m:r>
                        <a:rPr lang="en-US" altLang="en-US" sz="2400" b="1" i="1" dirty="0" smtClean="0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d>
                        <m:dPr>
                          <m:ctrlPr>
                            <a:rPr lang="en-US" altLang="en-US" sz="2400" b="1" i="1" dirty="0" smtClean="0">
                              <a:solidFill>
                                <a:schemeClr val="tx2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altLang="en-US" sz="2400" b="1" i="1" dirty="0" smtClean="0">
                              <a:solidFill>
                                <a:schemeClr val="tx2"/>
                              </a:solidFill>
                              <a:latin typeface="Cambria Math"/>
                              <a:ea typeface="Cambria Math"/>
                            </a:rPr>
                            <m:t>𝟏𝟎</m:t>
                          </m:r>
                          <m:r>
                            <a:rPr lang="en-US" altLang="en-US" sz="2400" b="1" i="1" dirty="0" smtClean="0">
                              <a:solidFill>
                                <a:schemeClr val="tx2"/>
                              </a:solidFill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altLang="en-US" sz="2400" b="1" i="1" dirty="0" smtClean="0">
                              <a:solidFill>
                                <a:schemeClr val="tx2"/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</m:e>
                      </m:d>
                      <m:r>
                        <a:rPr lang="en-US" altLang="en-US" sz="2400" b="1" i="1" dirty="0" smtClean="0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altLang="en-US" sz="2400" b="1" i="1" dirty="0" smtClean="0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𝟏𝟖𝟎</m:t>
                      </m:r>
                      <m:r>
                        <a:rPr lang="en-US" altLang="en-US" sz="2400" b="1" i="1" dirty="0" smtClean="0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altLang="en-US" sz="2400" b="1" i="1" dirty="0" smtClean="0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𝟏𝟒𝟒𝟎</m:t>
                      </m:r>
                      <m:r>
                        <a:rPr lang="en-US" altLang="en-US" sz="2400" b="1" i="1" dirty="0" smtClean="0">
                          <a:solidFill>
                            <a:schemeClr val="tx2"/>
                          </a:solidFill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US" altLang="en-US" sz="2400" b="1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20" name="Text 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77848" y="4566221"/>
                <a:ext cx="7317921" cy="62264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9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9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43" grpId="0" autoUpdateAnimBg="0"/>
      <p:bldP spid="99352" grpId="0" autoUpdateAnimBg="0"/>
      <p:bldP spid="20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9498"/>
            <a:ext cx="8229600" cy="581705"/>
          </a:xfrm>
        </p:spPr>
        <p:txBody>
          <a:bodyPr/>
          <a:lstStyle/>
          <a:p>
            <a:pPr eaLnBrk="1" hangingPunct="1"/>
            <a:r>
              <a:rPr lang="en-US" altLang="en-US" sz="3200" b="1" dirty="0" smtClean="0"/>
              <a:t>Example 2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34155"/>
            <a:ext cx="8229600" cy="1099445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/>
              <a:t>The sum of the measures of the interior angles of a convex polygon is 1800°. Classify the polygon by the number of sides.</a:t>
            </a:r>
          </a:p>
          <a:p>
            <a:pPr marL="0" indent="0">
              <a:buNone/>
            </a:pPr>
            <a:endParaRPr lang="en-US" sz="2800" b="1" dirty="0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99343" name="Text Box 15"/>
          <p:cNvSpPr txBox="1">
            <a:spLocks noChangeArrowheads="1"/>
          </p:cNvSpPr>
          <p:nvPr/>
        </p:nvSpPr>
        <p:spPr bwMode="auto">
          <a:xfrm>
            <a:off x="500061" y="2673005"/>
            <a:ext cx="7990795" cy="1245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C000"/>
                </a:solidFill>
              </a:rPr>
              <a:t>Since </a:t>
            </a:r>
            <a:r>
              <a:rPr lang="en-US" altLang="en-US" sz="2400" b="1" dirty="0" smtClean="0">
                <a:solidFill>
                  <a:srgbClr val="FFC000"/>
                </a:solidFill>
              </a:rPr>
              <a:t>the figure is a convex decagon, </a:t>
            </a:r>
            <a:r>
              <a:rPr lang="en-US" altLang="en-US" sz="2400" b="1" dirty="0">
                <a:solidFill>
                  <a:srgbClr val="FFC000"/>
                </a:solidFill>
              </a:rPr>
              <a:t>we can use the </a:t>
            </a:r>
            <a:r>
              <a:rPr lang="en-US" altLang="en-US" sz="2400" b="1" dirty="0" smtClean="0">
                <a:solidFill>
                  <a:srgbClr val="FFC000"/>
                </a:solidFill>
              </a:rPr>
              <a:t>Polygon Interior Angles Theorem</a:t>
            </a:r>
            <a:r>
              <a:rPr lang="en-US" altLang="en-US" sz="2400" b="1" dirty="0">
                <a:solidFill>
                  <a:srgbClr val="FFC000"/>
                </a:solidFill>
              </a:rPr>
              <a:t>.</a:t>
            </a:r>
          </a:p>
        </p:txBody>
      </p:sp>
      <p:sp>
        <p:nvSpPr>
          <p:cNvPr id="99352" name="Text Box 24"/>
          <p:cNvSpPr txBox="1">
            <a:spLocks noChangeArrowheads="1"/>
          </p:cNvSpPr>
          <p:nvPr/>
        </p:nvSpPr>
        <p:spPr bwMode="auto">
          <a:xfrm>
            <a:off x="500062" y="5929768"/>
            <a:ext cx="8472285" cy="47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14450" indent="-131445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FF00"/>
                </a:solidFill>
              </a:rPr>
              <a:t>Answer: </a:t>
            </a:r>
            <a:r>
              <a:rPr lang="en-US" altLang="en-US" sz="2400" b="1" dirty="0"/>
              <a:t>The </a:t>
            </a:r>
            <a:r>
              <a:rPr lang="en-US" altLang="en-US" sz="2400" b="1" dirty="0" smtClean="0"/>
              <a:t>figure is a dodecagon, 12-sided figure.</a:t>
            </a:r>
            <a:endParaRPr lang="en-US" altLang="en-US" sz="2400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 Box 15"/>
              <p:cNvSpPr txBox="1">
                <a:spLocks noChangeArrowheads="1"/>
              </p:cNvSpPr>
              <p:nvPr/>
            </p:nvSpPr>
            <p:spPr bwMode="auto">
              <a:xfrm>
                <a:off x="679448" y="3918295"/>
                <a:ext cx="7317921" cy="17938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tabLst>
                    <a:tab pos="131445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tabLst>
                    <a:tab pos="131445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tabLst>
                    <a:tab pos="131445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tabLst>
                    <a:tab pos="131445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tabLst>
                    <a:tab pos="131445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31445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31445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31445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31445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</a:rPr>
                        <m:t>       </m:t>
                      </m:r>
                      <m:r>
                        <a:rPr lang="en-US" sz="2400" b="1" i="1">
                          <a:latin typeface="Cambria Math"/>
                        </a:rPr>
                        <m:t>𝑺</m:t>
                      </m:r>
                      <m:r>
                        <a:rPr lang="en-US" sz="2400" b="1" i="1">
                          <a:latin typeface="Cambria Math"/>
                        </a:rPr>
                        <m:t> = </m:t>
                      </m:r>
                      <m:d>
                        <m:dPr>
                          <m:ctrlPr>
                            <a:rPr lang="en-US" sz="2400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b="1" i="1">
                              <a:latin typeface="Cambria Math"/>
                            </a:rPr>
                            <m:t>𝒏</m:t>
                          </m:r>
                          <m:r>
                            <a:rPr lang="en-US" sz="2400" b="1" i="1">
                              <a:latin typeface="Cambria Math"/>
                            </a:rPr>
                            <m:t> – </m:t>
                          </m:r>
                          <m:r>
                            <a:rPr lang="en-US" sz="2400" b="1" i="1">
                              <a:latin typeface="Cambria Math"/>
                            </a:rPr>
                            <m:t>𝟐</m:t>
                          </m:r>
                        </m:e>
                      </m:d>
                      <m:r>
                        <a:rPr lang="en-US" sz="2400" b="1" i="1">
                          <a:latin typeface="Cambria Math"/>
                        </a:rPr>
                        <m:t>×</m:t>
                      </m:r>
                      <m:r>
                        <a:rPr lang="en-US" sz="2400" b="1" i="1">
                          <a:latin typeface="Cambria Math"/>
                        </a:rPr>
                        <m:t>𝟏𝟖𝟎</m:t>
                      </m:r>
                    </m:oMath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</a:rPr>
                        <m:t>𝟏𝟖𝟎𝟎</m:t>
                      </m:r>
                      <m:r>
                        <m:rPr>
                          <m:aln/>
                        </m:rPr>
                        <a:rPr lang="en-US" sz="2400" b="1" i="1">
                          <a:latin typeface="Cambria Math"/>
                        </a:rPr>
                        <m:t>=</m:t>
                      </m:r>
                      <m:r>
                        <a:rPr lang="en-US" sz="2400" b="1" i="1">
                          <a:latin typeface="Cambria Math"/>
                        </a:rPr>
                        <m:t>(</m:t>
                      </m:r>
                      <m:r>
                        <a:rPr lang="en-US" sz="2400" b="1" i="1">
                          <a:latin typeface="Cambria Math"/>
                        </a:rPr>
                        <m:t>𝒏</m:t>
                      </m:r>
                      <m:r>
                        <a:rPr lang="en-US" sz="2400" b="1" i="1">
                          <a:latin typeface="Cambria Math"/>
                        </a:rPr>
                        <m:t>−</m:t>
                      </m:r>
                      <m:r>
                        <a:rPr lang="en-US" sz="2400" b="1" i="1">
                          <a:latin typeface="Cambria Math"/>
                        </a:rPr>
                        <m:t>𝟐</m:t>
                      </m:r>
                      <m:r>
                        <a:rPr lang="en-US" sz="2400" b="1" i="1">
                          <a:latin typeface="Cambria Math"/>
                        </a:rPr>
                        <m:t>)×</m:t>
                      </m:r>
                      <m:r>
                        <a:rPr lang="en-US" sz="2400" b="1" i="1">
                          <a:latin typeface="Cambria Math"/>
                        </a:rPr>
                        <m:t>𝟏𝟖𝟎</m:t>
                      </m:r>
                    </m:oMath>
                    <m:oMath xmlns:m="http://schemas.openxmlformats.org/officeDocument/2006/math">
                      <m:r>
                        <a:rPr lang="en-US" sz="2400" b="0" i="0" smtClean="0">
                          <a:latin typeface="Cambria Math"/>
                        </a:rPr>
                        <m:t>      </m:t>
                      </m:r>
                      <m:r>
                        <a:rPr lang="en-US" sz="2400" b="1" i="1">
                          <a:latin typeface="Cambria Math"/>
                        </a:rPr>
                        <m:t>𝟏𝟎</m:t>
                      </m:r>
                      <m:r>
                        <m:rPr>
                          <m:aln/>
                        </m:rPr>
                        <a:rPr lang="en-US" sz="2400" b="1" i="1">
                          <a:latin typeface="Cambria Math"/>
                        </a:rPr>
                        <m:t>=</m:t>
                      </m:r>
                      <m:r>
                        <a:rPr lang="en-US" sz="2400" b="1" i="1">
                          <a:latin typeface="Cambria Math"/>
                        </a:rPr>
                        <m:t>(</m:t>
                      </m:r>
                      <m:r>
                        <a:rPr lang="en-US" sz="2400" b="1" i="1">
                          <a:latin typeface="Cambria Math"/>
                        </a:rPr>
                        <m:t>𝒏</m:t>
                      </m:r>
                      <m:r>
                        <a:rPr lang="en-US" sz="2400" b="1" i="1">
                          <a:latin typeface="Cambria Math"/>
                        </a:rPr>
                        <m:t>−</m:t>
                      </m:r>
                      <m:r>
                        <a:rPr lang="en-US" sz="2400" b="1" i="1">
                          <a:latin typeface="Cambria Math"/>
                        </a:rPr>
                        <m:t>𝟐</m:t>
                      </m:r>
                      <m:r>
                        <a:rPr lang="en-US" sz="2400" b="1" i="1">
                          <a:latin typeface="Cambria Math"/>
                        </a:rPr>
                        <m:t>)</m:t>
                      </m:r>
                    </m:oMath>
                    <m:oMath xmlns:m="http://schemas.openxmlformats.org/officeDocument/2006/math">
                      <m:r>
                        <a:rPr lang="en-US" sz="2400" b="0" i="0" smtClean="0">
                          <a:latin typeface="Cambria Math"/>
                        </a:rPr>
                        <m:t>     </m:t>
                      </m:r>
                      <m:r>
                        <a:rPr lang="en-US" sz="2400" b="1" i="1">
                          <a:latin typeface="Cambria Math"/>
                        </a:rPr>
                        <m:t>𝟏𝟐</m:t>
                      </m:r>
                      <m:r>
                        <a:rPr lang="en-US" sz="2400" b="1" i="1">
                          <a:latin typeface="Cambria Math"/>
                        </a:rPr>
                        <m:t> = </m:t>
                      </m:r>
                      <m:r>
                        <a:rPr lang="en-US" sz="2400" b="1" i="1">
                          <a:latin typeface="Cambria Math"/>
                        </a:rPr>
                        <m:t>𝒏</m:t>
                      </m:r>
                      <m:r>
                        <a:rPr lang="en-US" sz="2400" b="1" i="1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0" name="Text 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79448" y="3918295"/>
                <a:ext cx="7317921" cy="1793883"/>
              </a:xfrm>
              <a:prstGeom prst="rect">
                <a:avLst/>
              </a:prstGeom>
              <a:blipFill rotWithShape="1">
                <a:blip r:embed="rId2"/>
                <a:stretch>
                  <a:fillRect l="-16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02481027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9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9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43" grpId="0" autoUpdateAnimBg="0"/>
      <p:bldP spid="99352" grpId="0" autoUpdateAnimBg="0"/>
      <p:bldP spid="20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9498"/>
            <a:ext cx="8229600" cy="581705"/>
          </a:xfrm>
        </p:spPr>
        <p:txBody>
          <a:bodyPr/>
          <a:lstStyle/>
          <a:p>
            <a:pPr eaLnBrk="1" hangingPunct="1"/>
            <a:r>
              <a:rPr lang="en-US" altLang="en-US" sz="3200" b="1" dirty="0" smtClean="0"/>
              <a:t>Example 3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34155"/>
            <a:ext cx="8229600" cy="1099445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/>
              <a:t>Find the value of </a:t>
            </a:r>
            <a:r>
              <a:rPr lang="en-US" sz="2800" b="1" i="1" dirty="0"/>
              <a:t>x</a:t>
            </a:r>
            <a:r>
              <a:rPr lang="en-US" sz="2800" b="1" dirty="0"/>
              <a:t> in the diagram.</a:t>
            </a:r>
          </a:p>
          <a:p>
            <a:pPr marL="0" indent="0">
              <a:buNone/>
            </a:pPr>
            <a:endParaRPr lang="en-US" sz="2800" b="1" dirty="0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99343" name="Text Box 15"/>
          <p:cNvSpPr txBox="1">
            <a:spLocks noChangeArrowheads="1"/>
          </p:cNvSpPr>
          <p:nvPr/>
        </p:nvSpPr>
        <p:spPr bwMode="auto">
          <a:xfrm>
            <a:off x="577850" y="1845673"/>
            <a:ext cx="5734164" cy="1245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C000"/>
                </a:solidFill>
              </a:rPr>
              <a:t>Since </a:t>
            </a:r>
            <a:r>
              <a:rPr lang="en-US" altLang="en-US" sz="2400" b="1" dirty="0" smtClean="0">
                <a:solidFill>
                  <a:srgbClr val="FFC000"/>
                </a:solidFill>
              </a:rPr>
              <a:t>the figure is a convex decagon, </a:t>
            </a:r>
            <a:r>
              <a:rPr lang="en-US" altLang="en-US" sz="2400" b="1" dirty="0">
                <a:solidFill>
                  <a:srgbClr val="FFC000"/>
                </a:solidFill>
              </a:rPr>
              <a:t>we can use the </a:t>
            </a:r>
            <a:r>
              <a:rPr lang="en-US" altLang="en-US" sz="2400" b="1" dirty="0" smtClean="0">
                <a:solidFill>
                  <a:srgbClr val="FFC000"/>
                </a:solidFill>
              </a:rPr>
              <a:t>Polygon Interior Angles Theorem</a:t>
            </a:r>
            <a:r>
              <a:rPr lang="en-US" altLang="en-US" sz="2400" b="1" dirty="0">
                <a:solidFill>
                  <a:srgbClr val="FFC000"/>
                </a:solidFill>
              </a:rPr>
              <a:t>.</a:t>
            </a:r>
          </a:p>
        </p:txBody>
      </p:sp>
      <p:sp>
        <p:nvSpPr>
          <p:cNvPr id="99352" name="Text Box 24"/>
          <p:cNvSpPr txBox="1">
            <a:spLocks noChangeArrowheads="1"/>
          </p:cNvSpPr>
          <p:nvPr/>
        </p:nvSpPr>
        <p:spPr bwMode="auto">
          <a:xfrm>
            <a:off x="500062" y="5929768"/>
            <a:ext cx="8472285" cy="47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14450" indent="-131445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FF00"/>
                </a:solidFill>
              </a:rPr>
              <a:t>Answer: </a:t>
            </a:r>
            <a:r>
              <a:rPr lang="en-US" altLang="en-US" sz="2400" b="1" i="1" dirty="0" smtClean="0"/>
              <a:t>x</a:t>
            </a:r>
            <a:r>
              <a:rPr lang="en-US" altLang="en-US" sz="2400" b="1" dirty="0" smtClean="0"/>
              <a:t> = 107.</a:t>
            </a:r>
            <a:endParaRPr lang="en-US" altLang="en-US" sz="2400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 Box 15"/>
              <p:cNvSpPr txBox="1">
                <a:spLocks noChangeArrowheads="1"/>
              </p:cNvSpPr>
              <p:nvPr/>
            </p:nvSpPr>
            <p:spPr bwMode="auto">
              <a:xfrm>
                <a:off x="577848" y="3426044"/>
                <a:ext cx="7317921" cy="19361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tabLst>
                    <a:tab pos="131445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tabLst>
                    <a:tab pos="131445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tabLst>
                    <a:tab pos="131445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tabLst>
                    <a:tab pos="131445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tabLst>
                    <a:tab pos="131445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31445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31445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31445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31445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en-US" sz="2400" b="1" i="1" dirty="0" smtClean="0">
                          <a:solidFill>
                            <a:schemeClr val="tx2"/>
                          </a:solidFill>
                          <a:latin typeface="Cambria Math"/>
                        </a:rPr>
                        <m:t>      </m:t>
                      </m:r>
                      <m:r>
                        <a:rPr lang="en-US" altLang="en-US" sz="2400" b="1" i="1" dirty="0" smtClean="0">
                          <a:solidFill>
                            <a:schemeClr val="tx2"/>
                          </a:solidFill>
                          <a:latin typeface="Cambria Math"/>
                        </a:rPr>
                        <m:t>𝑺</m:t>
                      </m:r>
                      <m:r>
                        <a:rPr lang="en-US" altLang="en-US" sz="2400" b="1" i="1" dirty="0" smtClean="0">
                          <a:solidFill>
                            <a:schemeClr val="tx2"/>
                          </a:solidFill>
                          <a:latin typeface="Cambria Math"/>
                        </a:rPr>
                        <m:t> = </m:t>
                      </m:r>
                      <m:d>
                        <m:dPr>
                          <m:ctrlPr>
                            <a:rPr lang="en-US" altLang="en-US" sz="2400" b="1" i="1" dirty="0" smtClean="0">
                              <a:solidFill>
                                <a:schemeClr val="tx2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en-US" sz="2400" b="1" i="1" dirty="0" smtClean="0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𝒏</m:t>
                          </m:r>
                          <m:r>
                            <a:rPr lang="en-US" altLang="en-US" sz="2400" b="1" i="1" dirty="0" smtClean="0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 – </m:t>
                          </m:r>
                          <m:r>
                            <a:rPr lang="en-US" altLang="en-US" sz="2400" b="1" i="1" dirty="0" smtClean="0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𝟐</m:t>
                          </m:r>
                        </m:e>
                      </m:d>
                      <m:r>
                        <a:rPr lang="en-US" altLang="en-US" sz="2400" b="1" i="1" dirty="0" smtClean="0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altLang="en-US" sz="2400" b="1" i="1" dirty="0" smtClean="0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𝟏𝟖𝟎</m:t>
                      </m:r>
                      <m:r>
                        <a:rPr lang="en-US" altLang="en-US" sz="2400" b="1" i="1" dirty="0" smtClean="0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d>
                        <m:dPr>
                          <m:ctrlPr>
                            <a:rPr lang="en-US" altLang="en-US" sz="2400" b="1" i="1" dirty="0" smtClean="0">
                              <a:solidFill>
                                <a:schemeClr val="tx2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altLang="en-US" sz="2400" b="1" i="1" dirty="0" smtClean="0">
                              <a:solidFill>
                                <a:schemeClr val="tx2"/>
                              </a:solidFill>
                              <a:latin typeface="Cambria Math"/>
                              <a:ea typeface="Cambria Math"/>
                            </a:rPr>
                            <m:t>𝟔</m:t>
                          </m:r>
                          <m:r>
                            <a:rPr lang="en-US" altLang="en-US" sz="2400" b="1" i="1" dirty="0" smtClean="0">
                              <a:solidFill>
                                <a:schemeClr val="tx2"/>
                              </a:solidFill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altLang="en-US" sz="2400" b="1" i="1" dirty="0" smtClean="0">
                              <a:solidFill>
                                <a:schemeClr val="tx2"/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</m:e>
                      </m:d>
                      <m:r>
                        <a:rPr lang="en-US" altLang="en-US" sz="2400" b="1" i="1" dirty="0" smtClean="0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altLang="en-US" sz="2400" b="1" i="1" dirty="0" smtClean="0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𝟏𝟖𝟎</m:t>
                      </m:r>
                      <m:r>
                        <a:rPr lang="en-US" altLang="en-US" sz="2400" b="1" i="1" dirty="0" smtClean="0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altLang="en-US" sz="2400" b="1" i="1" dirty="0" smtClean="0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𝟕𝟐𝟎</m:t>
                      </m:r>
                    </m:oMath>
                  </m:oMathPara>
                </a14:m>
                <a:endParaRPr lang="en-US" altLang="en-US" sz="2400" b="1" i="1" dirty="0" smtClean="0">
                  <a:solidFill>
                    <a:schemeClr val="tx2"/>
                  </a:solidFill>
                  <a:latin typeface="Cambria Math"/>
                  <a:ea typeface="Cambria Math"/>
                </a:endParaRPr>
              </a:p>
              <a:p>
                <a:pPr eaLnBrk="1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en-US" sz="2400" b="1" i="1" dirty="0" smtClean="0">
                          <a:solidFill>
                            <a:schemeClr val="tx2"/>
                          </a:solidFill>
                          <a:latin typeface="Cambria Math"/>
                        </a:rPr>
                        <m:t> </m:t>
                      </m:r>
                      <m:r>
                        <a:rPr lang="en-US" altLang="en-US" sz="2400" b="1" i="1" dirty="0" smtClean="0">
                          <a:solidFill>
                            <a:schemeClr val="tx2"/>
                          </a:solidFill>
                          <a:latin typeface="Cambria Math"/>
                        </a:rPr>
                        <m:t>𝟕𝟐𝟎</m:t>
                      </m:r>
                      <m:r>
                        <a:rPr lang="en-US" altLang="en-US" sz="2400" b="1" i="1" dirty="0" smtClean="0">
                          <a:solidFill>
                            <a:schemeClr val="tx2"/>
                          </a:solidFill>
                          <a:latin typeface="Cambria Math"/>
                        </a:rPr>
                        <m:t>=</m:t>
                      </m:r>
                      <m:r>
                        <a:rPr lang="en-US" altLang="en-US" sz="2400" b="1" i="1" dirty="0" smtClean="0">
                          <a:solidFill>
                            <a:schemeClr val="tx2"/>
                          </a:solidFill>
                          <a:latin typeface="Cambria Math"/>
                        </a:rPr>
                        <m:t>𝒙</m:t>
                      </m:r>
                      <m:r>
                        <a:rPr lang="en-US" altLang="en-US" sz="2400" b="1" i="1" dirty="0" smtClean="0">
                          <a:solidFill>
                            <a:schemeClr val="tx2"/>
                          </a:solidFill>
                          <a:latin typeface="Cambria Math"/>
                        </a:rPr>
                        <m:t>+</m:t>
                      </m:r>
                      <m:r>
                        <a:rPr lang="en-US" altLang="en-US" sz="2400" b="1" i="1" dirty="0" smtClean="0">
                          <a:solidFill>
                            <a:schemeClr val="tx2"/>
                          </a:solidFill>
                          <a:latin typeface="Cambria Math"/>
                        </a:rPr>
                        <m:t>𝟏𝟏𝟖</m:t>
                      </m:r>
                      <m:r>
                        <a:rPr lang="en-US" altLang="en-US" sz="2400" b="1" i="1" dirty="0" smtClean="0">
                          <a:solidFill>
                            <a:schemeClr val="tx2"/>
                          </a:solidFill>
                          <a:latin typeface="Cambria Math"/>
                        </a:rPr>
                        <m:t>+</m:t>
                      </m:r>
                      <m:r>
                        <a:rPr lang="en-US" altLang="en-US" sz="2400" b="1" i="1" dirty="0" smtClean="0">
                          <a:solidFill>
                            <a:schemeClr val="tx2"/>
                          </a:solidFill>
                          <a:latin typeface="Cambria Math"/>
                        </a:rPr>
                        <m:t>𝟏𝟏𝟏</m:t>
                      </m:r>
                      <m:r>
                        <a:rPr lang="en-US" altLang="en-US" sz="2400" b="1" i="1" dirty="0" smtClean="0">
                          <a:solidFill>
                            <a:schemeClr val="tx2"/>
                          </a:solidFill>
                          <a:latin typeface="Cambria Math"/>
                        </a:rPr>
                        <m:t>+</m:t>
                      </m:r>
                      <m:r>
                        <a:rPr lang="en-US" altLang="en-US" sz="2400" b="1" i="1" dirty="0" smtClean="0">
                          <a:solidFill>
                            <a:schemeClr val="tx2"/>
                          </a:solidFill>
                          <a:latin typeface="Cambria Math"/>
                        </a:rPr>
                        <m:t>𝟏𝟐𝟒</m:t>
                      </m:r>
                      <m:r>
                        <a:rPr lang="en-US" altLang="en-US" sz="2400" b="1" i="1" dirty="0" smtClean="0">
                          <a:solidFill>
                            <a:schemeClr val="tx2"/>
                          </a:solidFill>
                          <a:latin typeface="Cambria Math"/>
                        </a:rPr>
                        <m:t>+</m:t>
                      </m:r>
                      <m:r>
                        <a:rPr lang="en-US" altLang="en-US" sz="2400" b="1" i="1" dirty="0" smtClean="0">
                          <a:solidFill>
                            <a:schemeClr val="tx2"/>
                          </a:solidFill>
                          <a:latin typeface="Cambria Math"/>
                        </a:rPr>
                        <m:t>𝟏𝟏𝟓</m:t>
                      </m:r>
                      <m:r>
                        <a:rPr lang="en-US" altLang="en-US" sz="2400" b="1" i="1" dirty="0" smtClean="0">
                          <a:solidFill>
                            <a:schemeClr val="tx2"/>
                          </a:solidFill>
                          <a:latin typeface="Cambria Math"/>
                        </a:rPr>
                        <m:t>+</m:t>
                      </m:r>
                      <m:r>
                        <a:rPr lang="en-US" altLang="en-US" sz="2400" b="1" i="1" dirty="0" smtClean="0">
                          <a:solidFill>
                            <a:schemeClr val="tx2"/>
                          </a:solidFill>
                          <a:latin typeface="Cambria Math"/>
                        </a:rPr>
                        <m:t>𝟏𝟒𝟓</m:t>
                      </m:r>
                    </m:oMath>
                  </m:oMathPara>
                </a14:m>
                <a:endParaRPr lang="en-US" altLang="en-US" sz="2400" b="1" dirty="0" smtClean="0">
                  <a:solidFill>
                    <a:schemeClr val="tx2"/>
                  </a:solidFill>
                </a:endParaRPr>
              </a:p>
              <a:p>
                <a:pPr eaLnBrk="1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en-US" sz="24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 </m:t>
                      </m:r>
                      <m:r>
                        <a:rPr lang="en-US" altLang="en-US" sz="24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𝟕𝟐𝟎</m:t>
                      </m:r>
                      <m:r>
                        <a:rPr lang="en-US" altLang="en-US" sz="24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=</m:t>
                      </m:r>
                      <m:r>
                        <a:rPr lang="en-US" altLang="en-US" sz="24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𝒙</m:t>
                      </m:r>
                      <m:r>
                        <a:rPr lang="en-US" altLang="en-US" sz="24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+</m:t>
                      </m:r>
                      <m:r>
                        <a:rPr lang="en-US" altLang="en-US" sz="24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𝟔𝟏𝟑</m:t>
                      </m:r>
                    </m:oMath>
                  </m:oMathPara>
                </a14:m>
                <a:endParaRPr lang="en-US" altLang="en-US" sz="2400" b="1" dirty="0" smtClean="0">
                  <a:solidFill>
                    <a:schemeClr val="tx2"/>
                  </a:solidFill>
                </a:endParaRPr>
              </a:p>
              <a:p>
                <a:pPr eaLnBrk="1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en-US" sz="24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 </m:t>
                      </m:r>
                      <m:r>
                        <a:rPr lang="en-US" altLang="en-US" sz="24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𝟏𝟎𝟕</m:t>
                      </m:r>
                      <m:r>
                        <a:rPr lang="en-US" altLang="en-US" sz="24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=</m:t>
                      </m:r>
                      <m:r>
                        <a:rPr lang="en-US" altLang="en-US" sz="24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𝒙</m:t>
                      </m:r>
                    </m:oMath>
                  </m:oMathPara>
                </a14:m>
                <a:endParaRPr lang="en-US" altLang="en-US" sz="2400" b="1" dirty="0" smtClean="0">
                  <a:solidFill>
                    <a:schemeClr val="tx2"/>
                  </a:solidFill>
                </a:endParaRPr>
              </a:p>
              <a:p>
                <a:pPr eaLnBrk="1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endParaRPr lang="en-US" altLang="en-US" sz="2400" b="1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20" name="Text 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77848" y="3426044"/>
                <a:ext cx="7317921" cy="1936178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4269" y="751340"/>
            <a:ext cx="2344190" cy="2152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4183532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9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9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43" grpId="0" autoUpdateAnimBg="0"/>
      <p:bldP spid="99352" grpId="0" autoUpdateAnimBg="0"/>
      <p:bldP spid="20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9498"/>
            <a:ext cx="8229600" cy="581705"/>
          </a:xfrm>
        </p:spPr>
        <p:txBody>
          <a:bodyPr/>
          <a:lstStyle/>
          <a:p>
            <a:pPr eaLnBrk="1" hangingPunct="1"/>
            <a:r>
              <a:rPr lang="en-US" altLang="en-US" sz="3200" b="1" dirty="0" smtClean="0"/>
              <a:t>Example 4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65287" y="864820"/>
            <a:ext cx="6033911" cy="3097580"/>
          </a:xfrm>
        </p:spPr>
        <p:txBody>
          <a:bodyPr/>
          <a:lstStyle/>
          <a:p>
            <a:pPr marL="514350" lvl="0" indent="-514350">
              <a:buFont typeface="+mj-lt"/>
              <a:buAutoNum type="alphaLcParenR"/>
            </a:pPr>
            <a:r>
              <a:rPr lang="en-US" sz="2800" b="1" dirty="0" smtClean="0"/>
              <a:t>Is </a:t>
            </a:r>
            <a:r>
              <a:rPr lang="en-US" sz="2800" b="1" dirty="0"/>
              <a:t>the polygon regular?  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>Explain </a:t>
            </a:r>
            <a:r>
              <a:rPr lang="en-US" sz="2800" b="1" dirty="0"/>
              <a:t>your </a:t>
            </a:r>
            <a:r>
              <a:rPr lang="en-US" sz="2800" b="1" dirty="0" smtClean="0"/>
              <a:t>reasoning</a:t>
            </a:r>
          </a:p>
          <a:p>
            <a:pPr marL="514350" lvl="0" indent="-514350">
              <a:buFont typeface="+mj-lt"/>
              <a:buAutoNum type="alphaLcParenR"/>
            </a:pPr>
            <a:endParaRPr lang="en-US" sz="2800" b="1" dirty="0" smtClean="0"/>
          </a:p>
          <a:p>
            <a:pPr marL="514350" lvl="0" indent="-514350">
              <a:buFont typeface="+mj-lt"/>
              <a:buAutoNum type="alphaLcParenR"/>
            </a:pPr>
            <a:endParaRPr lang="en-US" sz="2800" b="1" dirty="0"/>
          </a:p>
          <a:p>
            <a:pPr marL="514350" lvl="0" indent="-514350">
              <a:buFont typeface="+mj-lt"/>
              <a:buAutoNum type="alphaLcParenR"/>
            </a:pPr>
            <a:r>
              <a:rPr lang="en-US" sz="2800" b="1" dirty="0"/>
              <a:t> </a:t>
            </a:r>
            <a:r>
              <a:rPr lang="en-US" sz="2800" b="1" dirty="0" smtClean="0"/>
              <a:t>Find </a:t>
            </a:r>
            <a:r>
              <a:rPr lang="en-US" sz="2800" b="1" dirty="0"/>
              <a:t>the measures of 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>
                <a:sym typeface="Symbol"/>
              </a:rPr>
              <a:t></a:t>
            </a:r>
            <a:r>
              <a:rPr lang="en-US" sz="2800" b="1" i="1" dirty="0"/>
              <a:t>B</a:t>
            </a:r>
            <a:r>
              <a:rPr lang="en-US" sz="2800" b="1" dirty="0"/>
              <a:t>, </a:t>
            </a:r>
            <a:r>
              <a:rPr lang="en-US" sz="2800" b="1" dirty="0">
                <a:sym typeface="Symbol"/>
              </a:rPr>
              <a:t></a:t>
            </a:r>
            <a:r>
              <a:rPr lang="en-US" sz="2800" b="1" i="1" dirty="0"/>
              <a:t>D</a:t>
            </a:r>
            <a:r>
              <a:rPr lang="en-US" sz="2800" b="1" dirty="0"/>
              <a:t>, </a:t>
            </a:r>
            <a:r>
              <a:rPr lang="en-US" sz="2800" b="1" dirty="0">
                <a:sym typeface="Symbol"/>
              </a:rPr>
              <a:t></a:t>
            </a:r>
            <a:r>
              <a:rPr lang="en-US" sz="2800" b="1" i="1" dirty="0"/>
              <a:t>E</a:t>
            </a:r>
            <a:r>
              <a:rPr lang="en-US" sz="2800" b="1" dirty="0"/>
              <a:t>, and </a:t>
            </a:r>
            <a:r>
              <a:rPr lang="en-US" sz="2800" b="1" dirty="0">
                <a:sym typeface="Symbol"/>
              </a:rPr>
              <a:t></a:t>
            </a:r>
            <a:r>
              <a:rPr lang="en-US" sz="2800" b="1" i="1" dirty="0"/>
              <a:t>G</a:t>
            </a:r>
            <a:r>
              <a:rPr lang="en-US" sz="2800" b="1" dirty="0"/>
              <a:t>.</a:t>
            </a:r>
          </a:p>
          <a:p>
            <a:pPr marL="0" indent="0">
              <a:buNone/>
            </a:pPr>
            <a:endParaRPr lang="en-US" sz="2800" b="1" dirty="0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32956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0" y="30670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99352" name="Text Box 24"/>
          <p:cNvSpPr txBox="1">
            <a:spLocks noChangeArrowheads="1"/>
          </p:cNvSpPr>
          <p:nvPr/>
        </p:nvSpPr>
        <p:spPr bwMode="auto">
          <a:xfrm>
            <a:off x="861307" y="2068968"/>
            <a:ext cx="4557360" cy="47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14450" indent="-131445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FF00"/>
                </a:solidFill>
              </a:rPr>
              <a:t>Answer: </a:t>
            </a:r>
            <a:r>
              <a:rPr lang="en-US" altLang="en-US" sz="2400" b="1" i="1" dirty="0" smtClean="0"/>
              <a:t>no – not all angles =</a:t>
            </a:r>
            <a:endParaRPr lang="en-US" altLang="en-US" sz="2400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 Box 15"/>
              <p:cNvSpPr txBox="1">
                <a:spLocks noChangeArrowheads="1"/>
              </p:cNvSpPr>
              <p:nvPr/>
            </p:nvSpPr>
            <p:spPr bwMode="auto">
              <a:xfrm>
                <a:off x="577848" y="4058220"/>
                <a:ext cx="7317921" cy="22861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tabLst>
                    <a:tab pos="131445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tabLst>
                    <a:tab pos="131445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tabLst>
                    <a:tab pos="131445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tabLst>
                    <a:tab pos="131445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tabLst>
                    <a:tab pos="131445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31445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31445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31445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31445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en-US" sz="2400" b="1" i="1" dirty="0" smtClean="0">
                          <a:solidFill>
                            <a:schemeClr val="tx2"/>
                          </a:solidFill>
                          <a:latin typeface="Cambria Math"/>
                        </a:rPr>
                        <m:t>      </m:t>
                      </m:r>
                      <m:r>
                        <a:rPr lang="en-US" altLang="en-US" sz="2400" b="1" i="1" dirty="0" smtClean="0">
                          <a:solidFill>
                            <a:schemeClr val="tx2"/>
                          </a:solidFill>
                          <a:latin typeface="Cambria Math"/>
                        </a:rPr>
                        <m:t>𝑺</m:t>
                      </m:r>
                      <m:r>
                        <a:rPr lang="en-US" altLang="en-US" sz="2400" b="1" i="1" dirty="0" smtClean="0">
                          <a:solidFill>
                            <a:schemeClr val="tx2"/>
                          </a:solidFill>
                          <a:latin typeface="Cambria Math"/>
                        </a:rPr>
                        <m:t> = </m:t>
                      </m:r>
                      <m:d>
                        <m:dPr>
                          <m:ctrlPr>
                            <a:rPr lang="en-US" altLang="en-US" sz="2400" b="1" i="1" dirty="0" smtClean="0">
                              <a:solidFill>
                                <a:schemeClr val="tx2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en-US" sz="2400" b="1" i="1" dirty="0" smtClean="0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𝒏</m:t>
                          </m:r>
                          <m:r>
                            <a:rPr lang="en-US" altLang="en-US" sz="2400" b="1" i="1" dirty="0" smtClean="0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 – </m:t>
                          </m:r>
                          <m:r>
                            <a:rPr lang="en-US" altLang="en-US" sz="2400" b="1" i="1" dirty="0" smtClean="0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𝟐</m:t>
                          </m:r>
                        </m:e>
                      </m:d>
                      <m:r>
                        <a:rPr lang="en-US" altLang="en-US" sz="2400" b="1" i="1" dirty="0" smtClean="0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altLang="en-US" sz="2400" b="1" i="1" dirty="0" smtClean="0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𝟏𝟖𝟎</m:t>
                      </m:r>
                      <m:r>
                        <a:rPr lang="en-US" altLang="en-US" sz="2400" b="1" i="1" dirty="0" smtClean="0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d>
                        <m:dPr>
                          <m:ctrlPr>
                            <a:rPr lang="en-US" altLang="en-US" sz="2400" b="1" i="1" dirty="0" smtClean="0">
                              <a:solidFill>
                                <a:schemeClr val="tx2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altLang="en-US" sz="2400" b="1" i="1" dirty="0" smtClean="0">
                              <a:solidFill>
                                <a:schemeClr val="tx2"/>
                              </a:solidFill>
                              <a:latin typeface="Cambria Math"/>
                              <a:ea typeface="Cambria Math"/>
                            </a:rPr>
                            <m:t>𝟕</m:t>
                          </m:r>
                          <m:r>
                            <a:rPr lang="en-US" altLang="en-US" sz="2400" b="1" i="1" dirty="0" smtClean="0">
                              <a:solidFill>
                                <a:schemeClr val="tx2"/>
                              </a:solidFill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altLang="en-US" sz="2400" b="1" i="1" dirty="0" smtClean="0">
                              <a:solidFill>
                                <a:schemeClr val="tx2"/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</m:e>
                      </m:d>
                      <m:r>
                        <a:rPr lang="en-US" altLang="en-US" sz="2400" b="1" i="1" dirty="0" smtClean="0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altLang="en-US" sz="2400" b="1" i="1" dirty="0" smtClean="0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𝟏𝟖𝟎</m:t>
                      </m:r>
                      <m:r>
                        <a:rPr lang="en-US" altLang="en-US" sz="2400" b="1" i="1" dirty="0" smtClean="0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altLang="en-US" sz="2400" b="1" i="1" dirty="0" smtClean="0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𝟗𝟎𝟎</m:t>
                      </m:r>
                    </m:oMath>
                  </m:oMathPara>
                </a14:m>
                <a:endParaRPr lang="en-US" altLang="en-US" sz="2400" b="1" i="1" dirty="0" smtClean="0">
                  <a:solidFill>
                    <a:schemeClr val="tx2"/>
                  </a:solidFill>
                  <a:latin typeface="Cambria Math"/>
                  <a:ea typeface="Cambria Math"/>
                </a:endParaRPr>
              </a:p>
              <a:p>
                <a:pPr eaLnBrk="1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en-US" sz="2400" b="1" i="1" dirty="0" smtClean="0">
                          <a:solidFill>
                            <a:schemeClr val="tx2"/>
                          </a:solidFill>
                          <a:latin typeface="Cambria Math"/>
                        </a:rPr>
                        <m:t> </m:t>
                      </m:r>
                      <m:r>
                        <a:rPr lang="en-US" altLang="en-US" sz="2400" b="1" i="1" dirty="0" smtClean="0">
                          <a:solidFill>
                            <a:schemeClr val="tx2"/>
                          </a:solidFill>
                          <a:latin typeface="Cambria Math"/>
                        </a:rPr>
                        <m:t>𝟗𝟎𝟎</m:t>
                      </m:r>
                      <m:r>
                        <a:rPr lang="en-US" altLang="en-US" sz="2400" b="1" i="1" dirty="0" smtClean="0">
                          <a:solidFill>
                            <a:schemeClr val="tx2"/>
                          </a:solidFill>
                          <a:latin typeface="Cambria Math"/>
                        </a:rPr>
                        <m:t>=</m:t>
                      </m:r>
                      <m:r>
                        <a:rPr lang="en-US" altLang="en-US" sz="2400" b="1" i="1" dirty="0" smtClean="0">
                          <a:solidFill>
                            <a:schemeClr val="tx2"/>
                          </a:solidFill>
                          <a:latin typeface="Cambria Math"/>
                        </a:rPr>
                        <m:t>𝒙</m:t>
                      </m:r>
                      <m:r>
                        <a:rPr lang="en-US" altLang="en-US" sz="2400" b="1" i="1" dirty="0" smtClean="0">
                          <a:solidFill>
                            <a:schemeClr val="tx2"/>
                          </a:solidFill>
                          <a:latin typeface="Cambria Math"/>
                        </a:rPr>
                        <m:t>+</m:t>
                      </m:r>
                      <m:r>
                        <a:rPr lang="en-US" altLang="en-US" sz="2400" b="1" i="1" dirty="0" smtClean="0">
                          <a:solidFill>
                            <a:schemeClr val="tx2"/>
                          </a:solidFill>
                          <a:latin typeface="Cambria Math"/>
                        </a:rPr>
                        <m:t>𝟏𝟎𝟎</m:t>
                      </m:r>
                      <m:r>
                        <a:rPr lang="en-US" altLang="en-US" sz="2400" b="1" i="1" dirty="0" smtClean="0">
                          <a:solidFill>
                            <a:schemeClr val="tx2"/>
                          </a:solidFill>
                          <a:latin typeface="Cambria Math"/>
                        </a:rPr>
                        <m:t>+</m:t>
                      </m:r>
                      <m:r>
                        <a:rPr lang="en-US" altLang="en-US" sz="2400" b="1" i="1" dirty="0" smtClean="0">
                          <a:solidFill>
                            <a:schemeClr val="tx2"/>
                          </a:solidFill>
                          <a:latin typeface="Cambria Math"/>
                        </a:rPr>
                        <m:t>𝒙</m:t>
                      </m:r>
                      <m:r>
                        <a:rPr lang="en-US" altLang="en-US" sz="2400" b="1" i="1" dirty="0" smtClean="0">
                          <a:solidFill>
                            <a:schemeClr val="tx2"/>
                          </a:solidFill>
                          <a:latin typeface="Cambria Math"/>
                        </a:rPr>
                        <m:t>+</m:t>
                      </m:r>
                      <m:r>
                        <a:rPr lang="en-US" altLang="en-US" sz="2400" b="1" i="1" dirty="0" smtClean="0">
                          <a:solidFill>
                            <a:schemeClr val="tx2"/>
                          </a:solidFill>
                          <a:latin typeface="Cambria Math"/>
                        </a:rPr>
                        <m:t>𝟏𝟒𝟎</m:t>
                      </m:r>
                      <m:r>
                        <a:rPr lang="en-US" altLang="en-US" sz="2400" b="1" i="1" dirty="0" smtClean="0">
                          <a:solidFill>
                            <a:schemeClr val="tx2"/>
                          </a:solidFill>
                          <a:latin typeface="Cambria Math"/>
                        </a:rPr>
                        <m:t>+</m:t>
                      </m:r>
                      <m:r>
                        <a:rPr lang="en-US" altLang="en-US" sz="2400" b="1" i="1" dirty="0" smtClean="0">
                          <a:solidFill>
                            <a:schemeClr val="tx2"/>
                          </a:solidFill>
                          <a:latin typeface="Cambria Math"/>
                        </a:rPr>
                        <m:t>𝒙</m:t>
                      </m:r>
                      <m:r>
                        <a:rPr lang="en-US" altLang="en-US" sz="2400" b="1" i="1" dirty="0" smtClean="0">
                          <a:solidFill>
                            <a:schemeClr val="tx2"/>
                          </a:solidFill>
                          <a:latin typeface="Cambria Math"/>
                        </a:rPr>
                        <m:t>+</m:t>
                      </m:r>
                      <m:r>
                        <a:rPr lang="en-US" altLang="en-US" sz="2400" b="1" i="1" dirty="0" smtClean="0">
                          <a:solidFill>
                            <a:schemeClr val="tx2"/>
                          </a:solidFill>
                          <a:latin typeface="Cambria Math"/>
                        </a:rPr>
                        <m:t>𝒙</m:t>
                      </m:r>
                      <m:r>
                        <a:rPr lang="en-US" altLang="en-US" sz="2400" b="1" i="1" dirty="0" smtClean="0">
                          <a:solidFill>
                            <a:schemeClr val="tx2"/>
                          </a:solidFill>
                          <a:latin typeface="Cambria Math"/>
                        </a:rPr>
                        <m:t>+</m:t>
                      </m:r>
                      <m:r>
                        <a:rPr lang="en-US" altLang="en-US" sz="2400" b="1" i="1" dirty="0" smtClean="0">
                          <a:solidFill>
                            <a:schemeClr val="tx2"/>
                          </a:solidFill>
                          <a:latin typeface="Cambria Math"/>
                        </a:rPr>
                        <m:t>𝟏𝟔𝟎</m:t>
                      </m:r>
                    </m:oMath>
                  </m:oMathPara>
                </a14:m>
                <a:endParaRPr lang="en-US" altLang="en-US" sz="2400" b="1" i="1" dirty="0" smtClean="0">
                  <a:solidFill>
                    <a:schemeClr val="tx2"/>
                  </a:solidFill>
                  <a:latin typeface="Cambria Math"/>
                </a:endParaRPr>
              </a:p>
              <a:p>
                <a:pPr eaLnBrk="1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en-US" sz="24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 </m:t>
                      </m:r>
                      <m:r>
                        <a:rPr lang="en-US" altLang="en-US" sz="24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𝟗𝟎𝟎</m:t>
                      </m:r>
                      <m:r>
                        <a:rPr lang="en-US" altLang="en-US" sz="24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=</m:t>
                      </m:r>
                      <m:r>
                        <a:rPr lang="en-US" altLang="en-US" sz="24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𝟒</m:t>
                      </m:r>
                      <m:r>
                        <a:rPr lang="en-US" altLang="en-US" sz="24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𝒙</m:t>
                      </m:r>
                      <m:r>
                        <a:rPr lang="en-US" altLang="en-US" sz="24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+</m:t>
                      </m:r>
                      <m:r>
                        <a:rPr lang="en-US" altLang="en-US" sz="24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𝟒𝟎𝟎</m:t>
                      </m:r>
                    </m:oMath>
                  </m:oMathPara>
                </a14:m>
                <a:endParaRPr lang="en-US" altLang="en-US" sz="2400" b="1" dirty="0" smtClean="0">
                  <a:solidFill>
                    <a:schemeClr val="tx2"/>
                  </a:solidFill>
                </a:endParaRPr>
              </a:p>
              <a:p>
                <a:pPr eaLnBrk="1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en-US" sz="24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 </m:t>
                      </m:r>
                      <m:r>
                        <a:rPr lang="en-US" altLang="en-US" sz="24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𝟓𝟎𝟎</m:t>
                      </m:r>
                      <m:r>
                        <a:rPr lang="en-US" altLang="en-US" sz="24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=</m:t>
                      </m:r>
                      <m:r>
                        <a:rPr lang="en-US" altLang="en-US" sz="24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𝟒</m:t>
                      </m:r>
                      <m:r>
                        <a:rPr lang="en-US" altLang="en-US" sz="24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𝒙</m:t>
                      </m:r>
                    </m:oMath>
                  </m:oMathPara>
                </a14:m>
                <a:endParaRPr lang="en-US" altLang="en-US" sz="2400" b="1" dirty="0" smtClean="0">
                  <a:solidFill>
                    <a:schemeClr val="tx2"/>
                  </a:solidFill>
                </a:endParaRPr>
              </a:p>
              <a:p>
                <a:pPr eaLnBrk="1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en-US" sz="24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 </m:t>
                      </m:r>
                      <m:r>
                        <a:rPr lang="en-US" altLang="en-US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𝟏𝟐𝟓</m:t>
                      </m:r>
                      <m:r>
                        <a:rPr lang="en-US" altLang="en-US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r>
                        <a:rPr lang="en-US" altLang="en-US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𝒙</m:t>
                      </m:r>
                      <m:r>
                        <a:rPr lang="en-US" altLang="en-US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=∡</m:t>
                      </m:r>
                      <m:r>
                        <a:rPr lang="en-US" altLang="en-US" sz="2400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𝑩</m:t>
                      </m:r>
                      <m:r>
                        <a:rPr lang="en-US" altLang="en-US" sz="2400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=∡</m:t>
                      </m:r>
                      <m:r>
                        <a:rPr lang="en-US" altLang="en-US" sz="2400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𝑫</m:t>
                      </m:r>
                      <m:r>
                        <a:rPr lang="en-US" altLang="en-US" sz="2400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=∡</m:t>
                      </m:r>
                      <m:r>
                        <a:rPr lang="en-US" altLang="en-US" sz="2400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𝑬</m:t>
                      </m:r>
                      <m:r>
                        <a:rPr lang="en-US" altLang="en-US" sz="2400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=∡</m:t>
                      </m:r>
                      <m:r>
                        <a:rPr lang="en-US" altLang="en-US" sz="2400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𝑮</m:t>
                      </m:r>
                    </m:oMath>
                  </m:oMathPara>
                </a14:m>
                <a:endParaRPr lang="en-US" altLang="en-US" sz="2400" b="1" dirty="0" smtClean="0">
                  <a:solidFill>
                    <a:srgbClr val="FFFF00"/>
                  </a:solidFill>
                </a:endParaRPr>
              </a:p>
              <a:p>
                <a:pPr eaLnBrk="1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endParaRPr lang="en-US" altLang="en-US" sz="2400" b="1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20" name="Text 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77848" y="4058220"/>
                <a:ext cx="7317921" cy="228613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5716" y="552450"/>
            <a:ext cx="2244436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3076427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9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52" grpId="0" autoUpdateAnimBg="0"/>
      <p:bldP spid="20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9498"/>
            <a:ext cx="8229600" cy="581705"/>
          </a:xfrm>
        </p:spPr>
        <p:txBody>
          <a:bodyPr/>
          <a:lstStyle/>
          <a:p>
            <a:pPr eaLnBrk="1" hangingPunct="1"/>
            <a:r>
              <a:rPr lang="en-US" altLang="en-US" sz="3200" b="1" dirty="0" smtClean="0"/>
              <a:t>Example 5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65287" y="864820"/>
            <a:ext cx="6033911" cy="309758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Find the value of </a:t>
            </a:r>
            <a:r>
              <a:rPr lang="en-US" sz="2800" i="1" dirty="0"/>
              <a:t>x</a:t>
            </a:r>
            <a:r>
              <a:rPr lang="en-US" sz="2800" dirty="0"/>
              <a:t> in the diagram.</a:t>
            </a:r>
          </a:p>
          <a:p>
            <a:pPr marL="0" indent="0">
              <a:buNone/>
            </a:pPr>
            <a:endParaRPr lang="en-US" sz="2800" b="1" dirty="0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32956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0" y="30670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99352" name="Text Box 24"/>
          <p:cNvSpPr txBox="1">
            <a:spLocks noChangeArrowheads="1"/>
          </p:cNvSpPr>
          <p:nvPr/>
        </p:nvSpPr>
        <p:spPr bwMode="auto">
          <a:xfrm>
            <a:off x="658107" y="6189412"/>
            <a:ext cx="4557360" cy="47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14450" indent="-131445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FF00"/>
                </a:solidFill>
              </a:rPr>
              <a:t>Answer: </a:t>
            </a:r>
            <a:r>
              <a:rPr lang="en-US" altLang="en-US" sz="2400" b="1" i="1" dirty="0" smtClean="0"/>
              <a:t>x = 19</a:t>
            </a:r>
            <a:endParaRPr lang="en-US" altLang="en-US" sz="2400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 Box 15"/>
              <p:cNvSpPr txBox="1">
                <a:spLocks noChangeArrowheads="1"/>
              </p:cNvSpPr>
              <p:nvPr/>
            </p:nvSpPr>
            <p:spPr bwMode="auto">
              <a:xfrm>
                <a:off x="419803" y="3730843"/>
                <a:ext cx="7317921" cy="22861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tabLst>
                    <a:tab pos="131445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tabLst>
                    <a:tab pos="131445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tabLst>
                    <a:tab pos="131445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tabLst>
                    <a:tab pos="131445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tabLst>
                    <a:tab pos="131445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31445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31445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31445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31445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en-US" sz="2400" b="1" i="1" dirty="0" smtClean="0">
                          <a:solidFill>
                            <a:schemeClr val="tx2"/>
                          </a:solidFill>
                          <a:latin typeface="Cambria Math"/>
                        </a:rPr>
                        <m:t>     </m:t>
                      </m:r>
                      <m:r>
                        <a:rPr lang="en-US" altLang="en-US" sz="2400" b="1" i="1" dirty="0" smtClean="0">
                          <a:solidFill>
                            <a:schemeClr val="tx2"/>
                          </a:solidFill>
                          <a:latin typeface="Cambria Math"/>
                        </a:rPr>
                        <m:t>𝑺𝒖𝒎</m:t>
                      </m:r>
                      <m:r>
                        <a:rPr lang="en-US" altLang="en-US" sz="2400" b="1" i="1" dirty="0" smtClean="0">
                          <a:solidFill>
                            <a:schemeClr val="tx2"/>
                          </a:solidFill>
                          <a:latin typeface="Cambria Math"/>
                        </a:rPr>
                        <m:t> </m:t>
                      </m:r>
                      <m:r>
                        <a:rPr lang="en-US" altLang="en-US" sz="2400" b="1" i="1" dirty="0" smtClean="0">
                          <a:solidFill>
                            <a:schemeClr val="tx2"/>
                          </a:solidFill>
                          <a:latin typeface="Cambria Math"/>
                        </a:rPr>
                        <m:t>𝑬𝒙𝒕</m:t>
                      </m:r>
                      <m:r>
                        <a:rPr lang="en-US" altLang="en-US" sz="2400" b="1" i="1" dirty="0" smtClean="0">
                          <a:solidFill>
                            <a:schemeClr val="tx2"/>
                          </a:solidFill>
                          <a:latin typeface="Cambria Math"/>
                        </a:rPr>
                        <m:t> ∡=</m:t>
                      </m:r>
                      <m:r>
                        <a:rPr lang="en-US" altLang="en-US" sz="2400" b="1" i="1" dirty="0" smtClean="0">
                          <a:solidFill>
                            <a:schemeClr val="tx2"/>
                          </a:solidFill>
                          <a:latin typeface="Cambria Math"/>
                        </a:rPr>
                        <m:t>𝟑𝟔𝟎</m:t>
                      </m:r>
                    </m:oMath>
                  </m:oMathPara>
                </a14:m>
                <a:endParaRPr lang="en-US" altLang="en-US" sz="2400" b="1" i="1" dirty="0" smtClean="0">
                  <a:solidFill>
                    <a:schemeClr val="tx2"/>
                  </a:solidFill>
                  <a:latin typeface="Cambria Math"/>
                  <a:ea typeface="Cambria Math"/>
                </a:endParaRPr>
              </a:p>
              <a:p>
                <a:pPr eaLnBrk="1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en-US" sz="2400" b="1" i="1" dirty="0" smtClean="0">
                          <a:solidFill>
                            <a:schemeClr val="tx2"/>
                          </a:solidFill>
                          <a:latin typeface="Cambria Math"/>
                        </a:rPr>
                        <m:t> </m:t>
                      </m:r>
                      <m:r>
                        <a:rPr lang="en-US" altLang="en-US" sz="2400" b="1" i="1" dirty="0" smtClean="0">
                          <a:solidFill>
                            <a:schemeClr val="tx2"/>
                          </a:solidFill>
                          <a:latin typeface="Cambria Math"/>
                        </a:rPr>
                        <m:t>𝟑𝟔𝟎</m:t>
                      </m:r>
                      <m:r>
                        <a:rPr lang="en-US" altLang="en-US" sz="2400" b="1" i="1" dirty="0" smtClean="0">
                          <a:solidFill>
                            <a:schemeClr val="tx2"/>
                          </a:solidFill>
                          <a:latin typeface="Cambria Math"/>
                        </a:rPr>
                        <m:t>=</m:t>
                      </m:r>
                      <m:r>
                        <a:rPr lang="en-US" altLang="en-US" sz="2400" b="1" i="1" dirty="0" smtClean="0">
                          <a:solidFill>
                            <a:schemeClr val="tx2"/>
                          </a:solidFill>
                          <a:latin typeface="Cambria Math"/>
                        </a:rPr>
                        <m:t>𝟓</m:t>
                      </m:r>
                      <m:r>
                        <a:rPr lang="en-US" altLang="en-US" sz="2400" b="1" i="1" dirty="0" smtClean="0">
                          <a:solidFill>
                            <a:schemeClr val="tx2"/>
                          </a:solidFill>
                          <a:latin typeface="Cambria Math"/>
                        </a:rPr>
                        <m:t>𝒙</m:t>
                      </m:r>
                      <m:r>
                        <a:rPr lang="en-US" altLang="en-US" sz="2400" b="1" i="1" dirty="0" smtClean="0">
                          <a:solidFill>
                            <a:schemeClr val="tx2"/>
                          </a:solidFill>
                          <a:latin typeface="Cambria Math"/>
                        </a:rPr>
                        <m:t>+</m:t>
                      </m:r>
                      <m:r>
                        <a:rPr lang="en-US" altLang="en-US" sz="2400" b="1" i="1" dirty="0" smtClean="0">
                          <a:solidFill>
                            <a:schemeClr val="tx2"/>
                          </a:solidFill>
                          <a:latin typeface="Cambria Math"/>
                        </a:rPr>
                        <m:t>𝟔𝟐</m:t>
                      </m:r>
                      <m:r>
                        <a:rPr lang="en-US" altLang="en-US" sz="2400" b="1" i="1" dirty="0" smtClean="0">
                          <a:solidFill>
                            <a:schemeClr val="tx2"/>
                          </a:solidFill>
                          <a:latin typeface="Cambria Math"/>
                        </a:rPr>
                        <m:t>+</m:t>
                      </m:r>
                      <m:r>
                        <a:rPr lang="en-US" altLang="en-US" sz="2400" b="1" i="1" dirty="0" smtClean="0">
                          <a:solidFill>
                            <a:schemeClr val="tx2"/>
                          </a:solidFill>
                          <a:latin typeface="Cambria Math"/>
                        </a:rPr>
                        <m:t>𝟑𝟓</m:t>
                      </m:r>
                      <m:r>
                        <a:rPr lang="en-US" altLang="en-US" sz="2400" b="1" i="1" dirty="0" smtClean="0">
                          <a:solidFill>
                            <a:schemeClr val="tx2"/>
                          </a:solidFill>
                          <a:latin typeface="Cambria Math"/>
                        </a:rPr>
                        <m:t>+</m:t>
                      </m:r>
                      <m:r>
                        <a:rPr lang="en-US" altLang="en-US" sz="2400" b="1" i="1" dirty="0" smtClean="0">
                          <a:solidFill>
                            <a:schemeClr val="tx2"/>
                          </a:solidFill>
                          <a:latin typeface="Cambria Math"/>
                        </a:rPr>
                        <m:t>𝟔𝟗</m:t>
                      </m:r>
                      <m:r>
                        <a:rPr lang="en-US" altLang="en-US" sz="2400" b="1" i="1" dirty="0" smtClean="0">
                          <a:solidFill>
                            <a:schemeClr val="tx2"/>
                          </a:solidFill>
                          <a:latin typeface="Cambria Math"/>
                        </a:rPr>
                        <m:t>+</m:t>
                      </m:r>
                      <m:r>
                        <a:rPr lang="en-US" altLang="en-US" sz="2400" b="1" i="1" dirty="0" smtClean="0">
                          <a:solidFill>
                            <a:schemeClr val="tx2"/>
                          </a:solidFill>
                          <a:latin typeface="Cambria Math"/>
                        </a:rPr>
                        <m:t>𝟒𝟏</m:t>
                      </m:r>
                      <m:r>
                        <a:rPr lang="en-US" altLang="en-US" sz="2400" b="1" i="1" dirty="0" smtClean="0">
                          <a:solidFill>
                            <a:schemeClr val="tx2"/>
                          </a:solidFill>
                          <a:latin typeface="Cambria Math"/>
                        </a:rPr>
                        <m:t>+</m:t>
                      </m:r>
                      <m:r>
                        <a:rPr lang="en-US" altLang="en-US" sz="2400" b="1" i="1" dirty="0" smtClean="0">
                          <a:solidFill>
                            <a:schemeClr val="tx2"/>
                          </a:solidFill>
                          <a:latin typeface="Cambria Math"/>
                        </a:rPr>
                        <m:t>𝟓𝟖</m:t>
                      </m:r>
                    </m:oMath>
                  </m:oMathPara>
                </a14:m>
                <a:endParaRPr lang="en-US" altLang="en-US" sz="2400" b="1" i="1" dirty="0" smtClean="0">
                  <a:solidFill>
                    <a:schemeClr val="tx2"/>
                  </a:solidFill>
                  <a:latin typeface="Cambria Math"/>
                </a:endParaRPr>
              </a:p>
              <a:p>
                <a:pPr eaLnBrk="1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en-US" sz="24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 </m:t>
                      </m:r>
                      <m:r>
                        <a:rPr lang="en-US" altLang="en-US" sz="24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𝟑𝟔𝟎</m:t>
                      </m:r>
                      <m:r>
                        <a:rPr lang="en-US" altLang="en-US" sz="24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=</m:t>
                      </m:r>
                      <m:r>
                        <a:rPr lang="en-US" altLang="en-US" sz="24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𝟓</m:t>
                      </m:r>
                      <m:r>
                        <a:rPr lang="en-US" altLang="en-US" sz="24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𝒙</m:t>
                      </m:r>
                      <m:r>
                        <a:rPr lang="en-US" altLang="en-US" sz="24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+</m:t>
                      </m:r>
                      <m:r>
                        <a:rPr lang="en-US" altLang="en-US" sz="24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𝟐𝟔𝟓</m:t>
                      </m:r>
                    </m:oMath>
                  </m:oMathPara>
                </a14:m>
                <a:endParaRPr lang="en-US" altLang="en-US" sz="2400" b="1" i="1" dirty="0" smtClean="0">
                  <a:solidFill>
                    <a:schemeClr val="tx2"/>
                  </a:solidFill>
                  <a:latin typeface="Cambria Math"/>
                </a:endParaRPr>
              </a:p>
              <a:p>
                <a:pPr eaLnBrk="1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en-US" sz="24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    </m:t>
                      </m:r>
                      <m:r>
                        <a:rPr lang="en-US" altLang="en-US" sz="24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𝟗𝟓</m:t>
                      </m:r>
                      <m:r>
                        <a:rPr lang="en-US" altLang="en-US" sz="24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=</m:t>
                      </m:r>
                      <m:r>
                        <a:rPr lang="en-US" altLang="en-US" sz="24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𝟓</m:t>
                      </m:r>
                      <m:r>
                        <a:rPr lang="en-US" altLang="en-US" sz="24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𝒙</m:t>
                      </m:r>
                    </m:oMath>
                  </m:oMathPara>
                </a14:m>
                <a:endParaRPr lang="en-US" altLang="en-US" sz="2400" b="1" dirty="0" smtClean="0">
                  <a:solidFill>
                    <a:schemeClr val="tx2"/>
                  </a:solidFill>
                </a:endParaRPr>
              </a:p>
              <a:p>
                <a:pPr eaLnBrk="1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en-US" sz="24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    </m:t>
                      </m:r>
                      <m:r>
                        <a:rPr lang="en-US" altLang="en-US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𝟏𝟗</m:t>
                      </m:r>
                      <m:r>
                        <a:rPr lang="en-US" altLang="en-US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r>
                        <a:rPr lang="en-US" altLang="en-US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𝒙</m:t>
                      </m:r>
                    </m:oMath>
                  </m:oMathPara>
                </a14:m>
                <a:endParaRPr lang="en-US" altLang="en-US" sz="2400" b="1" dirty="0" smtClean="0">
                  <a:solidFill>
                    <a:srgbClr val="FFFF00"/>
                  </a:solidFill>
                </a:endParaRPr>
              </a:p>
              <a:p>
                <a:pPr eaLnBrk="1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endParaRPr lang="en-US" altLang="en-US" sz="2400" b="1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20" name="Text 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9803" y="3730843"/>
                <a:ext cx="7317921" cy="228613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2301" y="1012059"/>
            <a:ext cx="2959330" cy="2435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047699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9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52" grpId="0" autoUpdateAnimBg="0"/>
      <p:bldP spid="20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9498"/>
            <a:ext cx="8229600" cy="581705"/>
          </a:xfrm>
        </p:spPr>
        <p:txBody>
          <a:bodyPr/>
          <a:lstStyle/>
          <a:p>
            <a:pPr eaLnBrk="1" hangingPunct="1"/>
            <a:r>
              <a:rPr lang="en-US" altLang="en-US" sz="3200" b="1" dirty="0" smtClean="0"/>
              <a:t>Example 6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7378" y="959556"/>
            <a:ext cx="8359422" cy="4531267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Each face of the dodecahedron </a:t>
            </a:r>
            <a:br>
              <a:rPr lang="en-US" sz="2800" dirty="0"/>
            </a:br>
            <a:r>
              <a:rPr lang="en-US" sz="2800" dirty="0"/>
              <a:t>is shaped like a regular pentagon.</a:t>
            </a:r>
          </a:p>
          <a:p>
            <a:pPr marL="0" indent="0">
              <a:buNone/>
            </a:pPr>
            <a:endParaRPr lang="en-US" sz="2800" dirty="0"/>
          </a:p>
          <a:p>
            <a:pPr marL="514350" lvl="0" indent="-514350">
              <a:buFont typeface="+mj-lt"/>
              <a:buAutoNum type="alphaLcParenR"/>
            </a:pPr>
            <a:r>
              <a:rPr lang="en-US" sz="2800" dirty="0"/>
              <a:t>Find the measure of each </a:t>
            </a:r>
            <a:r>
              <a:rPr lang="en-US" sz="2800" i="1" dirty="0"/>
              <a:t>interior</a:t>
            </a:r>
            <a:r>
              <a:rPr lang="en-US" sz="2800" dirty="0"/>
              <a:t> angle of a regular pentagon.</a:t>
            </a:r>
          </a:p>
          <a:p>
            <a:pPr marL="514350" lvl="0" indent="-514350">
              <a:buFont typeface="+mj-lt"/>
              <a:buAutoNum type="alphaLcParenR"/>
            </a:pPr>
            <a:endParaRPr lang="en-US" sz="2800" dirty="0"/>
          </a:p>
          <a:p>
            <a:pPr marL="514350" lvl="0" indent="-514350">
              <a:buFont typeface="+mj-lt"/>
              <a:buAutoNum type="alphaLcParenR"/>
            </a:pPr>
            <a:endParaRPr lang="en-US" sz="2800" dirty="0"/>
          </a:p>
          <a:p>
            <a:pPr marL="514350" lvl="0" indent="-514350">
              <a:buFont typeface="+mj-lt"/>
              <a:buAutoNum type="alphaLcParenR"/>
            </a:pPr>
            <a:r>
              <a:rPr lang="en-US" sz="2800" dirty="0"/>
              <a:t>Find the measure of each </a:t>
            </a:r>
            <a:r>
              <a:rPr lang="en-US" sz="2800" i="1" dirty="0"/>
              <a:t>exterior</a:t>
            </a:r>
            <a:r>
              <a:rPr lang="en-US" sz="2800" dirty="0"/>
              <a:t> angle of a regular pentagon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0130" y="184996"/>
            <a:ext cx="2119746" cy="213637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470275" y="5490823"/>
                <a:ext cx="2539926" cy="8105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000" b="1" i="1" dirty="0" smtClean="0">
                          <a:solidFill>
                            <a:srgbClr val="FFFF00"/>
                          </a:solidFill>
                          <a:latin typeface="Cambria Math"/>
                        </a:rPr>
                        <m:t> </m:t>
                      </m:r>
                      <m:r>
                        <a:rPr lang="en-US" altLang="en-US" sz="2000" b="1" i="1" dirty="0" smtClean="0">
                          <a:solidFill>
                            <a:srgbClr val="FFFF00"/>
                          </a:solidFill>
                          <a:latin typeface="Cambria Math"/>
                        </a:rPr>
                        <m:t>𝑺𝒖𝒎</m:t>
                      </m:r>
                      <m:r>
                        <a:rPr lang="en-US" altLang="en-US" sz="2000" b="1" i="1" dirty="0" smtClean="0">
                          <a:solidFill>
                            <a:srgbClr val="FFFF00"/>
                          </a:solidFill>
                          <a:latin typeface="Cambria Math"/>
                        </a:rPr>
                        <m:t> </m:t>
                      </m:r>
                      <m:r>
                        <a:rPr lang="en-US" altLang="en-US" sz="2000" b="1" i="1" dirty="0" smtClean="0">
                          <a:solidFill>
                            <a:srgbClr val="FFFF00"/>
                          </a:solidFill>
                          <a:latin typeface="Cambria Math"/>
                        </a:rPr>
                        <m:t>𝑬𝒙𝒕</m:t>
                      </m:r>
                      <m:r>
                        <a:rPr lang="en-US" altLang="en-US" sz="2000" b="1" i="1" dirty="0" smtClean="0">
                          <a:solidFill>
                            <a:srgbClr val="FFFF00"/>
                          </a:solidFill>
                          <a:latin typeface="Cambria Math"/>
                        </a:rPr>
                        <m:t> ∡=</m:t>
                      </m:r>
                      <m:r>
                        <a:rPr lang="en-US" altLang="en-US" sz="2000" b="1" i="1" dirty="0" smtClean="0">
                          <a:solidFill>
                            <a:srgbClr val="FFFF00"/>
                          </a:solidFill>
                          <a:latin typeface="Cambria Math"/>
                        </a:rPr>
                        <m:t>𝟑𝟔𝟎</m:t>
                      </m:r>
                    </m:oMath>
                  </m:oMathPara>
                </a14:m>
                <a:endParaRPr lang="en-US" altLang="en-US" sz="2000" b="1" dirty="0" smtClean="0">
                  <a:solidFill>
                    <a:srgbClr val="FFFF0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>
                          <a:solidFill>
                            <a:srgbClr val="FFFF00"/>
                          </a:solidFill>
                          <a:latin typeface="Cambria Math"/>
                        </a:rPr>
                        <m:t>𝑬</m:t>
                      </m:r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𝒙𝒕</m:t>
                      </m:r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∡=</m:t>
                      </m:r>
                      <m:f>
                        <m:fPr>
                          <m:type m:val="skw"/>
                          <m:ctrlP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𝟑𝟔𝟎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𝟓</m:t>
                          </m:r>
                        </m:den>
                      </m:f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𝟕𝟐</m:t>
                      </m:r>
                    </m:oMath>
                  </m:oMathPara>
                </a14:m>
                <a:endParaRPr lang="en-US" sz="2000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0275" y="5490823"/>
                <a:ext cx="2539926" cy="810543"/>
              </a:xfrm>
              <a:prstGeom prst="rect">
                <a:avLst/>
              </a:prstGeom>
              <a:blipFill rotWithShape="1">
                <a:blip r:embed="rId3"/>
                <a:stretch>
                  <a:fillRect t="-38346" r="-2158" b="-1150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4290204" y="3067050"/>
                <a:ext cx="2744662" cy="10156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000" b="1" i="1" dirty="0" smtClean="0">
                          <a:solidFill>
                            <a:srgbClr val="FFFF00"/>
                          </a:solidFill>
                          <a:latin typeface="Cambria Math"/>
                        </a:rPr>
                        <m:t> </m:t>
                      </m:r>
                      <m:r>
                        <a:rPr lang="en-US" altLang="en-US" sz="2000" b="1" i="1" dirty="0" smtClean="0">
                          <a:solidFill>
                            <a:srgbClr val="FFFF00"/>
                          </a:solidFill>
                          <a:latin typeface="Cambria Math"/>
                        </a:rPr>
                        <m:t>𝑰𝒏𝒕</m:t>
                      </m:r>
                      <m:r>
                        <a:rPr lang="en-US" altLang="en-US" sz="2000" b="1" i="1" dirty="0" smtClean="0">
                          <a:solidFill>
                            <a:srgbClr val="FFFF00"/>
                          </a:solidFill>
                          <a:latin typeface="Cambria Math"/>
                        </a:rPr>
                        <m:t> ∡+</m:t>
                      </m:r>
                      <m:r>
                        <a:rPr lang="en-US" altLang="en-US" sz="2000" b="1" i="1" dirty="0" smtClean="0">
                          <a:solidFill>
                            <a:srgbClr val="FFFF00"/>
                          </a:solidFill>
                          <a:latin typeface="Cambria Math"/>
                        </a:rPr>
                        <m:t>𝑬𝒙𝒕</m:t>
                      </m:r>
                      <m:r>
                        <a:rPr lang="en-US" altLang="en-US" sz="2000" b="1" i="1" dirty="0" smtClean="0">
                          <a:solidFill>
                            <a:srgbClr val="FFFF00"/>
                          </a:solidFill>
                          <a:latin typeface="Cambria Math"/>
                        </a:rPr>
                        <m:t> ∡=</m:t>
                      </m:r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𝟏𝟖𝟎</m:t>
                      </m:r>
                    </m:oMath>
                  </m:oMathPara>
                </a14:m>
                <a:endParaRPr lang="en-US" sz="2000" b="1" dirty="0" smtClean="0">
                  <a:solidFill>
                    <a:srgbClr val="FFFF0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𝑰𝒏𝒕</m:t>
                      </m:r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∡+</m:t>
                      </m:r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𝟕𝟐</m:t>
                      </m:r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𝟏𝟖𝟎</m:t>
                      </m:r>
                    </m:oMath>
                  </m:oMathPara>
                </a14:m>
                <a:endParaRPr lang="en-US" sz="2000" b="1" dirty="0" smtClean="0">
                  <a:solidFill>
                    <a:srgbClr val="FFFF00"/>
                  </a:solidFill>
                  <a:ea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𝑰𝒏𝒕</m:t>
                      </m:r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∡=</m:t>
                      </m:r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𝟏𝟎𝟖</m:t>
                      </m:r>
                    </m:oMath>
                  </m:oMathPara>
                </a14:m>
                <a:endParaRPr lang="en-US" sz="2000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0204" y="3067050"/>
                <a:ext cx="2744662" cy="1015663"/>
              </a:xfrm>
              <a:prstGeom prst="rect">
                <a:avLst/>
              </a:prstGeom>
              <a:blipFill rotWithShape="1">
                <a:blip r:embed="rId4"/>
                <a:stretch>
                  <a:fillRect b="-5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09541783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Polygon Hierarchy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879850" y="1066800"/>
            <a:ext cx="1362075" cy="4667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>
                <a:latin typeface="Times New Roman" pitchFamily="18" charset="0"/>
              </a:rPr>
              <a:t>Polygons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2349500" y="5715000"/>
            <a:ext cx="1244600" cy="4667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>
                <a:latin typeface="Times New Roman" pitchFamily="18" charset="0"/>
              </a:rPr>
              <a:t>Squares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3200400" y="4552950"/>
            <a:ext cx="1244600" cy="4667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>
                <a:latin typeface="Times New Roman" pitchFamily="18" charset="0"/>
              </a:rPr>
              <a:t>Rhombi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990600" y="4552950"/>
            <a:ext cx="1598613" cy="4667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>
                <a:latin typeface="Times New Roman" pitchFamily="18" charset="0"/>
              </a:rPr>
              <a:t>Rectangles</a:t>
            </a:r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1885950" y="3390900"/>
            <a:ext cx="2171700" cy="4667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>
                <a:latin typeface="Times New Roman" pitchFamily="18" charset="0"/>
              </a:rPr>
              <a:t>Parallelograms</a:t>
            </a:r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4514850" y="3390900"/>
            <a:ext cx="869950" cy="466725"/>
          </a:xfrm>
          <a:prstGeom prst="rect">
            <a:avLst/>
          </a:prstGeom>
          <a:noFill/>
          <a:ln w="9525" algn="ctr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>
                <a:latin typeface="Times New Roman" pitchFamily="18" charset="0"/>
              </a:rPr>
              <a:t>Kites</a:t>
            </a:r>
          </a:p>
        </p:txBody>
      </p:sp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5945188" y="3390900"/>
            <a:ext cx="1649412" cy="4667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>
                <a:latin typeface="Times New Roman" pitchFamily="18" charset="0"/>
              </a:rPr>
              <a:t>Trapezoids</a:t>
            </a:r>
          </a:p>
        </p:txBody>
      </p:sp>
      <p:sp>
        <p:nvSpPr>
          <p:cNvPr id="20490" name="Rectangle 10"/>
          <p:cNvSpPr>
            <a:spLocks noChangeArrowheads="1"/>
          </p:cNvSpPr>
          <p:nvPr/>
        </p:nvSpPr>
        <p:spPr bwMode="auto">
          <a:xfrm>
            <a:off x="5943600" y="4370388"/>
            <a:ext cx="1649413" cy="83185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>
                <a:latin typeface="Times New Roman" pitchFamily="18" charset="0"/>
              </a:rPr>
              <a:t>Isosceles</a:t>
            </a:r>
            <a:br>
              <a:rPr lang="en-US" altLang="en-US" sz="2400" b="1">
                <a:latin typeface="Times New Roman" pitchFamily="18" charset="0"/>
              </a:rPr>
            </a:br>
            <a:r>
              <a:rPr lang="en-US" altLang="en-US" sz="2400" b="1">
                <a:latin typeface="Times New Roman" pitchFamily="18" charset="0"/>
              </a:rPr>
              <a:t>Trapezoids</a:t>
            </a:r>
          </a:p>
        </p:txBody>
      </p:sp>
      <p:sp>
        <p:nvSpPr>
          <p:cNvPr id="20491" name="Rectangle 11"/>
          <p:cNvSpPr>
            <a:spLocks noChangeArrowheads="1"/>
          </p:cNvSpPr>
          <p:nvPr/>
        </p:nvSpPr>
        <p:spPr bwMode="auto">
          <a:xfrm>
            <a:off x="3503613" y="2117725"/>
            <a:ext cx="2105025" cy="4667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>
                <a:latin typeface="Times New Roman" pitchFamily="18" charset="0"/>
              </a:rPr>
              <a:t>Quadrilaterals</a:t>
            </a:r>
          </a:p>
        </p:txBody>
      </p:sp>
      <p:cxnSp>
        <p:nvCxnSpPr>
          <p:cNvPr id="20492" name="AutoShape 12"/>
          <p:cNvCxnSpPr>
            <a:cxnSpLocks noChangeShapeType="1"/>
            <a:stCxn id="20485" idx="0"/>
            <a:endCxn id="20487" idx="2"/>
          </p:cNvCxnSpPr>
          <p:nvPr/>
        </p:nvCxnSpPr>
        <p:spPr bwMode="auto">
          <a:xfrm rot="5400000" flipH="1">
            <a:off x="3049587" y="3779838"/>
            <a:ext cx="695325" cy="8509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493" name="AutoShape 13"/>
          <p:cNvCxnSpPr>
            <a:cxnSpLocks noChangeShapeType="1"/>
            <a:stCxn id="20486" idx="0"/>
            <a:endCxn id="20487" idx="2"/>
          </p:cNvCxnSpPr>
          <p:nvPr/>
        </p:nvCxnSpPr>
        <p:spPr bwMode="auto">
          <a:xfrm rot="-5400000">
            <a:off x="2033587" y="3614738"/>
            <a:ext cx="695325" cy="11811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494" name="AutoShape 14"/>
          <p:cNvCxnSpPr>
            <a:cxnSpLocks noChangeShapeType="1"/>
            <a:stCxn id="20484" idx="0"/>
            <a:endCxn id="20486" idx="2"/>
          </p:cNvCxnSpPr>
          <p:nvPr/>
        </p:nvCxnSpPr>
        <p:spPr bwMode="auto">
          <a:xfrm rot="5400000" flipH="1">
            <a:off x="2033587" y="4776788"/>
            <a:ext cx="695325" cy="11811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495" name="AutoShape 15"/>
          <p:cNvCxnSpPr>
            <a:cxnSpLocks noChangeShapeType="1"/>
            <a:stCxn id="20484" idx="0"/>
            <a:endCxn id="20485" idx="2"/>
          </p:cNvCxnSpPr>
          <p:nvPr/>
        </p:nvCxnSpPr>
        <p:spPr bwMode="auto">
          <a:xfrm rot="-5400000">
            <a:off x="3049587" y="4941888"/>
            <a:ext cx="695325" cy="8509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496" name="AutoShape 16"/>
          <p:cNvCxnSpPr>
            <a:cxnSpLocks noChangeShapeType="1"/>
            <a:stCxn id="20490" idx="0"/>
            <a:endCxn id="20489" idx="2"/>
          </p:cNvCxnSpPr>
          <p:nvPr/>
        </p:nvCxnSpPr>
        <p:spPr bwMode="auto">
          <a:xfrm flipV="1">
            <a:off x="6769100" y="3857625"/>
            <a:ext cx="1588" cy="5127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497" name="AutoShape 17"/>
          <p:cNvCxnSpPr>
            <a:cxnSpLocks noChangeShapeType="1"/>
            <a:stCxn id="20487" idx="0"/>
            <a:endCxn id="20491" idx="2"/>
          </p:cNvCxnSpPr>
          <p:nvPr/>
        </p:nvCxnSpPr>
        <p:spPr bwMode="auto">
          <a:xfrm rot="-5400000">
            <a:off x="3360738" y="2195512"/>
            <a:ext cx="806450" cy="158432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498" name="AutoShape 18"/>
          <p:cNvCxnSpPr>
            <a:cxnSpLocks noChangeShapeType="1"/>
            <a:stCxn id="20488" idx="0"/>
            <a:endCxn id="20491" idx="2"/>
          </p:cNvCxnSpPr>
          <p:nvPr/>
        </p:nvCxnSpPr>
        <p:spPr bwMode="auto">
          <a:xfrm rot="5400000" flipH="1">
            <a:off x="4349750" y="2790825"/>
            <a:ext cx="806450" cy="3937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499" name="AutoShape 19"/>
          <p:cNvCxnSpPr>
            <a:cxnSpLocks noChangeShapeType="1"/>
            <a:stCxn id="20489" idx="0"/>
            <a:endCxn id="20491" idx="2"/>
          </p:cNvCxnSpPr>
          <p:nvPr/>
        </p:nvCxnSpPr>
        <p:spPr bwMode="auto">
          <a:xfrm rot="5400000" flipH="1">
            <a:off x="5260182" y="1880393"/>
            <a:ext cx="806450" cy="2214563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00" name="AutoShape 20"/>
          <p:cNvCxnSpPr>
            <a:cxnSpLocks noChangeShapeType="1"/>
            <a:stCxn id="20491" idx="0"/>
            <a:endCxn id="20483" idx="2"/>
          </p:cNvCxnSpPr>
          <p:nvPr/>
        </p:nvCxnSpPr>
        <p:spPr bwMode="auto">
          <a:xfrm flipV="1">
            <a:off x="4556125" y="1533525"/>
            <a:ext cx="4763" cy="584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01" name="AutoShape 21"/>
          <p:cNvCxnSpPr>
            <a:cxnSpLocks noChangeShapeType="1"/>
            <a:stCxn id="20485" idx="3"/>
            <a:endCxn id="20488" idx="2"/>
          </p:cNvCxnSpPr>
          <p:nvPr/>
        </p:nvCxnSpPr>
        <p:spPr bwMode="auto">
          <a:xfrm flipV="1">
            <a:off x="4445000" y="3857625"/>
            <a:ext cx="504825" cy="928688"/>
          </a:xfrm>
          <a:prstGeom prst="bentConnector2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64356" y="1422397"/>
            <a:ext cx="643466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Years ago, the day I taught this lesson, the Big E, the nuclear powered aircraft carrier USS Enterprise retired from active duty and was decommissioned. </a:t>
            </a:r>
          </a:p>
          <a:p>
            <a:endParaRPr lang="en-US" sz="2400" b="1" dirty="0"/>
          </a:p>
          <a:p>
            <a:r>
              <a:rPr lang="en-US" sz="2400" b="1" dirty="0" smtClean="0"/>
              <a:t>These pictures are of ships call the Enterprise, from Revolutionary war days into the future as seen in Star Trek.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6085732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68275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Quadrilaterals Venn Diagram</a:t>
            </a:r>
          </a:p>
        </p:txBody>
      </p:sp>
      <p:sp>
        <p:nvSpPr>
          <p:cNvPr id="21507" name="Rectangle 3"/>
          <p:cNvSpPr>
            <a:spLocks noChangeAspect="1" noChangeArrowheads="1"/>
          </p:cNvSpPr>
          <p:nvPr/>
        </p:nvSpPr>
        <p:spPr bwMode="auto">
          <a:xfrm>
            <a:off x="606425" y="1349375"/>
            <a:ext cx="7899400" cy="3243263"/>
          </a:xfrm>
          <a:prstGeom prst="rect">
            <a:avLst/>
          </a:prstGeom>
          <a:solidFill>
            <a:srgbClr val="80008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en-US" altLang="en-US" sz="2400">
              <a:latin typeface="Times New Roman" pitchFamily="18" charset="0"/>
            </a:endParaRPr>
          </a:p>
        </p:txBody>
      </p:sp>
      <p:sp>
        <p:nvSpPr>
          <p:cNvPr id="21508" name="Text Box 4"/>
          <p:cNvSpPr txBox="1">
            <a:spLocks noChangeAspect="1" noChangeArrowheads="1"/>
          </p:cNvSpPr>
          <p:nvPr/>
        </p:nvSpPr>
        <p:spPr bwMode="auto">
          <a:xfrm>
            <a:off x="644525" y="1425575"/>
            <a:ext cx="2262188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>
                <a:latin typeface="Times New Roman" pitchFamily="18" charset="0"/>
              </a:rPr>
              <a:t>Quadrilaterals</a:t>
            </a:r>
          </a:p>
        </p:txBody>
      </p:sp>
      <p:sp>
        <p:nvSpPr>
          <p:cNvPr id="21509" name="AutoShape 5"/>
          <p:cNvSpPr>
            <a:spLocks noChangeAspect="1" noChangeArrowheads="1"/>
          </p:cNvSpPr>
          <p:nvPr/>
        </p:nvSpPr>
        <p:spPr bwMode="auto">
          <a:xfrm>
            <a:off x="691972" y="2035175"/>
            <a:ext cx="4365625" cy="2314575"/>
          </a:xfrm>
          <a:prstGeom prst="parallelogram">
            <a:avLst>
              <a:gd name="adj" fmla="val 36841"/>
            </a:avLst>
          </a:prstGeom>
          <a:solidFill>
            <a:srgbClr val="0000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21510" name="Text Box 6"/>
          <p:cNvSpPr txBox="1">
            <a:spLocks noChangeAspect="1" noChangeArrowheads="1"/>
          </p:cNvSpPr>
          <p:nvPr/>
        </p:nvSpPr>
        <p:spPr bwMode="auto">
          <a:xfrm>
            <a:off x="1506359" y="1958975"/>
            <a:ext cx="2333625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>
                <a:latin typeface="Times New Roman" pitchFamily="18" charset="0"/>
              </a:rPr>
              <a:t>Parallelograms</a:t>
            </a:r>
          </a:p>
        </p:txBody>
      </p:sp>
      <p:sp>
        <p:nvSpPr>
          <p:cNvPr id="21511" name="AutoShape 7"/>
          <p:cNvSpPr>
            <a:spLocks noChangeAspect="1" noChangeArrowheads="1"/>
          </p:cNvSpPr>
          <p:nvPr/>
        </p:nvSpPr>
        <p:spPr bwMode="auto">
          <a:xfrm>
            <a:off x="1490484" y="2490788"/>
            <a:ext cx="1974850" cy="1023937"/>
          </a:xfrm>
          <a:prstGeom prst="diamond">
            <a:avLst/>
          </a:prstGeom>
          <a:solidFill>
            <a:srgbClr val="FFCC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21512" name="Rectangle 8"/>
          <p:cNvSpPr>
            <a:spLocks noChangeAspect="1" noChangeArrowheads="1"/>
          </p:cNvSpPr>
          <p:nvPr/>
        </p:nvSpPr>
        <p:spPr bwMode="auto">
          <a:xfrm>
            <a:off x="2249309" y="3155950"/>
            <a:ext cx="1646238" cy="863600"/>
          </a:xfrm>
          <a:prstGeom prst="rect">
            <a:avLst/>
          </a:prstGeom>
          <a:solidFill>
            <a:srgbClr val="66CCFF">
              <a:alpha val="49019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21513" name="Text Box 9"/>
          <p:cNvSpPr txBox="1">
            <a:spLocks noChangeAspect="1" noChangeArrowheads="1"/>
          </p:cNvSpPr>
          <p:nvPr/>
        </p:nvSpPr>
        <p:spPr bwMode="auto">
          <a:xfrm>
            <a:off x="2323922" y="3527425"/>
            <a:ext cx="1462087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000" b="1">
                <a:latin typeface="Times New Roman" pitchFamily="18" charset="0"/>
              </a:rPr>
              <a:t>Rectangles</a:t>
            </a:r>
          </a:p>
        </p:txBody>
      </p:sp>
      <p:sp>
        <p:nvSpPr>
          <p:cNvPr id="21514" name="Freeform 10"/>
          <p:cNvSpPr>
            <a:spLocks noChangeAspect="1"/>
          </p:cNvSpPr>
          <p:nvPr/>
        </p:nvSpPr>
        <p:spPr bwMode="auto">
          <a:xfrm>
            <a:off x="5398562" y="1527175"/>
            <a:ext cx="3055938" cy="1701800"/>
          </a:xfrm>
          <a:custGeom>
            <a:avLst/>
            <a:gdLst>
              <a:gd name="T0" fmla="*/ 0 w 1872"/>
              <a:gd name="T1" fmla="*/ 2147483647 h 1152"/>
              <a:gd name="T2" fmla="*/ 2147483647 w 1872"/>
              <a:gd name="T3" fmla="*/ 0 h 1152"/>
              <a:gd name="T4" fmla="*/ 2147483647 w 1872"/>
              <a:gd name="T5" fmla="*/ 0 h 1152"/>
              <a:gd name="T6" fmla="*/ 2147483647 w 1872"/>
              <a:gd name="T7" fmla="*/ 2147483647 h 1152"/>
              <a:gd name="T8" fmla="*/ 0 w 1872"/>
              <a:gd name="T9" fmla="*/ 2147483647 h 115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72"/>
              <a:gd name="T16" fmla="*/ 0 h 1152"/>
              <a:gd name="T17" fmla="*/ 1872 w 1872"/>
              <a:gd name="T18" fmla="*/ 1152 h 115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72" h="1152">
                <a:moveTo>
                  <a:pt x="0" y="1152"/>
                </a:moveTo>
                <a:lnTo>
                  <a:pt x="240" y="0"/>
                </a:lnTo>
                <a:lnTo>
                  <a:pt x="1344" y="0"/>
                </a:lnTo>
                <a:lnTo>
                  <a:pt x="1872" y="1152"/>
                </a:lnTo>
                <a:lnTo>
                  <a:pt x="0" y="1152"/>
                </a:lnTo>
                <a:close/>
              </a:path>
            </a:pathLst>
          </a:cu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15" name="AutoShape 11"/>
          <p:cNvSpPr>
            <a:spLocks noChangeAspect="1" noChangeArrowheads="1"/>
          </p:cNvSpPr>
          <p:nvPr/>
        </p:nvSpPr>
        <p:spPr bwMode="auto">
          <a:xfrm flipV="1">
            <a:off x="5546640" y="2205830"/>
            <a:ext cx="2714625" cy="824706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CCFF99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 dirty="0">
                <a:solidFill>
                  <a:schemeClr val="bg1"/>
                </a:solidFill>
                <a:latin typeface="Times New Roman" pitchFamily="18" charset="0"/>
              </a:rPr>
              <a:t>Isosceles</a:t>
            </a:r>
            <a:r>
              <a:rPr lang="en-US" altLang="en-US" sz="2400" b="1" dirty="0">
                <a:latin typeface="Times New Roman" pitchFamily="18" charset="0"/>
              </a:rPr>
              <a:t/>
            </a:r>
            <a:br>
              <a:rPr lang="en-US" altLang="en-US" sz="2400" b="1" dirty="0">
                <a:latin typeface="Times New Roman" pitchFamily="18" charset="0"/>
              </a:rPr>
            </a:br>
            <a:r>
              <a:rPr lang="en-US" altLang="en-US" sz="2400" b="1" dirty="0">
                <a:solidFill>
                  <a:schemeClr val="bg1"/>
                </a:solidFill>
                <a:latin typeface="Times New Roman" pitchFamily="18" charset="0"/>
              </a:rPr>
              <a:t>Trapezoids</a:t>
            </a:r>
          </a:p>
        </p:txBody>
      </p:sp>
      <p:sp>
        <p:nvSpPr>
          <p:cNvPr id="21516" name="Text Box 12"/>
          <p:cNvSpPr txBox="1">
            <a:spLocks noChangeAspect="1" noChangeArrowheads="1"/>
          </p:cNvSpPr>
          <p:nvPr/>
        </p:nvSpPr>
        <p:spPr bwMode="auto">
          <a:xfrm>
            <a:off x="5788738" y="1547813"/>
            <a:ext cx="1771650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 dirty="0">
                <a:latin typeface="Times New Roman" pitchFamily="18" charset="0"/>
              </a:rPr>
              <a:t>Trapezoids</a:t>
            </a:r>
          </a:p>
        </p:txBody>
      </p:sp>
      <p:sp>
        <p:nvSpPr>
          <p:cNvPr id="21517" name="Text Box 13"/>
          <p:cNvSpPr txBox="1">
            <a:spLocks noChangeAspect="1" noChangeArrowheads="1"/>
          </p:cNvSpPr>
          <p:nvPr/>
        </p:nvSpPr>
        <p:spPr bwMode="auto">
          <a:xfrm>
            <a:off x="1874659" y="2635250"/>
            <a:ext cx="11445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000" b="1">
                <a:solidFill>
                  <a:schemeClr val="bg1"/>
                </a:solidFill>
                <a:latin typeface="Times New Roman" pitchFamily="18" charset="0"/>
              </a:rPr>
              <a:t>Rhombi</a:t>
            </a:r>
          </a:p>
        </p:txBody>
      </p:sp>
      <p:sp>
        <p:nvSpPr>
          <p:cNvPr id="21518" name="Text Box 14"/>
          <p:cNvSpPr txBox="1">
            <a:spLocks noChangeAspect="1" noChangeArrowheads="1"/>
          </p:cNvSpPr>
          <p:nvPr/>
        </p:nvSpPr>
        <p:spPr bwMode="auto">
          <a:xfrm>
            <a:off x="1109484" y="3552825"/>
            <a:ext cx="11445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000" b="1">
                <a:latin typeface="Times New Roman" pitchFamily="18" charset="0"/>
              </a:rPr>
              <a:t>Squares</a:t>
            </a:r>
          </a:p>
        </p:txBody>
      </p:sp>
      <p:cxnSp>
        <p:nvCxnSpPr>
          <p:cNvPr id="21519" name="AutoShape 15"/>
          <p:cNvCxnSpPr>
            <a:cxnSpLocks noChangeAspect="1" noChangeShapeType="1"/>
            <a:stCxn id="21518" idx="0"/>
            <a:endCxn id="21520" idx="4"/>
          </p:cNvCxnSpPr>
          <p:nvPr/>
        </p:nvCxnSpPr>
        <p:spPr bwMode="auto">
          <a:xfrm rot="5400000" flipH="1" flipV="1">
            <a:off x="1893709" y="3078163"/>
            <a:ext cx="261937" cy="687388"/>
          </a:xfrm>
          <a:prstGeom prst="straightConnector1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520" name="AutoShape 16"/>
          <p:cNvSpPr>
            <a:spLocks noChangeAspect="1" noChangeArrowheads="1"/>
          </p:cNvSpPr>
          <p:nvPr/>
        </p:nvSpPr>
        <p:spPr bwMode="auto">
          <a:xfrm>
            <a:off x="2368372" y="3208338"/>
            <a:ext cx="165100" cy="165100"/>
          </a:xfrm>
          <a:prstGeom prst="bevel">
            <a:avLst>
              <a:gd name="adj" fmla="val 12500"/>
            </a:avLst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21521" name="Freeform 17"/>
          <p:cNvSpPr>
            <a:spLocks noChangeAspect="1"/>
          </p:cNvSpPr>
          <p:nvPr/>
        </p:nvSpPr>
        <p:spPr bwMode="auto">
          <a:xfrm>
            <a:off x="4631005" y="3332163"/>
            <a:ext cx="1230313" cy="889000"/>
          </a:xfrm>
          <a:custGeom>
            <a:avLst/>
            <a:gdLst>
              <a:gd name="T0" fmla="*/ 2147483647 w 480"/>
              <a:gd name="T1" fmla="*/ 0 h 576"/>
              <a:gd name="T2" fmla="*/ 0 w 480"/>
              <a:gd name="T3" fmla="*/ 2147483647 h 576"/>
              <a:gd name="T4" fmla="*/ 2147483647 w 480"/>
              <a:gd name="T5" fmla="*/ 2147483647 h 576"/>
              <a:gd name="T6" fmla="*/ 2147483647 w 480"/>
              <a:gd name="T7" fmla="*/ 2147483647 h 576"/>
              <a:gd name="T8" fmla="*/ 2147483647 w 480"/>
              <a:gd name="T9" fmla="*/ 0 h 5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0"/>
              <a:gd name="T16" fmla="*/ 0 h 576"/>
              <a:gd name="T17" fmla="*/ 480 w 480"/>
              <a:gd name="T18" fmla="*/ 576 h 57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0" h="576">
                <a:moveTo>
                  <a:pt x="240" y="0"/>
                </a:moveTo>
                <a:lnTo>
                  <a:pt x="0" y="192"/>
                </a:lnTo>
                <a:lnTo>
                  <a:pt x="240" y="576"/>
                </a:lnTo>
                <a:lnTo>
                  <a:pt x="480" y="192"/>
                </a:lnTo>
                <a:lnTo>
                  <a:pt x="240" y="0"/>
                </a:lnTo>
                <a:close/>
              </a:path>
            </a:pathLst>
          </a:custGeom>
          <a:solidFill>
            <a:srgbClr val="FFFF00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22" name="Text Box 18"/>
          <p:cNvSpPr txBox="1">
            <a:spLocks noChangeAspect="1" noChangeArrowheads="1"/>
          </p:cNvSpPr>
          <p:nvPr/>
        </p:nvSpPr>
        <p:spPr bwMode="auto">
          <a:xfrm>
            <a:off x="4812426" y="3445405"/>
            <a:ext cx="928687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 dirty="0">
                <a:solidFill>
                  <a:schemeClr val="bg1"/>
                </a:solidFill>
                <a:latin typeface="Times New Roman" pitchFamily="18" charset="0"/>
              </a:rPr>
              <a:t>Kites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" y="146050"/>
            <a:ext cx="8704263" cy="663575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Quadrilateral Characteristics Summary</a:t>
            </a: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2992438" y="882650"/>
            <a:ext cx="3163887" cy="4667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>
                <a:latin typeface="Times New Roman" pitchFamily="18" charset="0"/>
              </a:rPr>
              <a:t>Convex Quadrilaterals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1600200" y="5911850"/>
            <a:ext cx="1244600" cy="4667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>
                <a:latin typeface="Times New Roman" pitchFamily="18" charset="0"/>
              </a:rPr>
              <a:t>Squares</a:t>
            </a: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3327400" y="4083050"/>
            <a:ext cx="1244600" cy="4667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>
                <a:latin typeface="Times New Roman" pitchFamily="18" charset="0"/>
              </a:rPr>
              <a:t>Rhombi</a:t>
            </a:r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152400" y="4083050"/>
            <a:ext cx="1598613" cy="4667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>
                <a:latin typeface="Times New Roman" pitchFamily="18" charset="0"/>
              </a:rPr>
              <a:t>Rectangles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914400" y="1797050"/>
            <a:ext cx="2171700" cy="4667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>
                <a:latin typeface="Times New Roman" pitchFamily="18" charset="0"/>
              </a:rPr>
              <a:t>Parallelograms</a:t>
            </a:r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6553200" y="1797050"/>
            <a:ext cx="1649413" cy="4667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>
                <a:latin typeface="Times New Roman" pitchFamily="18" charset="0"/>
              </a:rPr>
              <a:t>Trapezoids</a:t>
            </a:r>
          </a:p>
        </p:txBody>
      </p:sp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6553200" y="4540250"/>
            <a:ext cx="1649413" cy="83185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>
                <a:latin typeface="Times New Roman" pitchFamily="18" charset="0"/>
              </a:rPr>
              <a:t>Isosceles</a:t>
            </a:r>
            <a:br>
              <a:rPr lang="en-US" altLang="en-US" sz="2400" b="1">
                <a:latin typeface="Times New Roman" pitchFamily="18" charset="0"/>
              </a:rPr>
            </a:br>
            <a:r>
              <a:rPr lang="en-US" altLang="en-US" sz="2400" b="1">
                <a:latin typeface="Times New Roman" pitchFamily="18" charset="0"/>
              </a:rPr>
              <a:t>Trapezoids</a:t>
            </a:r>
          </a:p>
        </p:txBody>
      </p:sp>
      <p:cxnSp>
        <p:nvCxnSpPr>
          <p:cNvPr id="22538" name="AutoShape 10"/>
          <p:cNvCxnSpPr>
            <a:cxnSpLocks noChangeShapeType="1"/>
            <a:stCxn id="22533" idx="0"/>
            <a:endCxn id="22535" idx="2"/>
          </p:cNvCxnSpPr>
          <p:nvPr/>
        </p:nvCxnSpPr>
        <p:spPr bwMode="auto">
          <a:xfrm rot="5400000" flipH="1">
            <a:off x="2065337" y="2198688"/>
            <a:ext cx="1819275" cy="19494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39" name="AutoShape 11"/>
          <p:cNvCxnSpPr>
            <a:cxnSpLocks noChangeShapeType="1"/>
            <a:stCxn id="22534" idx="0"/>
            <a:endCxn id="22535" idx="2"/>
          </p:cNvCxnSpPr>
          <p:nvPr/>
        </p:nvCxnSpPr>
        <p:spPr bwMode="auto">
          <a:xfrm rot="-5400000">
            <a:off x="566737" y="2649538"/>
            <a:ext cx="1819275" cy="10477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40" name="AutoShape 12"/>
          <p:cNvCxnSpPr>
            <a:cxnSpLocks noChangeShapeType="1"/>
            <a:stCxn id="22532" idx="0"/>
            <a:endCxn id="22534" idx="2"/>
          </p:cNvCxnSpPr>
          <p:nvPr/>
        </p:nvCxnSpPr>
        <p:spPr bwMode="auto">
          <a:xfrm rot="5400000" flipH="1">
            <a:off x="906462" y="4595813"/>
            <a:ext cx="1362075" cy="12700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41" name="AutoShape 13"/>
          <p:cNvCxnSpPr>
            <a:cxnSpLocks noChangeShapeType="1"/>
            <a:stCxn id="22532" idx="0"/>
            <a:endCxn id="22533" idx="2"/>
          </p:cNvCxnSpPr>
          <p:nvPr/>
        </p:nvCxnSpPr>
        <p:spPr bwMode="auto">
          <a:xfrm rot="-5400000">
            <a:off x="2405062" y="4367213"/>
            <a:ext cx="1362075" cy="17272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42" name="AutoShape 14"/>
          <p:cNvCxnSpPr>
            <a:cxnSpLocks noChangeShapeType="1"/>
            <a:stCxn id="22537" idx="0"/>
            <a:endCxn id="22536" idx="2"/>
          </p:cNvCxnSpPr>
          <p:nvPr/>
        </p:nvCxnSpPr>
        <p:spPr bwMode="auto">
          <a:xfrm flipV="1">
            <a:off x="7378700" y="2263775"/>
            <a:ext cx="0" cy="22764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43" name="AutoShape 15"/>
          <p:cNvCxnSpPr>
            <a:cxnSpLocks noChangeShapeType="1"/>
            <a:stCxn id="22535" idx="0"/>
            <a:endCxn id="22531" idx="2"/>
          </p:cNvCxnSpPr>
          <p:nvPr/>
        </p:nvCxnSpPr>
        <p:spPr bwMode="auto">
          <a:xfrm rot="-5400000">
            <a:off x="3063875" y="285750"/>
            <a:ext cx="447675" cy="257492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44" name="AutoShape 16"/>
          <p:cNvCxnSpPr>
            <a:cxnSpLocks noChangeShapeType="1"/>
            <a:stCxn id="22536" idx="0"/>
            <a:endCxn id="22531" idx="2"/>
          </p:cNvCxnSpPr>
          <p:nvPr/>
        </p:nvCxnSpPr>
        <p:spPr bwMode="auto">
          <a:xfrm rot="5400000" flipH="1">
            <a:off x="5753100" y="171450"/>
            <a:ext cx="447675" cy="280352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545" name="Text Box 17"/>
          <p:cNvSpPr txBox="1">
            <a:spLocks noChangeArrowheads="1"/>
          </p:cNvSpPr>
          <p:nvPr/>
        </p:nvSpPr>
        <p:spPr bwMode="auto">
          <a:xfrm>
            <a:off x="990600" y="2582863"/>
            <a:ext cx="3048000" cy="9429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b="1">
                <a:latin typeface="Times New Roman" pitchFamily="18" charset="0"/>
              </a:rPr>
              <a:t>Opposite sides parallel and congruent</a:t>
            </a:r>
          </a:p>
          <a:p>
            <a:pPr eaLnBrk="1" hangingPunct="1"/>
            <a:r>
              <a:rPr lang="en-US" altLang="en-US" sz="1400" b="1">
                <a:latin typeface="Times New Roman" pitchFamily="18" charset="0"/>
              </a:rPr>
              <a:t>Opposite angles congruent</a:t>
            </a:r>
          </a:p>
          <a:p>
            <a:pPr eaLnBrk="1" hangingPunct="1"/>
            <a:r>
              <a:rPr lang="en-US" altLang="en-US" sz="1400" b="1">
                <a:latin typeface="Times New Roman" pitchFamily="18" charset="0"/>
              </a:rPr>
              <a:t>Consecutive angles supplementary</a:t>
            </a:r>
          </a:p>
          <a:p>
            <a:pPr eaLnBrk="1" hangingPunct="1"/>
            <a:r>
              <a:rPr lang="en-US" altLang="en-US" sz="1400" b="1">
                <a:latin typeface="Times New Roman" pitchFamily="18" charset="0"/>
              </a:rPr>
              <a:t>Diagonals bisect each other</a:t>
            </a:r>
          </a:p>
        </p:txBody>
      </p:sp>
      <p:sp>
        <p:nvSpPr>
          <p:cNvPr id="22546" name="Rectangle 18"/>
          <p:cNvSpPr>
            <a:spLocks noChangeArrowheads="1"/>
          </p:cNvSpPr>
          <p:nvPr/>
        </p:nvSpPr>
        <p:spPr bwMode="auto">
          <a:xfrm>
            <a:off x="6553200" y="2476500"/>
            <a:ext cx="2514600" cy="11557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b="1">
                <a:latin typeface="Times New Roman" pitchFamily="18" charset="0"/>
              </a:rPr>
              <a:t>Bases Parallel</a:t>
            </a:r>
          </a:p>
          <a:p>
            <a:pPr eaLnBrk="1" hangingPunct="1"/>
            <a:r>
              <a:rPr lang="en-US" altLang="en-US" sz="1400" b="1">
                <a:latin typeface="Times New Roman" pitchFamily="18" charset="0"/>
              </a:rPr>
              <a:t>Legs are not Parallel</a:t>
            </a:r>
          </a:p>
          <a:p>
            <a:pPr eaLnBrk="1" hangingPunct="1"/>
            <a:r>
              <a:rPr lang="en-US" altLang="en-US" sz="1400" b="1">
                <a:latin typeface="Times New Roman" pitchFamily="18" charset="0"/>
              </a:rPr>
              <a:t>Leg angles are supplementary </a:t>
            </a:r>
            <a:endParaRPr lang="en-US" altLang="en-US" sz="1400" b="1">
              <a:solidFill>
                <a:schemeClr val="accent2"/>
              </a:solidFill>
              <a:latin typeface="Times New Roman" pitchFamily="18" charset="0"/>
              <a:sym typeface="Symbol" pitchFamily="18" charset="2"/>
            </a:endParaRPr>
          </a:p>
          <a:p>
            <a:pPr eaLnBrk="1" hangingPunct="1"/>
            <a:r>
              <a:rPr lang="en-US" altLang="en-US" sz="1400" b="1">
                <a:latin typeface="Times New Roman" pitchFamily="18" charset="0"/>
              </a:rPr>
              <a:t>Median is parallel to bases</a:t>
            </a:r>
            <a:br>
              <a:rPr lang="en-US" altLang="en-US" sz="1400" b="1">
                <a:latin typeface="Times New Roman" pitchFamily="18" charset="0"/>
              </a:rPr>
            </a:br>
            <a:r>
              <a:rPr lang="en-US" altLang="en-US" sz="1400" b="1">
                <a:latin typeface="Times New Roman" pitchFamily="18" charset="0"/>
              </a:rPr>
              <a:t>Median = ½ (base + base)</a:t>
            </a:r>
          </a:p>
        </p:txBody>
      </p:sp>
      <p:sp>
        <p:nvSpPr>
          <p:cNvPr id="22547" name="Text Box 19"/>
          <p:cNvSpPr txBox="1">
            <a:spLocks noChangeArrowheads="1"/>
          </p:cNvSpPr>
          <p:nvPr/>
        </p:nvSpPr>
        <p:spPr bwMode="auto">
          <a:xfrm>
            <a:off x="228600" y="4830763"/>
            <a:ext cx="1749425" cy="5175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b="1">
                <a:latin typeface="Times New Roman" pitchFamily="18" charset="0"/>
              </a:rPr>
              <a:t>Angles all 90</a:t>
            </a:r>
            <a:r>
              <a:rPr lang="en-US" altLang="en-US" sz="1400" b="1">
                <a:latin typeface="Times New Roman" pitchFamily="18" charset="0"/>
                <a:cs typeface="Times New Roman" pitchFamily="18" charset="0"/>
              </a:rPr>
              <a:t>°</a:t>
            </a:r>
          </a:p>
          <a:p>
            <a:pPr eaLnBrk="1" hangingPunct="1"/>
            <a:r>
              <a:rPr lang="en-US" altLang="en-US" sz="1400" b="1">
                <a:latin typeface="Times New Roman" pitchFamily="18" charset="0"/>
              </a:rPr>
              <a:t>Diagonals congruent</a:t>
            </a:r>
          </a:p>
        </p:txBody>
      </p:sp>
      <p:sp>
        <p:nvSpPr>
          <p:cNvPr id="22548" name="Text Box 20"/>
          <p:cNvSpPr txBox="1">
            <a:spLocks noChangeArrowheads="1"/>
          </p:cNvSpPr>
          <p:nvPr/>
        </p:nvSpPr>
        <p:spPr bwMode="auto">
          <a:xfrm>
            <a:off x="1144588" y="6432550"/>
            <a:ext cx="3436937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b="1">
                <a:latin typeface="Times New Roman" pitchFamily="18" charset="0"/>
              </a:rPr>
              <a:t>Diagonals divide into 4 congruent triangles</a:t>
            </a:r>
          </a:p>
        </p:txBody>
      </p:sp>
      <p:sp>
        <p:nvSpPr>
          <p:cNvPr id="22549" name="Text Box 21"/>
          <p:cNvSpPr txBox="1">
            <a:spLocks noChangeArrowheads="1"/>
          </p:cNvSpPr>
          <p:nvPr/>
        </p:nvSpPr>
        <p:spPr bwMode="auto">
          <a:xfrm>
            <a:off x="3267075" y="4724400"/>
            <a:ext cx="2609850" cy="7302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b="1">
                <a:latin typeface="Times New Roman" pitchFamily="18" charset="0"/>
              </a:rPr>
              <a:t>All sides congruent</a:t>
            </a:r>
            <a:endParaRPr lang="en-US" altLang="en-US" sz="1400" b="1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altLang="en-US" sz="1400" b="1">
                <a:latin typeface="Times New Roman" pitchFamily="18" charset="0"/>
              </a:rPr>
              <a:t>Diagonals perpendicular</a:t>
            </a:r>
          </a:p>
          <a:p>
            <a:pPr eaLnBrk="1" hangingPunct="1"/>
            <a:r>
              <a:rPr lang="en-US" altLang="en-US" sz="1400" b="1">
                <a:latin typeface="Times New Roman" pitchFamily="18" charset="0"/>
              </a:rPr>
              <a:t>Diagonals bisect opposite angles</a:t>
            </a:r>
          </a:p>
        </p:txBody>
      </p:sp>
      <p:sp>
        <p:nvSpPr>
          <p:cNvPr id="22550" name="Rectangle 22"/>
          <p:cNvSpPr>
            <a:spLocks noChangeArrowheads="1"/>
          </p:cNvSpPr>
          <p:nvPr/>
        </p:nvSpPr>
        <p:spPr bwMode="auto">
          <a:xfrm>
            <a:off x="6553200" y="5530850"/>
            <a:ext cx="2286000" cy="7302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b="1">
                <a:latin typeface="Times New Roman" pitchFamily="18" charset="0"/>
              </a:rPr>
              <a:t>Legs are congruent </a:t>
            </a:r>
          </a:p>
          <a:p>
            <a:pPr eaLnBrk="1" hangingPunct="1"/>
            <a:r>
              <a:rPr lang="en-US" altLang="en-US" sz="1400" b="1">
                <a:latin typeface="Times New Roman" pitchFamily="18" charset="0"/>
              </a:rPr>
              <a:t>Base angle pairs congruent </a:t>
            </a:r>
          </a:p>
          <a:p>
            <a:pPr eaLnBrk="1" hangingPunct="1"/>
            <a:r>
              <a:rPr lang="en-US" altLang="en-US" sz="1400" b="1">
                <a:latin typeface="Times New Roman" pitchFamily="18" charset="0"/>
              </a:rPr>
              <a:t>Diagonals are congruent</a:t>
            </a:r>
          </a:p>
        </p:txBody>
      </p:sp>
      <p:sp>
        <p:nvSpPr>
          <p:cNvPr id="22551" name="Text Box 23"/>
          <p:cNvSpPr txBox="1">
            <a:spLocks noChangeArrowheads="1"/>
          </p:cNvSpPr>
          <p:nvPr/>
        </p:nvSpPr>
        <p:spPr bwMode="auto">
          <a:xfrm>
            <a:off x="3490913" y="1566863"/>
            <a:ext cx="2303462" cy="7302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b="1">
                <a:latin typeface="Times New Roman" pitchFamily="18" charset="0"/>
              </a:rPr>
              <a:t>4 sided polygon</a:t>
            </a:r>
          </a:p>
          <a:p>
            <a:pPr eaLnBrk="1" hangingPunct="1"/>
            <a:r>
              <a:rPr lang="en-US" altLang="en-US" sz="1400" b="1">
                <a:latin typeface="Times New Roman" pitchFamily="18" charset="0"/>
              </a:rPr>
              <a:t>4 interior angles sum to 360</a:t>
            </a:r>
          </a:p>
          <a:p>
            <a:pPr eaLnBrk="1" hangingPunct="1"/>
            <a:r>
              <a:rPr lang="en-US" altLang="en-US" sz="1400" b="1">
                <a:latin typeface="Times New Roman" pitchFamily="18" charset="0"/>
              </a:rPr>
              <a:t>4 exterior angles sum to 360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9850"/>
            <a:ext cx="8229600" cy="906463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Summary &amp; Homework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6700" y="1181100"/>
            <a:ext cx="8575675" cy="4945063"/>
          </a:xfrm>
        </p:spPr>
        <p:txBody>
          <a:bodyPr/>
          <a:lstStyle/>
          <a:p>
            <a:pPr eaLnBrk="1" hangingPunct="1"/>
            <a:r>
              <a:rPr lang="en-US" altLang="en-US" sz="2800" b="1" dirty="0" smtClean="0">
                <a:solidFill>
                  <a:srgbClr val="FFFF00"/>
                </a:solidFill>
              </a:rPr>
              <a:t>Summary:</a:t>
            </a:r>
          </a:p>
          <a:p>
            <a:pPr lvl="1" eaLnBrk="1" hangingPunct="1"/>
            <a:r>
              <a:rPr lang="en-US" altLang="en-US" sz="2400" b="1" dirty="0" smtClean="0"/>
              <a:t>If a convex polygon has n sides and sum of the measures of its interior angles is S, then </a:t>
            </a:r>
            <a:br>
              <a:rPr lang="en-US" altLang="en-US" sz="2400" b="1" dirty="0" smtClean="0"/>
            </a:br>
            <a:r>
              <a:rPr lang="en-US" altLang="en-US" sz="2400" b="1" dirty="0" smtClean="0"/>
              <a:t>                S = 180(n-2)°</a:t>
            </a:r>
          </a:p>
          <a:p>
            <a:pPr lvl="1" eaLnBrk="1" hangingPunct="1"/>
            <a:r>
              <a:rPr lang="en-US" altLang="en-US" sz="2400" b="1" dirty="0" smtClean="0"/>
              <a:t>The sum of the measures of the exterior angles of a convex polygon is 360°</a:t>
            </a:r>
          </a:p>
          <a:p>
            <a:pPr lvl="1" eaLnBrk="1" hangingPunct="1"/>
            <a:r>
              <a:rPr lang="en-US" altLang="en-US" sz="2400" b="1" dirty="0" smtClean="0"/>
              <a:t>Interior angle + Exterior angle = 180 (linear pair)</a:t>
            </a:r>
          </a:p>
          <a:p>
            <a:pPr lvl="1" eaLnBrk="1" hangingPunct="1"/>
            <a:endParaRPr lang="en-US" altLang="en-US" sz="2400" b="1" dirty="0" smtClean="0"/>
          </a:p>
          <a:p>
            <a:pPr eaLnBrk="1" hangingPunct="1"/>
            <a:r>
              <a:rPr lang="en-US" altLang="en-US" sz="2800" b="1" dirty="0" smtClean="0">
                <a:solidFill>
                  <a:srgbClr val="FFFF00"/>
                </a:solidFill>
              </a:rPr>
              <a:t>Homework:</a:t>
            </a:r>
            <a:r>
              <a:rPr lang="en-US" altLang="en-US" sz="2800" b="1" dirty="0" smtClean="0"/>
              <a:t>  </a:t>
            </a:r>
          </a:p>
          <a:p>
            <a:pPr lvl="1" eaLnBrk="1" hangingPunct="1"/>
            <a:r>
              <a:rPr lang="en-US" altLang="en-US" sz="2400" b="1" dirty="0" smtClean="0"/>
              <a:t>SOL Polygon’s Angles WS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/>
              <a:t>Lesson 7-1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Angles of Polygons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762000"/>
            <a:ext cx="9220200" cy="6096000"/>
          </a:xfrm>
          <a:prstGeom prst="rect">
            <a:avLst/>
          </a:prstGeom>
          <a:pattFill prst="dotGrid">
            <a:fgClr>
              <a:srgbClr val="CC00CC"/>
            </a:fgClr>
            <a:bgClr>
              <a:srgbClr val="800080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0"/>
            <a:ext cx="9199563" cy="762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4100" name="Oval 4"/>
          <p:cNvSpPr>
            <a:spLocks noChangeArrowheads="1"/>
          </p:cNvSpPr>
          <p:nvPr/>
        </p:nvSpPr>
        <p:spPr bwMode="auto">
          <a:xfrm>
            <a:off x="77788" y="19050"/>
            <a:ext cx="396875" cy="415925"/>
          </a:xfrm>
          <a:prstGeom prst="ellipse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4101" name="Freeform 5"/>
          <p:cNvSpPr>
            <a:spLocks/>
          </p:cNvSpPr>
          <p:nvPr/>
        </p:nvSpPr>
        <p:spPr bwMode="auto">
          <a:xfrm>
            <a:off x="273050" y="14288"/>
            <a:ext cx="114300" cy="214312"/>
          </a:xfrm>
          <a:custGeom>
            <a:avLst/>
            <a:gdLst>
              <a:gd name="T0" fmla="*/ 0 w 72"/>
              <a:gd name="T1" fmla="*/ 0 h 135"/>
              <a:gd name="T2" fmla="*/ 2147483647 w 72"/>
              <a:gd name="T3" fmla="*/ 2147483647 h 135"/>
              <a:gd name="T4" fmla="*/ 2147483647 w 72"/>
              <a:gd name="T5" fmla="*/ 2147483647 h 135"/>
              <a:gd name="T6" fmla="*/ 0 w 72"/>
              <a:gd name="T7" fmla="*/ 0 h 135"/>
              <a:gd name="T8" fmla="*/ 0 60000 65536"/>
              <a:gd name="T9" fmla="*/ 0 60000 65536"/>
              <a:gd name="T10" fmla="*/ 0 60000 65536"/>
              <a:gd name="T11" fmla="*/ 0 60000 65536"/>
              <a:gd name="T12" fmla="*/ 0 w 72"/>
              <a:gd name="T13" fmla="*/ 0 h 135"/>
              <a:gd name="T14" fmla="*/ 72 w 72"/>
              <a:gd name="T15" fmla="*/ 135 h 13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2" h="135">
                <a:moveTo>
                  <a:pt x="0" y="0"/>
                </a:moveTo>
                <a:lnTo>
                  <a:pt x="2" y="135"/>
                </a:lnTo>
                <a:lnTo>
                  <a:pt x="72" y="29"/>
                </a:lnTo>
                <a:cubicBezTo>
                  <a:pt x="72" y="7"/>
                  <a:pt x="0" y="0"/>
                  <a:pt x="0" y="0"/>
                </a:cubicBezTo>
                <a:close/>
              </a:path>
            </a:pathLst>
          </a:cu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166" name="Text Box 6"/>
          <p:cNvSpPr txBox="1">
            <a:spLocks noChangeArrowheads="1"/>
          </p:cNvSpPr>
          <p:nvPr/>
        </p:nvSpPr>
        <p:spPr bwMode="auto">
          <a:xfrm>
            <a:off x="555625" y="58738"/>
            <a:ext cx="51419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dirty="0">
                <a:effectLst>
                  <a:outerShdw blurRad="38100" dist="38100" dir="2700000" algn="tl">
                    <a:srgbClr val="336699"/>
                  </a:outerShdw>
                </a:effectLst>
              </a:rPr>
              <a:t>5-Minute Check on Chapter 5</a:t>
            </a:r>
          </a:p>
        </p:txBody>
      </p:sp>
      <p:sp>
        <p:nvSpPr>
          <p:cNvPr id="92168" name="Text Box 8"/>
          <p:cNvSpPr txBox="1">
            <a:spLocks noChangeArrowheads="1"/>
          </p:cNvSpPr>
          <p:nvPr/>
        </p:nvSpPr>
        <p:spPr bwMode="white">
          <a:xfrm>
            <a:off x="1652588" y="6427788"/>
            <a:ext cx="5722937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sz="1200" b="1">
                <a:effectLst>
                  <a:outerShdw blurRad="38100" dist="38100" dir="2700000" algn="tl">
                    <a:srgbClr val="336699"/>
                  </a:outerShdw>
                </a:effectLst>
              </a:rPr>
              <a:t>Click the mouse button or press the </a:t>
            </a:r>
            <a:br>
              <a:rPr lang="en-US" sz="1200" b="1">
                <a:effectLst>
                  <a:outerShdw blurRad="38100" dist="38100" dir="2700000" algn="tl">
                    <a:srgbClr val="336699"/>
                  </a:outerShdw>
                </a:effectLst>
              </a:rPr>
            </a:br>
            <a:r>
              <a:rPr lang="en-US" sz="1200" b="1">
                <a:effectLst>
                  <a:outerShdw blurRad="38100" dist="38100" dir="2700000" algn="tl">
                    <a:srgbClr val="336699"/>
                  </a:outerShdw>
                </a:effectLst>
              </a:rPr>
              <a:t>Space Bar to display the answers.</a:t>
            </a:r>
          </a:p>
        </p:txBody>
      </p:sp>
      <p:sp>
        <p:nvSpPr>
          <p:cNvPr id="4104" name="Rectangle 11"/>
          <p:cNvSpPr>
            <a:spLocks noChangeArrowheads="1"/>
          </p:cNvSpPr>
          <p:nvPr/>
        </p:nvSpPr>
        <p:spPr bwMode="auto">
          <a:xfrm>
            <a:off x="230188" y="762000"/>
            <a:ext cx="8761412" cy="56499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344488" indent="-344488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90000"/>
              </a:lnSpc>
              <a:buFont typeface="Arial" charset="0"/>
              <a:buAutoNum type="arabicPeriod"/>
            </a:pPr>
            <a:r>
              <a:rPr lang="en-US" altLang="en-US" sz="2000" b="1">
                <a:cs typeface="Times New Roman" pitchFamily="18" charset="0"/>
              </a:rPr>
              <a:t>State whether this sentence is </a:t>
            </a:r>
            <a:r>
              <a:rPr lang="en-US" altLang="en-US" sz="2000" b="1" i="1">
                <a:cs typeface="Times New Roman" pitchFamily="18" charset="0"/>
              </a:rPr>
              <a:t>always</a:t>
            </a:r>
            <a:r>
              <a:rPr lang="en-US" altLang="en-US" sz="2000" b="1">
                <a:cs typeface="Times New Roman" pitchFamily="18" charset="0"/>
              </a:rPr>
              <a:t>, </a:t>
            </a:r>
            <a:r>
              <a:rPr lang="en-US" altLang="en-US" sz="2000" b="1" i="1">
                <a:cs typeface="Times New Roman" pitchFamily="18" charset="0"/>
              </a:rPr>
              <a:t>sometimes</a:t>
            </a:r>
            <a:r>
              <a:rPr lang="en-US" altLang="en-US" sz="2000" b="1">
                <a:cs typeface="Times New Roman" pitchFamily="18" charset="0"/>
              </a:rPr>
              <a:t>, or </a:t>
            </a:r>
            <a:r>
              <a:rPr lang="en-US" altLang="en-US" sz="2000" b="1" i="1">
                <a:cs typeface="Times New Roman" pitchFamily="18" charset="0"/>
              </a:rPr>
              <a:t>never</a:t>
            </a:r>
            <a:r>
              <a:rPr lang="en-US" altLang="en-US" sz="2000" b="1">
                <a:cs typeface="Times New Roman" pitchFamily="18" charset="0"/>
              </a:rPr>
              <a:t> true. The three altitudes of a triangle intersect at a point inside the triangle.</a:t>
            </a:r>
          </a:p>
          <a:p>
            <a:pPr>
              <a:lnSpc>
                <a:spcPct val="90000"/>
              </a:lnSpc>
              <a:buFont typeface="Arial" charset="0"/>
              <a:buAutoNum type="arabicPeriod"/>
            </a:pPr>
            <a:endParaRPr lang="en-US" altLang="en-US" sz="2000" b="1">
              <a:solidFill>
                <a:srgbClr val="00539D"/>
              </a:solidFill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Arial" charset="0"/>
              <a:buAutoNum type="arabicPeriod"/>
            </a:pPr>
            <a:r>
              <a:rPr lang="en-US" altLang="en-US" sz="2000" b="1">
                <a:cs typeface="Times New Roman" pitchFamily="18" charset="0"/>
              </a:rPr>
              <a:t>Find </a:t>
            </a:r>
            <a:r>
              <a:rPr lang="en-US" altLang="en-US" sz="2000" b="1" i="1">
                <a:cs typeface="Times New Roman" pitchFamily="18" charset="0"/>
              </a:rPr>
              <a:t>n</a:t>
            </a:r>
            <a:r>
              <a:rPr lang="en-US" altLang="en-US" sz="2000" b="1">
                <a:cs typeface="Times New Roman" pitchFamily="18" charset="0"/>
              </a:rPr>
              <a:t> and list the sides of </a:t>
            </a:r>
            <a:r>
              <a:rPr lang="el-GR" altLang="en-US" sz="2000" b="1">
                <a:cs typeface="Arial" charset="0"/>
              </a:rPr>
              <a:t>Δ</a:t>
            </a:r>
            <a:r>
              <a:rPr lang="en-US" altLang="en-US" sz="2000" b="1" i="1">
                <a:cs typeface="Arial" charset="0"/>
              </a:rPr>
              <a:t>PQR</a:t>
            </a:r>
            <a:r>
              <a:rPr lang="en-US" altLang="en-US" sz="2000" b="1">
                <a:cs typeface="Arial" charset="0"/>
              </a:rPr>
              <a:t> in order from shortest to longest if </a:t>
            </a:r>
            <a:r>
              <a:rPr lang="en-US" altLang="en-US" sz="2000" b="1" i="1">
                <a:cs typeface="Arial" charset="0"/>
              </a:rPr>
              <a:t>m</a:t>
            </a:r>
            <a:r>
              <a:rPr lang="en-US" altLang="en-US" sz="2000" b="1">
                <a:cs typeface="Arial" charset="0"/>
                <a:sym typeface="Symbol" pitchFamily="18" charset="2"/>
              </a:rPr>
              <a:t></a:t>
            </a:r>
            <a:r>
              <a:rPr lang="en-US" altLang="en-US" sz="2000" b="1" i="1">
                <a:cs typeface="Arial" charset="0"/>
                <a:sym typeface="Symbol" pitchFamily="18" charset="2"/>
              </a:rPr>
              <a:t>P</a:t>
            </a:r>
            <a:r>
              <a:rPr lang="en-US" altLang="en-US" sz="2000" b="1">
                <a:cs typeface="Arial" charset="0"/>
                <a:sym typeface="Symbol" pitchFamily="18" charset="2"/>
              </a:rPr>
              <a:t> = 12</a:t>
            </a:r>
            <a:r>
              <a:rPr lang="en-US" altLang="en-US" sz="2000" b="1" i="1">
                <a:cs typeface="Arial" charset="0"/>
                <a:sym typeface="Symbol" pitchFamily="18" charset="2"/>
              </a:rPr>
              <a:t>n</a:t>
            </a:r>
            <a:r>
              <a:rPr lang="en-US" altLang="en-US" sz="2000" b="1">
                <a:cs typeface="Arial" charset="0"/>
                <a:sym typeface="Symbol" pitchFamily="18" charset="2"/>
              </a:rPr>
              <a:t> – 15,  </a:t>
            </a:r>
            <a:r>
              <a:rPr lang="en-US" altLang="en-US" sz="2000" b="1" i="1">
                <a:cs typeface="Arial" charset="0"/>
                <a:sym typeface="Symbol" pitchFamily="18" charset="2"/>
              </a:rPr>
              <a:t>m</a:t>
            </a:r>
            <a:r>
              <a:rPr lang="en-US" altLang="en-US" sz="2000" b="1">
                <a:cs typeface="Arial" charset="0"/>
                <a:sym typeface="Symbol" pitchFamily="18" charset="2"/>
              </a:rPr>
              <a:t></a:t>
            </a:r>
            <a:r>
              <a:rPr lang="en-US" altLang="en-US" sz="2000" b="1" i="1">
                <a:cs typeface="Arial" charset="0"/>
                <a:sym typeface="Symbol" pitchFamily="18" charset="2"/>
              </a:rPr>
              <a:t>Q</a:t>
            </a:r>
            <a:r>
              <a:rPr lang="en-US" altLang="en-US" sz="2000" b="1">
                <a:cs typeface="Arial" charset="0"/>
                <a:sym typeface="Symbol" pitchFamily="18" charset="2"/>
              </a:rPr>
              <a:t> = 7</a:t>
            </a:r>
            <a:r>
              <a:rPr lang="en-US" altLang="en-US" sz="2000" b="1" i="1">
                <a:cs typeface="Arial" charset="0"/>
                <a:sym typeface="Symbol" pitchFamily="18" charset="2"/>
              </a:rPr>
              <a:t>n</a:t>
            </a:r>
            <a:r>
              <a:rPr lang="en-US" altLang="en-US" sz="2000" b="1">
                <a:cs typeface="Arial" charset="0"/>
                <a:sym typeface="Symbol" pitchFamily="18" charset="2"/>
              </a:rPr>
              <a:t> + 26, and </a:t>
            </a:r>
            <a:r>
              <a:rPr lang="en-US" altLang="en-US" sz="2000" b="1" i="1">
                <a:cs typeface="Arial" charset="0"/>
                <a:sym typeface="Symbol" pitchFamily="18" charset="2"/>
              </a:rPr>
              <a:t>mR = </a:t>
            </a:r>
            <a:r>
              <a:rPr lang="en-US" altLang="en-US" sz="2000" b="1">
                <a:cs typeface="Arial" charset="0"/>
                <a:sym typeface="Symbol" pitchFamily="18" charset="2"/>
              </a:rPr>
              <a:t>8</a:t>
            </a:r>
            <a:r>
              <a:rPr lang="en-US" altLang="en-US" sz="2000" b="1" i="1">
                <a:cs typeface="Arial" charset="0"/>
                <a:sym typeface="Symbol" pitchFamily="18" charset="2"/>
              </a:rPr>
              <a:t>n – </a:t>
            </a:r>
            <a:r>
              <a:rPr lang="en-US" altLang="en-US" sz="2000" b="1">
                <a:cs typeface="Arial" charset="0"/>
                <a:sym typeface="Symbol" pitchFamily="18" charset="2"/>
              </a:rPr>
              <a:t>47</a:t>
            </a:r>
            <a:r>
              <a:rPr lang="en-US" altLang="en-US" sz="2000" b="1" i="1">
                <a:cs typeface="Arial" charset="0"/>
                <a:sym typeface="Symbol" pitchFamily="18" charset="2"/>
              </a:rPr>
              <a:t>.</a:t>
            </a:r>
            <a:r>
              <a:rPr lang="en-US" altLang="en-US" sz="2000" b="1">
                <a:solidFill>
                  <a:srgbClr val="00539D"/>
                </a:solidFill>
                <a:cs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buFont typeface="Arial" charset="0"/>
              <a:buAutoNum type="arabicPeriod"/>
            </a:pPr>
            <a:endParaRPr lang="en-US" altLang="en-US" sz="2000" b="1">
              <a:solidFill>
                <a:srgbClr val="00539D"/>
              </a:solidFill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Arial" charset="0"/>
              <a:buAutoNum type="arabicPeriod"/>
            </a:pPr>
            <a:r>
              <a:rPr lang="en-US" altLang="en-US" sz="2000" b="1">
                <a:cs typeface="Times New Roman" pitchFamily="18" charset="0"/>
              </a:rPr>
              <a:t>State the assumption you would make to start an indirect proof of the statement.                 If –2</a:t>
            </a:r>
            <a:r>
              <a:rPr lang="en-US" altLang="en-US" sz="2000" b="1" i="1">
                <a:cs typeface="Times New Roman" pitchFamily="18" charset="0"/>
              </a:rPr>
              <a:t>x</a:t>
            </a:r>
            <a:r>
              <a:rPr lang="en-US" altLang="en-US" sz="2000" b="1">
                <a:cs typeface="Times New Roman" pitchFamily="18" charset="0"/>
              </a:rPr>
              <a:t> </a:t>
            </a:r>
            <a:r>
              <a:rPr lang="en-US" altLang="en-US" sz="2000" b="1"/>
              <a:t>≥</a:t>
            </a:r>
            <a:r>
              <a:rPr lang="en-US" altLang="en-US" sz="2000" b="1">
                <a:cs typeface="Times New Roman" pitchFamily="18" charset="0"/>
              </a:rPr>
              <a:t> 18, then </a:t>
            </a:r>
            <a:r>
              <a:rPr lang="en-US" altLang="en-US" sz="2000" b="1" i="1">
                <a:cs typeface="Times New Roman" pitchFamily="18" charset="0"/>
              </a:rPr>
              <a:t>x</a:t>
            </a:r>
            <a:r>
              <a:rPr lang="en-US" altLang="en-US" sz="2000" b="1">
                <a:cs typeface="Times New Roman" pitchFamily="18" charset="0"/>
              </a:rPr>
              <a:t> </a:t>
            </a:r>
            <a:r>
              <a:rPr lang="en-US" altLang="en-US" sz="2000" b="1"/>
              <a:t>≤ </a:t>
            </a:r>
            <a:r>
              <a:rPr lang="en-US" altLang="en-US" sz="2000" b="1">
                <a:cs typeface="Times New Roman" pitchFamily="18" charset="0"/>
              </a:rPr>
              <a:t>–9.</a:t>
            </a:r>
            <a:r>
              <a:rPr lang="en-US" altLang="en-US" sz="2000" b="1">
                <a:solidFill>
                  <a:srgbClr val="00539D"/>
                </a:solidFill>
                <a:cs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buFont typeface="Arial" charset="0"/>
              <a:buAutoNum type="arabicPeriod"/>
            </a:pPr>
            <a:endParaRPr lang="en-US" altLang="en-US" sz="2000" b="1">
              <a:solidFill>
                <a:srgbClr val="00539D"/>
              </a:solidFill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Arial" charset="0"/>
              <a:buAutoNum type="arabicPeriod"/>
            </a:pPr>
            <a:r>
              <a:rPr lang="en-US" altLang="en-US" sz="2000" b="1">
                <a:cs typeface="Times New Roman" pitchFamily="18" charset="0"/>
              </a:rPr>
              <a:t>Find the range for the measure of the third side of a triangle given that the measures of two sides are 43 and 29.</a:t>
            </a:r>
          </a:p>
          <a:p>
            <a:pPr>
              <a:lnSpc>
                <a:spcPct val="90000"/>
              </a:lnSpc>
              <a:buFont typeface="Arial" charset="0"/>
              <a:buAutoNum type="arabicPeriod"/>
            </a:pPr>
            <a:endParaRPr lang="en-US" altLang="en-US" sz="2000" b="1"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Arial" charset="0"/>
              <a:buAutoNum type="arabicPeriod"/>
            </a:pPr>
            <a:endParaRPr lang="en-US" altLang="en-US" sz="2000" b="1"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Arial" charset="0"/>
              <a:buAutoNum type="arabicPeriod"/>
            </a:pPr>
            <a:r>
              <a:rPr lang="en-US" altLang="en-US" sz="2000" b="1">
                <a:cs typeface="Times New Roman" pitchFamily="18" charset="0"/>
              </a:rPr>
              <a:t>Write an inequality relating </a:t>
            </a:r>
            <a:r>
              <a:rPr lang="en-US" altLang="en-US" sz="2000" b="1" i="1">
                <a:cs typeface="Times New Roman" pitchFamily="18" charset="0"/>
              </a:rPr>
              <a:t>m</a:t>
            </a:r>
            <a:r>
              <a:rPr lang="en-US" altLang="en-US" sz="2000" b="1">
                <a:cs typeface="Times New Roman" pitchFamily="18" charset="0"/>
                <a:sym typeface="Symbol" pitchFamily="18" charset="2"/>
              </a:rPr>
              <a:t></a:t>
            </a:r>
            <a:r>
              <a:rPr lang="en-US" altLang="en-US" sz="2000" b="1" i="1">
                <a:cs typeface="Times New Roman" pitchFamily="18" charset="0"/>
                <a:sym typeface="Symbol" pitchFamily="18" charset="2"/>
              </a:rPr>
              <a:t>ABD</a:t>
            </a:r>
            <a:r>
              <a:rPr lang="en-US" altLang="en-US" sz="2000" b="1">
                <a:cs typeface="Times New Roman" pitchFamily="18" charset="0"/>
                <a:sym typeface="Symbol" pitchFamily="18" charset="2"/>
              </a:rPr>
              <a:t> and </a:t>
            </a:r>
            <a:r>
              <a:rPr lang="en-US" altLang="en-US" sz="2000" b="1" i="1">
                <a:cs typeface="Times New Roman" pitchFamily="18" charset="0"/>
              </a:rPr>
              <a:t>m</a:t>
            </a:r>
            <a:r>
              <a:rPr lang="en-US" altLang="en-US" sz="2000" b="1">
                <a:cs typeface="Times New Roman" pitchFamily="18" charset="0"/>
                <a:sym typeface="Symbol" pitchFamily="18" charset="2"/>
              </a:rPr>
              <a:t></a:t>
            </a:r>
            <a:r>
              <a:rPr lang="en-US" altLang="en-US" sz="2000" b="1" i="1">
                <a:cs typeface="Times New Roman" pitchFamily="18" charset="0"/>
                <a:sym typeface="Symbol" pitchFamily="18" charset="2"/>
              </a:rPr>
              <a:t>CBD.</a:t>
            </a:r>
            <a:r>
              <a:rPr lang="en-US" altLang="en-US" sz="2000" b="1">
                <a:cs typeface="Times New Roman" pitchFamily="18" charset="0"/>
                <a:sym typeface="Symbol" pitchFamily="18" charset="2"/>
              </a:rPr>
              <a:t> </a:t>
            </a:r>
          </a:p>
          <a:p>
            <a:pPr>
              <a:lnSpc>
                <a:spcPct val="90000"/>
              </a:lnSpc>
              <a:buFont typeface="Arial" charset="0"/>
              <a:buAutoNum type="arabicPeriod"/>
            </a:pPr>
            <a:endParaRPr lang="en-US" altLang="en-US" sz="2000" b="1"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Arial" charset="0"/>
              <a:buAutoNum type="arabicPeriod"/>
            </a:pPr>
            <a:endParaRPr lang="en-US" altLang="en-US" sz="2000" b="1"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Arial" charset="0"/>
              <a:buAutoNum type="arabicPeriod"/>
            </a:pPr>
            <a:r>
              <a:rPr lang="en-US" altLang="en-US" sz="2000" b="1">
                <a:cs typeface="Times New Roman" pitchFamily="18" charset="0"/>
              </a:rPr>
              <a:t>Write an equation that you can use to find </a:t>
            </a:r>
            <a:br>
              <a:rPr lang="en-US" altLang="en-US" sz="2000" b="1">
                <a:cs typeface="Times New Roman" pitchFamily="18" charset="0"/>
              </a:rPr>
            </a:br>
            <a:r>
              <a:rPr lang="en-US" altLang="en-US" sz="2000" b="1">
                <a:cs typeface="Times New Roman" pitchFamily="18" charset="0"/>
              </a:rPr>
              <a:t>the measures of the angles of the triangle.</a:t>
            </a:r>
          </a:p>
          <a:p>
            <a:pPr>
              <a:lnSpc>
                <a:spcPct val="90000"/>
              </a:lnSpc>
              <a:buFont typeface="Arial" charset="0"/>
              <a:buAutoNum type="arabicPeriod"/>
            </a:pPr>
            <a:endParaRPr lang="en-US" altLang="en-US" sz="2000" b="1">
              <a:solidFill>
                <a:srgbClr val="00539D"/>
              </a:solidFill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Arial" charset="0"/>
              <a:buAutoNum type="arabicPeriod"/>
            </a:pPr>
            <a:endParaRPr lang="en-US" altLang="en-US" sz="2000" b="1"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Arial" charset="0"/>
              <a:buAutoNum type="arabicPeriod"/>
            </a:pPr>
            <a:endParaRPr lang="en-US" altLang="en-US" sz="2000" b="1" i="1">
              <a:cs typeface="Arial" charset="0"/>
              <a:sym typeface="Symbol" pitchFamily="18" charset="2"/>
            </a:endParaRPr>
          </a:p>
        </p:txBody>
      </p:sp>
      <p:sp>
        <p:nvSpPr>
          <p:cNvPr id="12" name="Text Box 45"/>
          <p:cNvSpPr txBox="1">
            <a:spLocks noChangeArrowheads="1"/>
          </p:cNvSpPr>
          <p:nvPr/>
        </p:nvSpPr>
        <p:spPr bwMode="auto">
          <a:xfrm>
            <a:off x="1946275" y="1403350"/>
            <a:ext cx="49244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000" b="1">
                <a:solidFill>
                  <a:srgbClr val="FFCC00"/>
                </a:solidFill>
              </a:rPr>
              <a:t>Sometimes – when all angles are acute</a:t>
            </a:r>
          </a:p>
        </p:txBody>
      </p:sp>
      <p:sp>
        <p:nvSpPr>
          <p:cNvPr id="13" name="Text Box 45"/>
          <p:cNvSpPr txBox="1">
            <a:spLocks noChangeArrowheads="1"/>
          </p:cNvSpPr>
          <p:nvPr/>
        </p:nvSpPr>
        <p:spPr bwMode="auto">
          <a:xfrm>
            <a:off x="1435100" y="2403475"/>
            <a:ext cx="54975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000" b="1">
                <a:solidFill>
                  <a:srgbClr val="FFCC00"/>
                </a:solidFill>
              </a:rPr>
              <a:t>all angle add to 180 so n = 8;  PQ &lt; QR &lt; PR</a:t>
            </a:r>
          </a:p>
        </p:txBody>
      </p:sp>
      <p:sp>
        <p:nvSpPr>
          <p:cNvPr id="14" name="Text Box 45"/>
          <p:cNvSpPr txBox="1">
            <a:spLocks noChangeArrowheads="1"/>
          </p:cNvSpPr>
          <p:nvPr/>
        </p:nvSpPr>
        <p:spPr bwMode="auto">
          <a:xfrm>
            <a:off x="6889750" y="3086100"/>
            <a:ext cx="8445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000" b="1">
                <a:solidFill>
                  <a:srgbClr val="FFCC00"/>
                </a:solidFill>
              </a:rPr>
              <a:t>x &gt; -9</a:t>
            </a:r>
          </a:p>
        </p:txBody>
      </p:sp>
      <p:sp>
        <p:nvSpPr>
          <p:cNvPr id="15" name="Text Box 45"/>
          <p:cNvSpPr txBox="1">
            <a:spLocks noChangeArrowheads="1"/>
          </p:cNvSpPr>
          <p:nvPr/>
        </p:nvSpPr>
        <p:spPr bwMode="auto">
          <a:xfrm>
            <a:off x="1290638" y="4152900"/>
            <a:ext cx="37877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pt-BR" altLang="en-US" sz="2000" b="1">
                <a:solidFill>
                  <a:srgbClr val="FFFF00"/>
                </a:solidFill>
                <a:sym typeface="Symbol" pitchFamily="18" charset="2"/>
              </a:rPr>
              <a:t>43 – 29 = 14 &lt; </a:t>
            </a:r>
            <a:r>
              <a:rPr lang="pt-BR" altLang="en-US" sz="2000" b="1" i="1">
                <a:solidFill>
                  <a:srgbClr val="FFFF00"/>
                </a:solidFill>
                <a:sym typeface="Symbol" pitchFamily="18" charset="2"/>
              </a:rPr>
              <a:t>n</a:t>
            </a:r>
            <a:r>
              <a:rPr lang="pt-BR" altLang="en-US" sz="2000" b="1">
                <a:solidFill>
                  <a:srgbClr val="FFFF00"/>
                </a:solidFill>
                <a:sym typeface="Symbol" pitchFamily="18" charset="2"/>
              </a:rPr>
              <a:t> &lt; 72 = 29 + 43</a:t>
            </a:r>
            <a:endParaRPr lang="en-US" altLang="en-US" sz="2000" b="1">
              <a:solidFill>
                <a:srgbClr val="FFFF00"/>
              </a:solidFill>
            </a:endParaRPr>
          </a:p>
        </p:txBody>
      </p:sp>
      <p:pic>
        <p:nvPicPr>
          <p:cNvPr id="410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4638" y="5359400"/>
            <a:ext cx="2259012" cy="101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 Box 45"/>
          <p:cNvSpPr txBox="1">
            <a:spLocks noChangeArrowheads="1"/>
          </p:cNvSpPr>
          <p:nvPr/>
        </p:nvSpPr>
        <p:spPr bwMode="auto">
          <a:xfrm>
            <a:off x="977900" y="4994275"/>
            <a:ext cx="48609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000" b="1" i="1">
                <a:solidFill>
                  <a:srgbClr val="FFFF00"/>
                </a:solidFill>
                <a:cs typeface="Times New Roman" pitchFamily="18" charset="0"/>
              </a:rPr>
              <a:t>Since 11 &gt; 10, then m</a:t>
            </a:r>
            <a:r>
              <a:rPr lang="en-US" altLang="en-US" sz="2000" b="1">
                <a:solidFill>
                  <a:srgbClr val="FFFF00"/>
                </a:solidFill>
                <a:cs typeface="Times New Roman" pitchFamily="18" charset="0"/>
                <a:sym typeface="Symbol" pitchFamily="18" charset="2"/>
              </a:rPr>
              <a:t></a:t>
            </a:r>
            <a:r>
              <a:rPr lang="en-US" altLang="en-US" sz="2000" b="1" i="1">
                <a:solidFill>
                  <a:srgbClr val="FFFF00"/>
                </a:solidFill>
                <a:cs typeface="Times New Roman" pitchFamily="18" charset="0"/>
                <a:sym typeface="Symbol" pitchFamily="18" charset="2"/>
              </a:rPr>
              <a:t>ABD</a:t>
            </a:r>
            <a:r>
              <a:rPr lang="en-US" altLang="en-US" sz="2000" b="1">
                <a:solidFill>
                  <a:srgbClr val="FFFF00"/>
                </a:solidFill>
                <a:cs typeface="Times New Roman" pitchFamily="18" charset="0"/>
                <a:sym typeface="Symbol" pitchFamily="18" charset="2"/>
              </a:rPr>
              <a:t>  &lt; </a:t>
            </a:r>
            <a:r>
              <a:rPr lang="en-US" altLang="en-US" sz="2000" b="1" i="1">
                <a:solidFill>
                  <a:srgbClr val="FFFF00"/>
                </a:solidFill>
                <a:cs typeface="Times New Roman" pitchFamily="18" charset="0"/>
              </a:rPr>
              <a:t>m</a:t>
            </a:r>
            <a:r>
              <a:rPr lang="en-US" altLang="en-US" sz="2000" b="1">
                <a:solidFill>
                  <a:srgbClr val="FFFF00"/>
                </a:solidFill>
                <a:cs typeface="Times New Roman" pitchFamily="18" charset="0"/>
                <a:sym typeface="Symbol" pitchFamily="18" charset="2"/>
              </a:rPr>
              <a:t></a:t>
            </a:r>
            <a:r>
              <a:rPr lang="en-US" altLang="en-US" sz="2000" b="1" i="1">
                <a:solidFill>
                  <a:srgbClr val="FFFF00"/>
                </a:solidFill>
                <a:cs typeface="Times New Roman" pitchFamily="18" charset="0"/>
                <a:sym typeface="Symbol" pitchFamily="18" charset="2"/>
              </a:rPr>
              <a:t>CBD</a:t>
            </a:r>
            <a:endParaRPr lang="en-US" altLang="en-US" sz="2000" b="1">
              <a:solidFill>
                <a:srgbClr val="FFFF00"/>
              </a:solidFill>
            </a:endParaRPr>
          </a:p>
        </p:txBody>
      </p:sp>
      <p:pic>
        <p:nvPicPr>
          <p:cNvPr id="4111" name="Picture 4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9113" y="3805238"/>
            <a:ext cx="1562100" cy="156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 Box 45"/>
          <p:cNvSpPr txBox="1">
            <a:spLocks noChangeArrowheads="1"/>
          </p:cNvSpPr>
          <p:nvPr/>
        </p:nvSpPr>
        <p:spPr bwMode="auto">
          <a:xfrm>
            <a:off x="3211513" y="6021388"/>
            <a:ext cx="21796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000" b="1" i="1">
                <a:solidFill>
                  <a:srgbClr val="FFFF00"/>
                </a:solidFill>
                <a:cs typeface="Times New Roman" pitchFamily="18" charset="0"/>
              </a:rPr>
              <a:t>111 = 3x + (x – 5)</a:t>
            </a:r>
            <a:endParaRPr lang="en-US" altLang="en-US" sz="2000" b="1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489" y="274638"/>
            <a:ext cx="8703734" cy="1143000"/>
          </a:xfrm>
        </p:spPr>
        <p:txBody>
          <a:bodyPr/>
          <a:lstStyle/>
          <a:p>
            <a:r>
              <a:rPr lang="en-US" sz="3600" b="1" dirty="0" smtClean="0"/>
              <a:t>Khan Academy Videos for this Lesson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43289"/>
            <a:ext cx="8229600" cy="4082874"/>
          </a:xfrm>
        </p:spPr>
        <p:txBody>
          <a:bodyPr/>
          <a:lstStyle/>
          <a:p>
            <a:pPr lvl="0"/>
            <a:r>
              <a:rPr lang="en-US" u="sng" dirty="0">
                <a:hlinkClick r:id="rId2"/>
              </a:rPr>
              <a:t>Sum of interior angles</a:t>
            </a:r>
            <a:r>
              <a:rPr lang="en-US" dirty="0"/>
              <a:t> of a </a:t>
            </a:r>
            <a:r>
              <a:rPr lang="en-US" dirty="0" smtClean="0"/>
              <a:t>polygon</a:t>
            </a:r>
          </a:p>
          <a:p>
            <a:pPr lvl="0"/>
            <a:endParaRPr lang="en-US" dirty="0"/>
          </a:p>
          <a:p>
            <a:pPr lvl="0"/>
            <a:r>
              <a:rPr lang="en-US" u="sng" dirty="0">
                <a:hlinkClick r:id="rId3"/>
              </a:rPr>
              <a:t>Sum of exterior angles</a:t>
            </a:r>
            <a:r>
              <a:rPr lang="en-US" dirty="0"/>
              <a:t> of a polygon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779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0963"/>
            <a:ext cx="8229600" cy="852487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Objectives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073150"/>
            <a:ext cx="8521700" cy="5053013"/>
          </a:xfrm>
        </p:spPr>
        <p:txBody>
          <a:bodyPr/>
          <a:lstStyle/>
          <a:p>
            <a:r>
              <a:rPr lang="en-US" sz="2400" b="1" dirty="0" smtClean="0"/>
              <a:t>Use </a:t>
            </a:r>
            <a:r>
              <a:rPr lang="en-US" sz="2400" b="1" dirty="0"/>
              <a:t>the </a:t>
            </a:r>
            <a:r>
              <a:rPr lang="en-US" sz="2400" b="1" dirty="0">
                <a:solidFill>
                  <a:srgbClr val="FFFF00"/>
                </a:solidFill>
              </a:rPr>
              <a:t>interior</a:t>
            </a:r>
            <a:r>
              <a:rPr lang="en-US" sz="2400" b="1" dirty="0"/>
              <a:t> angle measures of polygons</a:t>
            </a:r>
          </a:p>
          <a:p>
            <a:pPr lvl="1" eaLnBrk="1" hangingPunct="1"/>
            <a:r>
              <a:rPr lang="en-US" altLang="en-US" sz="2000" b="1" dirty="0" smtClean="0"/>
              <a:t>Sum of Interior angles = (n-2) • 180</a:t>
            </a:r>
          </a:p>
          <a:p>
            <a:pPr lvl="1" eaLnBrk="1" hangingPunct="1"/>
            <a:r>
              <a:rPr lang="en-US" altLang="en-US" sz="2000" b="1" dirty="0" smtClean="0"/>
              <a:t>One Interior angle = (n-2) </a:t>
            </a:r>
            <a:r>
              <a:rPr lang="en-US" altLang="en-US" sz="2000" b="1" dirty="0" smtClean="0">
                <a:cs typeface="Arial" charset="0"/>
              </a:rPr>
              <a:t>•</a:t>
            </a:r>
            <a:r>
              <a:rPr lang="en-US" altLang="en-US" sz="2000" b="1" dirty="0" smtClean="0"/>
              <a:t> 180  / n</a:t>
            </a:r>
          </a:p>
          <a:p>
            <a:pPr lvl="1" eaLnBrk="1" hangingPunct="1"/>
            <a:endParaRPr lang="en-US" altLang="en-US" sz="2000" b="1" dirty="0" smtClean="0"/>
          </a:p>
          <a:p>
            <a:r>
              <a:rPr lang="en-US" sz="2400" b="1" dirty="0" smtClean="0"/>
              <a:t>Use the </a:t>
            </a:r>
            <a:r>
              <a:rPr lang="en-US" sz="2400" b="1" dirty="0" smtClean="0">
                <a:solidFill>
                  <a:srgbClr val="FFFF00"/>
                </a:solidFill>
              </a:rPr>
              <a:t>exterior</a:t>
            </a:r>
            <a:r>
              <a:rPr lang="en-US" sz="2400" b="1" dirty="0" smtClean="0"/>
              <a:t> angle measures of polygons</a:t>
            </a:r>
          </a:p>
          <a:p>
            <a:pPr lvl="1" eaLnBrk="1" hangingPunct="1"/>
            <a:r>
              <a:rPr lang="en-US" altLang="en-US" sz="2000" b="1" dirty="0" smtClean="0"/>
              <a:t>Sum of Exterior angles = 360</a:t>
            </a:r>
          </a:p>
          <a:p>
            <a:pPr lvl="1" eaLnBrk="1" hangingPunct="1"/>
            <a:r>
              <a:rPr lang="en-US" altLang="en-US" sz="2000" b="1" dirty="0" smtClean="0"/>
              <a:t>One Exterior angle = 360/n</a:t>
            </a:r>
          </a:p>
          <a:p>
            <a:pPr lvl="1" eaLnBrk="1" hangingPunct="1"/>
            <a:r>
              <a:rPr lang="en-US" altLang="en-US" sz="2000" b="1" dirty="0" smtClean="0"/>
              <a:t>Exterior angle + Interior angle = 180 (linear pair)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3813"/>
            <a:ext cx="8229600" cy="960437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Vocabulary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1" y="1167949"/>
            <a:ext cx="8592456" cy="5450568"/>
          </a:xfrm>
        </p:spPr>
        <p:txBody>
          <a:bodyPr/>
          <a:lstStyle/>
          <a:p>
            <a:r>
              <a:rPr lang="en-US" sz="2400" b="1" i="1" dirty="0">
                <a:solidFill>
                  <a:srgbClr val="FFFF00"/>
                </a:solidFill>
              </a:rPr>
              <a:t>Convex</a:t>
            </a:r>
            <a:r>
              <a:rPr lang="en-US" sz="2400" b="1" i="1" dirty="0"/>
              <a:t> – no line that contains a side of the polygon goes into the interior of the polygon</a:t>
            </a:r>
            <a:endParaRPr lang="en-US" sz="2400" b="1" dirty="0"/>
          </a:p>
          <a:p>
            <a:r>
              <a:rPr lang="en-US" sz="2400" b="1" i="1" dirty="0">
                <a:solidFill>
                  <a:srgbClr val="FFFF00"/>
                </a:solidFill>
              </a:rPr>
              <a:t>Diagonal</a:t>
            </a:r>
            <a:r>
              <a:rPr lang="en-US" sz="2400" b="1" i="1" dirty="0"/>
              <a:t> – a segment of a polygon that joins two nonconsecutive vertices</a:t>
            </a:r>
            <a:endParaRPr lang="en-US" sz="2400" b="1" dirty="0"/>
          </a:p>
          <a:p>
            <a:r>
              <a:rPr lang="en-US" sz="2400" b="1" i="1" dirty="0">
                <a:solidFill>
                  <a:srgbClr val="FFFF00"/>
                </a:solidFill>
              </a:rPr>
              <a:t>Equilateral polygon </a:t>
            </a:r>
            <a:r>
              <a:rPr lang="en-US" sz="2400" b="1" i="1" dirty="0"/>
              <a:t>– all sides of the polygon are congruent</a:t>
            </a:r>
            <a:endParaRPr lang="en-US" sz="2400" b="1" dirty="0"/>
          </a:p>
          <a:p>
            <a:r>
              <a:rPr lang="en-US" sz="2400" b="1" i="1" dirty="0">
                <a:solidFill>
                  <a:srgbClr val="FFFF00"/>
                </a:solidFill>
              </a:rPr>
              <a:t>Equiangular polygon </a:t>
            </a:r>
            <a:r>
              <a:rPr lang="en-US" sz="2400" b="1" i="1" dirty="0"/>
              <a:t>– all interior angles of the polygon are congruent</a:t>
            </a:r>
            <a:endParaRPr lang="en-US" sz="2400" b="1" dirty="0"/>
          </a:p>
          <a:p>
            <a:r>
              <a:rPr lang="en-US" sz="2400" b="1" i="1" dirty="0">
                <a:solidFill>
                  <a:srgbClr val="FFFF00"/>
                </a:solidFill>
              </a:rPr>
              <a:t>Exterior angles </a:t>
            </a:r>
            <a:r>
              <a:rPr lang="en-US" sz="2400" b="1" i="1" dirty="0"/>
              <a:t>– angle outside the polygon formed by an extended side</a:t>
            </a:r>
            <a:endParaRPr lang="en-US" sz="2400" b="1" dirty="0"/>
          </a:p>
          <a:p>
            <a:r>
              <a:rPr lang="en-US" sz="2400" b="1" i="1" dirty="0">
                <a:solidFill>
                  <a:srgbClr val="FFFF00"/>
                </a:solidFill>
              </a:rPr>
              <a:t>Interior angles </a:t>
            </a:r>
            <a:r>
              <a:rPr lang="en-US" sz="2400" b="1" i="1" dirty="0"/>
              <a:t>– an angle inside the polygon</a:t>
            </a:r>
            <a:endParaRPr lang="en-US" sz="2400" b="1" dirty="0"/>
          </a:p>
          <a:p>
            <a:r>
              <a:rPr lang="en-US" sz="2400" b="1" i="1" dirty="0">
                <a:solidFill>
                  <a:srgbClr val="FFFF00"/>
                </a:solidFill>
              </a:rPr>
              <a:t>Regular polygon </a:t>
            </a:r>
            <a:r>
              <a:rPr lang="en-US" sz="2400" b="1" i="1" dirty="0"/>
              <a:t>– convex polygon that is both equilateral and equiangular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38113"/>
            <a:ext cx="8229600" cy="715962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Angles in a Polygon</a:t>
            </a:r>
          </a:p>
        </p:txBody>
      </p:sp>
      <p:sp>
        <p:nvSpPr>
          <p:cNvPr id="7171" name="AutoShape 3"/>
          <p:cNvSpPr>
            <a:spLocks noChangeAspect="1" noChangeArrowheads="1"/>
          </p:cNvSpPr>
          <p:nvPr/>
        </p:nvSpPr>
        <p:spPr bwMode="auto">
          <a:xfrm>
            <a:off x="2514600" y="990600"/>
            <a:ext cx="4113213" cy="4110038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7172" name="Text Box 16"/>
          <p:cNvSpPr txBox="1">
            <a:spLocks noChangeArrowheads="1"/>
          </p:cNvSpPr>
          <p:nvPr/>
        </p:nvSpPr>
        <p:spPr bwMode="auto">
          <a:xfrm>
            <a:off x="779463" y="3108325"/>
            <a:ext cx="11112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 i="1"/>
              <a:t>Octagon</a:t>
            </a:r>
          </a:p>
          <a:p>
            <a:r>
              <a:rPr lang="en-US" altLang="en-US" b="1" i="1"/>
              <a:t>   n = 8</a:t>
            </a:r>
          </a:p>
        </p:txBody>
      </p:sp>
      <p:grpSp>
        <p:nvGrpSpPr>
          <p:cNvPr id="7173" name="Group 23"/>
          <p:cNvGrpSpPr>
            <a:grpSpLocks/>
          </p:cNvGrpSpPr>
          <p:nvPr/>
        </p:nvGrpSpPr>
        <p:grpSpPr bwMode="auto">
          <a:xfrm>
            <a:off x="2511425" y="989013"/>
            <a:ext cx="4121150" cy="4119562"/>
            <a:chOff x="1582" y="1159"/>
            <a:chExt cx="2596" cy="2595"/>
          </a:xfrm>
        </p:grpSpPr>
        <p:sp>
          <p:nvSpPr>
            <p:cNvPr id="7185" name="Line 19"/>
            <p:cNvSpPr>
              <a:spLocks noChangeShapeType="1"/>
            </p:cNvSpPr>
            <p:nvPr/>
          </p:nvSpPr>
          <p:spPr bwMode="auto">
            <a:xfrm flipV="1">
              <a:off x="2350" y="1159"/>
              <a:ext cx="1060" cy="259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6" name="Line 20"/>
            <p:cNvSpPr>
              <a:spLocks noChangeShapeType="1"/>
            </p:cNvSpPr>
            <p:nvPr/>
          </p:nvSpPr>
          <p:spPr bwMode="auto">
            <a:xfrm flipH="1" flipV="1">
              <a:off x="2344" y="1159"/>
              <a:ext cx="1072" cy="259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7" name="Line 21"/>
            <p:cNvSpPr>
              <a:spLocks noChangeShapeType="1"/>
            </p:cNvSpPr>
            <p:nvPr/>
          </p:nvSpPr>
          <p:spPr bwMode="auto">
            <a:xfrm>
              <a:off x="1582" y="1920"/>
              <a:ext cx="2596" cy="10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8" name="Line 22"/>
            <p:cNvSpPr>
              <a:spLocks noChangeShapeType="1"/>
            </p:cNvSpPr>
            <p:nvPr/>
          </p:nvSpPr>
          <p:spPr bwMode="auto">
            <a:xfrm flipV="1">
              <a:off x="1582" y="1913"/>
              <a:ext cx="2589" cy="107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174" name="Group 32"/>
          <p:cNvGrpSpPr>
            <a:grpSpLocks/>
          </p:cNvGrpSpPr>
          <p:nvPr/>
        </p:nvGrpSpPr>
        <p:grpSpPr bwMode="auto">
          <a:xfrm>
            <a:off x="3094038" y="1519238"/>
            <a:ext cx="3173412" cy="3014662"/>
            <a:chOff x="1949" y="1493"/>
            <a:chExt cx="1999" cy="1899"/>
          </a:xfrm>
        </p:grpSpPr>
        <p:sp>
          <p:nvSpPr>
            <p:cNvPr id="7177" name="Text Box 24"/>
            <p:cNvSpPr txBox="1">
              <a:spLocks noChangeArrowheads="1"/>
            </p:cNvSpPr>
            <p:nvPr/>
          </p:nvSpPr>
          <p:spPr bwMode="auto">
            <a:xfrm>
              <a:off x="1949" y="2314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b="1"/>
                <a:t>1</a:t>
              </a:r>
            </a:p>
          </p:txBody>
        </p:sp>
        <p:sp>
          <p:nvSpPr>
            <p:cNvPr id="7178" name="Text Box 25"/>
            <p:cNvSpPr txBox="1">
              <a:spLocks noChangeArrowheads="1"/>
            </p:cNvSpPr>
            <p:nvPr/>
          </p:nvSpPr>
          <p:spPr bwMode="auto">
            <a:xfrm>
              <a:off x="2191" y="1741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b="1"/>
                <a:t>2</a:t>
              </a:r>
            </a:p>
          </p:txBody>
        </p:sp>
        <p:sp>
          <p:nvSpPr>
            <p:cNvPr id="7179" name="Text Box 26"/>
            <p:cNvSpPr txBox="1">
              <a:spLocks noChangeArrowheads="1"/>
            </p:cNvSpPr>
            <p:nvPr/>
          </p:nvSpPr>
          <p:spPr bwMode="auto">
            <a:xfrm>
              <a:off x="2782" y="1493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b="1"/>
                <a:t>3</a:t>
              </a:r>
            </a:p>
          </p:txBody>
        </p:sp>
        <p:sp>
          <p:nvSpPr>
            <p:cNvPr id="7180" name="Text Box 27"/>
            <p:cNvSpPr txBox="1">
              <a:spLocks noChangeArrowheads="1"/>
            </p:cNvSpPr>
            <p:nvPr/>
          </p:nvSpPr>
          <p:spPr bwMode="auto">
            <a:xfrm>
              <a:off x="3407" y="1742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b="1"/>
                <a:t>4</a:t>
              </a:r>
            </a:p>
          </p:txBody>
        </p:sp>
        <p:sp>
          <p:nvSpPr>
            <p:cNvPr id="7181" name="Text Box 28"/>
            <p:cNvSpPr txBox="1">
              <a:spLocks noChangeArrowheads="1"/>
            </p:cNvSpPr>
            <p:nvPr/>
          </p:nvSpPr>
          <p:spPr bwMode="auto">
            <a:xfrm>
              <a:off x="3752" y="2317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b="1"/>
                <a:t>5</a:t>
              </a:r>
            </a:p>
          </p:txBody>
        </p:sp>
        <p:sp>
          <p:nvSpPr>
            <p:cNvPr id="7182" name="Text Box 29"/>
            <p:cNvSpPr txBox="1">
              <a:spLocks noChangeArrowheads="1"/>
            </p:cNvSpPr>
            <p:nvPr/>
          </p:nvSpPr>
          <p:spPr bwMode="auto">
            <a:xfrm>
              <a:off x="3411" y="2929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b="1"/>
                <a:t>6</a:t>
              </a:r>
            </a:p>
          </p:txBody>
        </p:sp>
        <p:sp>
          <p:nvSpPr>
            <p:cNvPr id="7183" name="Text Box 30"/>
            <p:cNvSpPr txBox="1">
              <a:spLocks noChangeArrowheads="1"/>
            </p:cNvSpPr>
            <p:nvPr/>
          </p:nvSpPr>
          <p:spPr bwMode="auto">
            <a:xfrm>
              <a:off x="2782" y="3161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b="1"/>
                <a:t>7</a:t>
              </a:r>
            </a:p>
          </p:txBody>
        </p:sp>
        <p:sp>
          <p:nvSpPr>
            <p:cNvPr id="7184" name="Text Box 31"/>
            <p:cNvSpPr txBox="1">
              <a:spLocks noChangeArrowheads="1"/>
            </p:cNvSpPr>
            <p:nvPr/>
          </p:nvSpPr>
          <p:spPr bwMode="auto">
            <a:xfrm>
              <a:off x="2163" y="2933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b="1"/>
                <a:t>8</a:t>
              </a:r>
            </a:p>
          </p:txBody>
        </p:sp>
      </p:grpSp>
      <p:sp>
        <p:nvSpPr>
          <p:cNvPr id="7175" name="Text Box 33"/>
          <p:cNvSpPr txBox="1">
            <a:spLocks noChangeArrowheads="1"/>
          </p:cNvSpPr>
          <p:nvPr/>
        </p:nvSpPr>
        <p:spPr bwMode="auto">
          <a:xfrm>
            <a:off x="2278063" y="5387975"/>
            <a:ext cx="457835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/>
              <a:t>8 triangles @ 180</a:t>
            </a:r>
            <a:r>
              <a:rPr lang="en-US" altLang="en-US" b="1">
                <a:cs typeface="Arial" charset="0"/>
              </a:rPr>
              <a:t>° - </a:t>
            </a:r>
            <a:r>
              <a:rPr lang="en-US" altLang="en-US" b="1">
                <a:solidFill>
                  <a:srgbClr val="FFFF00"/>
                </a:solidFill>
                <a:cs typeface="Arial" charset="0"/>
              </a:rPr>
              <a:t>360° (center angles) </a:t>
            </a:r>
          </a:p>
          <a:p>
            <a:pPr algn="ctr"/>
            <a:r>
              <a:rPr lang="en-US" altLang="en-US" b="1">
                <a:cs typeface="Arial" charset="0"/>
              </a:rPr>
              <a:t>= (8-2) • 180 = 1080</a:t>
            </a:r>
          </a:p>
          <a:p>
            <a:pPr algn="ctr"/>
            <a:endParaRPr lang="en-US" altLang="en-US" b="1">
              <a:cs typeface="Arial" charset="0"/>
            </a:endParaRPr>
          </a:p>
          <a:p>
            <a:pPr algn="ctr"/>
            <a:r>
              <a:rPr lang="en-US" altLang="en-US" b="1">
                <a:cs typeface="Arial" charset="0"/>
              </a:rPr>
              <a:t>Sum of Interior angles = (n-2) • 180</a:t>
            </a:r>
          </a:p>
        </p:txBody>
      </p:sp>
      <p:sp>
        <p:nvSpPr>
          <p:cNvPr id="7176" name="Oval 19"/>
          <p:cNvSpPr>
            <a:spLocks noChangeArrowheads="1"/>
          </p:cNvSpPr>
          <p:nvPr/>
        </p:nvSpPr>
        <p:spPr bwMode="auto">
          <a:xfrm>
            <a:off x="4121150" y="2570163"/>
            <a:ext cx="914400" cy="914400"/>
          </a:xfrm>
          <a:prstGeom prst="ellipse">
            <a:avLst/>
          </a:prstGeom>
          <a:solidFill>
            <a:srgbClr val="FFC000">
              <a:alpha val="50195"/>
            </a:srgbClr>
          </a:solidFill>
          <a:ln w="9525" algn="ctr">
            <a:solidFill>
              <a:srgbClr val="FFC000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38113"/>
            <a:ext cx="8229600" cy="715962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Angles in a Polygon</a:t>
            </a:r>
          </a:p>
        </p:txBody>
      </p:sp>
      <p:sp>
        <p:nvSpPr>
          <p:cNvPr id="8195" name="AutoShape 3"/>
          <p:cNvSpPr>
            <a:spLocks noChangeArrowheads="1"/>
          </p:cNvSpPr>
          <p:nvPr/>
        </p:nvSpPr>
        <p:spPr bwMode="auto">
          <a:xfrm>
            <a:off x="927100" y="1841500"/>
            <a:ext cx="2743200" cy="2741613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>
            <a:off x="1016000" y="4584700"/>
            <a:ext cx="25844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" name="Freeform 5"/>
          <p:cNvSpPr>
            <a:spLocks/>
          </p:cNvSpPr>
          <p:nvPr/>
        </p:nvSpPr>
        <p:spPr bwMode="auto">
          <a:xfrm>
            <a:off x="3241675" y="4203700"/>
            <a:ext cx="330200" cy="381000"/>
          </a:xfrm>
          <a:custGeom>
            <a:avLst/>
            <a:gdLst>
              <a:gd name="T0" fmla="*/ 0 w 208"/>
              <a:gd name="T1" fmla="*/ 0 h 240"/>
              <a:gd name="T2" fmla="*/ 2147483647 w 208"/>
              <a:gd name="T3" fmla="*/ 2147483647 h 240"/>
              <a:gd name="T4" fmla="*/ 2147483647 w 208"/>
              <a:gd name="T5" fmla="*/ 2147483647 h 240"/>
              <a:gd name="T6" fmla="*/ 0 60000 65536"/>
              <a:gd name="T7" fmla="*/ 0 60000 65536"/>
              <a:gd name="T8" fmla="*/ 0 60000 65536"/>
              <a:gd name="T9" fmla="*/ 0 w 208"/>
              <a:gd name="T10" fmla="*/ 0 h 240"/>
              <a:gd name="T11" fmla="*/ 208 w 208"/>
              <a:gd name="T12" fmla="*/ 240 h 2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8" h="240">
                <a:moveTo>
                  <a:pt x="0" y="0"/>
                </a:moveTo>
                <a:cubicBezTo>
                  <a:pt x="88" y="28"/>
                  <a:pt x="176" y="56"/>
                  <a:pt x="192" y="96"/>
                </a:cubicBezTo>
                <a:cubicBezTo>
                  <a:pt x="208" y="136"/>
                  <a:pt x="152" y="188"/>
                  <a:pt x="96" y="24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1524000" y="4899025"/>
            <a:ext cx="1746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Exterior Angle</a:t>
            </a:r>
          </a:p>
        </p:txBody>
      </p:sp>
      <p:cxnSp>
        <p:nvCxnSpPr>
          <p:cNvPr id="8199" name="AutoShape 7"/>
          <p:cNvCxnSpPr>
            <a:cxnSpLocks noChangeShapeType="1"/>
            <a:stCxn id="8198" idx="3"/>
            <a:endCxn id="8197" idx="1"/>
          </p:cNvCxnSpPr>
          <p:nvPr/>
        </p:nvCxnSpPr>
        <p:spPr bwMode="auto">
          <a:xfrm flipV="1">
            <a:off x="3270250" y="4356100"/>
            <a:ext cx="276225" cy="727075"/>
          </a:xfrm>
          <a:prstGeom prst="curvedConnector3">
            <a:avLst>
              <a:gd name="adj1" fmla="val 191954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200" name="Freeform 8"/>
          <p:cNvSpPr>
            <a:spLocks/>
          </p:cNvSpPr>
          <p:nvPr/>
        </p:nvSpPr>
        <p:spPr bwMode="auto">
          <a:xfrm flipH="1">
            <a:off x="1006475" y="4203700"/>
            <a:ext cx="330200" cy="381000"/>
          </a:xfrm>
          <a:custGeom>
            <a:avLst/>
            <a:gdLst>
              <a:gd name="T0" fmla="*/ 0 w 208"/>
              <a:gd name="T1" fmla="*/ 0 h 240"/>
              <a:gd name="T2" fmla="*/ 2147483647 w 208"/>
              <a:gd name="T3" fmla="*/ 2147483647 h 240"/>
              <a:gd name="T4" fmla="*/ 2147483647 w 208"/>
              <a:gd name="T5" fmla="*/ 2147483647 h 240"/>
              <a:gd name="T6" fmla="*/ 0 60000 65536"/>
              <a:gd name="T7" fmla="*/ 0 60000 65536"/>
              <a:gd name="T8" fmla="*/ 0 60000 65536"/>
              <a:gd name="T9" fmla="*/ 0 w 208"/>
              <a:gd name="T10" fmla="*/ 0 h 240"/>
              <a:gd name="T11" fmla="*/ 208 w 208"/>
              <a:gd name="T12" fmla="*/ 240 h 2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8" h="240">
                <a:moveTo>
                  <a:pt x="0" y="0"/>
                </a:moveTo>
                <a:cubicBezTo>
                  <a:pt x="88" y="28"/>
                  <a:pt x="176" y="56"/>
                  <a:pt x="192" y="96"/>
                </a:cubicBezTo>
                <a:cubicBezTo>
                  <a:pt x="208" y="136"/>
                  <a:pt x="152" y="188"/>
                  <a:pt x="96" y="24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8201" name="AutoShape 9"/>
          <p:cNvCxnSpPr>
            <a:cxnSpLocks noChangeShapeType="1"/>
            <a:stCxn id="8198" idx="1"/>
            <a:endCxn id="8200" idx="1"/>
          </p:cNvCxnSpPr>
          <p:nvPr/>
        </p:nvCxnSpPr>
        <p:spPr bwMode="auto">
          <a:xfrm rot="10800000">
            <a:off x="1031875" y="4356100"/>
            <a:ext cx="492125" cy="727075"/>
          </a:xfrm>
          <a:prstGeom prst="curvedConnector3">
            <a:avLst>
              <a:gd name="adj1" fmla="val 151611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1454150" y="3511550"/>
            <a:ext cx="1670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Interior Angle</a:t>
            </a:r>
          </a:p>
        </p:txBody>
      </p:sp>
      <p:sp>
        <p:nvSpPr>
          <p:cNvPr id="8203" name="Freeform 11"/>
          <p:cNvSpPr>
            <a:spLocks/>
          </p:cNvSpPr>
          <p:nvPr/>
        </p:nvSpPr>
        <p:spPr bwMode="auto">
          <a:xfrm>
            <a:off x="1504950" y="4332288"/>
            <a:ext cx="400050" cy="239712"/>
          </a:xfrm>
          <a:custGeom>
            <a:avLst/>
            <a:gdLst>
              <a:gd name="T0" fmla="*/ 0 w 252"/>
              <a:gd name="T1" fmla="*/ 2147483647 h 151"/>
              <a:gd name="T2" fmla="*/ 2147483647 w 252"/>
              <a:gd name="T3" fmla="*/ 2147483647 h 151"/>
              <a:gd name="T4" fmla="*/ 2147483647 w 252"/>
              <a:gd name="T5" fmla="*/ 2147483647 h 151"/>
              <a:gd name="T6" fmla="*/ 0 60000 65536"/>
              <a:gd name="T7" fmla="*/ 0 60000 65536"/>
              <a:gd name="T8" fmla="*/ 0 60000 65536"/>
              <a:gd name="T9" fmla="*/ 0 w 252"/>
              <a:gd name="T10" fmla="*/ 0 h 151"/>
              <a:gd name="T11" fmla="*/ 252 w 252"/>
              <a:gd name="T12" fmla="*/ 151 h 15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2" h="151">
                <a:moveTo>
                  <a:pt x="0" y="11"/>
                </a:moveTo>
                <a:cubicBezTo>
                  <a:pt x="77" y="5"/>
                  <a:pt x="154" y="0"/>
                  <a:pt x="196" y="23"/>
                </a:cubicBezTo>
                <a:cubicBezTo>
                  <a:pt x="238" y="46"/>
                  <a:pt x="245" y="98"/>
                  <a:pt x="252" y="151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4" name="Freeform 12"/>
          <p:cNvSpPr>
            <a:spLocks/>
          </p:cNvSpPr>
          <p:nvPr/>
        </p:nvSpPr>
        <p:spPr bwMode="auto">
          <a:xfrm flipH="1">
            <a:off x="2673350" y="4338638"/>
            <a:ext cx="400050" cy="239712"/>
          </a:xfrm>
          <a:custGeom>
            <a:avLst/>
            <a:gdLst>
              <a:gd name="T0" fmla="*/ 0 w 252"/>
              <a:gd name="T1" fmla="*/ 2147483647 h 151"/>
              <a:gd name="T2" fmla="*/ 2147483647 w 252"/>
              <a:gd name="T3" fmla="*/ 2147483647 h 151"/>
              <a:gd name="T4" fmla="*/ 2147483647 w 252"/>
              <a:gd name="T5" fmla="*/ 2147483647 h 151"/>
              <a:gd name="T6" fmla="*/ 0 60000 65536"/>
              <a:gd name="T7" fmla="*/ 0 60000 65536"/>
              <a:gd name="T8" fmla="*/ 0 60000 65536"/>
              <a:gd name="T9" fmla="*/ 0 w 252"/>
              <a:gd name="T10" fmla="*/ 0 h 151"/>
              <a:gd name="T11" fmla="*/ 252 w 252"/>
              <a:gd name="T12" fmla="*/ 151 h 15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2" h="151">
                <a:moveTo>
                  <a:pt x="0" y="11"/>
                </a:moveTo>
                <a:cubicBezTo>
                  <a:pt x="77" y="5"/>
                  <a:pt x="154" y="0"/>
                  <a:pt x="196" y="23"/>
                </a:cubicBezTo>
                <a:cubicBezTo>
                  <a:pt x="238" y="46"/>
                  <a:pt x="245" y="98"/>
                  <a:pt x="252" y="151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8205" name="AutoShape 13"/>
          <p:cNvCxnSpPr>
            <a:cxnSpLocks noChangeShapeType="1"/>
            <a:stCxn id="8202" idx="2"/>
            <a:endCxn id="8203" idx="1"/>
          </p:cNvCxnSpPr>
          <p:nvPr/>
        </p:nvCxnSpPr>
        <p:spPr bwMode="auto">
          <a:xfrm rot="5400000">
            <a:off x="1807369" y="3886994"/>
            <a:ext cx="490537" cy="473075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06" name="AutoShape 14"/>
          <p:cNvCxnSpPr>
            <a:cxnSpLocks noChangeShapeType="1"/>
            <a:stCxn id="8202" idx="2"/>
            <a:endCxn id="8204" idx="1"/>
          </p:cNvCxnSpPr>
          <p:nvPr/>
        </p:nvCxnSpPr>
        <p:spPr bwMode="auto">
          <a:xfrm rot="16200000" flipH="1">
            <a:off x="2277269" y="3890169"/>
            <a:ext cx="496887" cy="473075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3790950" y="1487488"/>
            <a:ext cx="516255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>
                <a:solidFill>
                  <a:srgbClr val="FFFF00"/>
                </a:solidFill>
              </a:rPr>
              <a:t>Sum of Interior Angles:</a:t>
            </a:r>
          </a:p>
          <a:p>
            <a:pPr algn="ctr"/>
            <a:endParaRPr lang="en-US" altLang="en-US" b="1">
              <a:solidFill>
                <a:srgbClr val="FFFF00"/>
              </a:solidFill>
            </a:endParaRPr>
          </a:p>
          <a:p>
            <a:pPr algn="ctr"/>
            <a:r>
              <a:rPr lang="en-US" altLang="en-US" b="1"/>
              <a:t>         (n – 2)</a:t>
            </a:r>
            <a:r>
              <a:rPr lang="en-US" altLang="en-US"/>
              <a:t> </a:t>
            </a:r>
            <a:r>
              <a:rPr lang="en-US" altLang="en-US" b="1"/>
              <a:t>* 180   where n is number of sides</a:t>
            </a:r>
          </a:p>
          <a:p>
            <a:pPr algn="ctr"/>
            <a:endParaRPr lang="en-US" altLang="en-US" b="1"/>
          </a:p>
          <a:p>
            <a:pPr algn="ctr"/>
            <a:r>
              <a:rPr lang="en-US" altLang="en-US" b="1"/>
              <a:t>         so each interior angle is     </a:t>
            </a:r>
            <a:r>
              <a:rPr lang="en-US" altLang="en-US" b="1" u="sng"/>
              <a:t>(n – 2) * 180</a:t>
            </a:r>
          </a:p>
          <a:p>
            <a:pPr algn="ctr"/>
            <a:r>
              <a:rPr lang="en-US" altLang="en-US" b="1"/>
              <a:t>                                                         n</a:t>
            </a: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1774825" y="1916113"/>
            <a:ext cx="1047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i="1"/>
              <a:t>Octagon</a:t>
            </a:r>
          </a:p>
          <a:p>
            <a:r>
              <a:rPr lang="en-US" altLang="en-US" i="1"/>
              <a:t>   n = 8</a:t>
            </a: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775200" y="3836988"/>
            <a:ext cx="4133850" cy="201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 dirty="0">
                <a:solidFill>
                  <a:srgbClr val="FFFF00"/>
                </a:solidFill>
              </a:rPr>
              <a:t>Sum of Exterior Angles:</a:t>
            </a:r>
            <a:r>
              <a:rPr lang="en-US" altLang="en-US" b="1" dirty="0"/>
              <a:t>     360</a:t>
            </a:r>
          </a:p>
          <a:p>
            <a:endParaRPr lang="en-US" altLang="en-US" b="1" dirty="0"/>
          </a:p>
          <a:p>
            <a:r>
              <a:rPr lang="en-US" altLang="en-US" b="1" dirty="0"/>
              <a:t>so each exterior angle is    </a:t>
            </a:r>
            <a:r>
              <a:rPr lang="en-US" altLang="en-US" b="1" u="sng" dirty="0"/>
              <a:t>360</a:t>
            </a:r>
          </a:p>
          <a:p>
            <a:r>
              <a:rPr lang="en-US" altLang="en-US" b="1" dirty="0"/>
              <a:t>                                                n</a:t>
            </a:r>
          </a:p>
          <a:p>
            <a:endParaRPr lang="en-US" altLang="en-US" b="1" dirty="0"/>
          </a:p>
          <a:p>
            <a:endParaRPr lang="en-US" altLang="en-US" b="1" dirty="0"/>
          </a:p>
          <a:p>
            <a:r>
              <a:rPr lang="en-US" altLang="en-US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Interior Angle + Exterior Angle = 180</a:t>
            </a: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08000" y="5368925"/>
            <a:ext cx="3803650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3543300" algn="r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tabLst>
                <a:tab pos="3543300" algn="r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tabLst>
                <a:tab pos="3543300" algn="r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tabLst>
                <a:tab pos="3543300" algn="r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tabLst>
                <a:tab pos="3543300" algn="r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43300" algn="r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43300" algn="r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43300" algn="r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43300" algn="r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600" b="1" i="1" u="sng"/>
              <a:t>Octagon</a:t>
            </a:r>
          </a:p>
          <a:p>
            <a:r>
              <a:rPr lang="en-US" altLang="en-US" sz="1600" b="1" i="1"/>
              <a:t>Sum of Exterior Angles:	360</a:t>
            </a:r>
          </a:p>
          <a:p>
            <a:r>
              <a:rPr lang="en-US" altLang="en-US" sz="1600" b="1" i="1"/>
              <a:t>Sum of Interior Angles:	1080</a:t>
            </a:r>
          </a:p>
          <a:p>
            <a:r>
              <a:rPr lang="en-US" altLang="en-US" sz="1600" b="1" i="1"/>
              <a:t>One Interior Angle:	135</a:t>
            </a:r>
          </a:p>
          <a:p>
            <a:r>
              <a:rPr lang="en-US" altLang="en-US" sz="1600" b="1" i="1"/>
              <a:t>One Exterior Angle:	45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2240</TotalTime>
  <Words>1169</Words>
  <Application>Microsoft Office PowerPoint</Application>
  <PresentationFormat>On-screen Show (4:3)</PresentationFormat>
  <Paragraphs>261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Default Design</vt:lpstr>
      <vt:lpstr>PowerPoint Presentation</vt:lpstr>
      <vt:lpstr>PowerPoint Presentation</vt:lpstr>
      <vt:lpstr>Lesson 7-1</vt:lpstr>
      <vt:lpstr>PowerPoint Presentation</vt:lpstr>
      <vt:lpstr>Khan Academy Videos for this Lesson</vt:lpstr>
      <vt:lpstr>Objectives</vt:lpstr>
      <vt:lpstr>Vocabulary</vt:lpstr>
      <vt:lpstr>Angles in a Polygon</vt:lpstr>
      <vt:lpstr>Angles in a Polygon</vt:lpstr>
      <vt:lpstr>Polygons</vt:lpstr>
      <vt:lpstr>Angle Theorems</vt:lpstr>
      <vt:lpstr>Angle Theorems</vt:lpstr>
      <vt:lpstr>Example 1</vt:lpstr>
      <vt:lpstr>Example 2</vt:lpstr>
      <vt:lpstr>Example 3</vt:lpstr>
      <vt:lpstr>Example 4</vt:lpstr>
      <vt:lpstr>Example 5</vt:lpstr>
      <vt:lpstr>Example 6</vt:lpstr>
      <vt:lpstr>Polygon Hierarchy</vt:lpstr>
      <vt:lpstr>Quadrilaterals Venn Diagram</vt:lpstr>
      <vt:lpstr>Quadrilateral Characteristics Summary</vt:lpstr>
      <vt:lpstr>Summary &amp; Homework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Headlee</dc:creator>
  <cp:lastModifiedBy>Chris</cp:lastModifiedBy>
  <cp:revision>50</cp:revision>
  <cp:lastPrinted>1601-01-01T00:00:00Z</cp:lastPrinted>
  <dcterms:created xsi:type="dcterms:W3CDTF">1601-01-01T00:00:00Z</dcterms:created>
  <dcterms:modified xsi:type="dcterms:W3CDTF">2020-03-30T15:04:40Z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