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17" r:id="rId3"/>
    <p:sldId id="330" r:id="rId4"/>
    <p:sldId id="343" r:id="rId5"/>
    <p:sldId id="321" r:id="rId6"/>
    <p:sldId id="332" r:id="rId7"/>
    <p:sldId id="333" r:id="rId8"/>
    <p:sldId id="344" r:id="rId9"/>
    <p:sldId id="340" r:id="rId10"/>
    <p:sldId id="341" r:id="rId11"/>
    <p:sldId id="322" r:id="rId12"/>
    <p:sldId id="336" r:id="rId13"/>
    <p:sldId id="337" r:id="rId14"/>
    <p:sldId id="338" r:id="rId15"/>
    <p:sldId id="339" r:id="rId16"/>
    <p:sldId id="342" r:id="rId17"/>
    <p:sldId id="346" r:id="rId18"/>
    <p:sldId id="334" r:id="rId19"/>
    <p:sldId id="33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7C80"/>
    <a:srgbClr val="FFFF00"/>
    <a:srgbClr val="CC6600"/>
    <a:srgbClr val="800080"/>
    <a:srgbClr val="CC00CC"/>
    <a:srgbClr val="FFFF66"/>
    <a:srgbClr val="FFCC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165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1CE80-8B92-43AF-B956-6D43973CC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8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80E2-F0DD-4B44-A9C4-548886FF0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9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690C-C597-42AF-B16B-AC4E777F2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68834-6C01-4FE2-81FD-8C567F481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92C28-4BFB-4189-B943-856888F8B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2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2E6C8-B407-4373-9615-C75C38E8B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2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B46AB-F086-4469-92CC-702CEF28D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7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CBCCE-B371-4436-B029-0C4A27229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9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8E6AB-447A-4B64-A27D-B39647F8B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3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74B08-EFFE-4553-B613-4EEDC24AC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5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BA88D-32C5-41C2-B6FD-EA75F7200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5B5033-B87F-4465-B3D7-CB2B46FFB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foundations/modal/v/quadrilateral-properties" TargetMode="External"/><Relationship Id="rId2" Type="http://schemas.openxmlformats.org/officeDocument/2006/relationships/hyperlink" Target="https://www.khanacademy.org/math/geometry/hs-geo-foundations/modal/v/quadrilateral-overvie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7-2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Properties of Parallelograms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881"/>
            <a:ext cx="8229600" cy="876829"/>
          </a:xfrm>
        </p:spPr>
        <p:txBody>
          <a:bodyPr/>
          <a:lstStyle/>
          <a:p>
            <a:r>
              <a:rPr lang="en-US" sz="3600" b="1" dirty="0"/>
              <a:t>Theorems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70221"/>
            <a:ext cx="8229600" cy="100471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Consecutive angles supplementary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Diagonals bisect (cut in half) each other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9" y="1010215"/>
            <a:ext cx="7787775" cy="47869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457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Parallelograms</a:t>
            </a:r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4876800" y="1022350"/>
            <a:ext cx="3657600" cy="1828800"/>
          </a:xfrm>
          <a:prstGeom prst="parallelogram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 rot="1588971">
            <a:off x="5278438" y="17843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 rot="5400000" flipH="1">
            <a:off x="6210300" y="27368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 rot="5400000" flipH="1">
            <a:off x="6515100" y="27368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3" name="AutoShape 8"/>
          <p:cNvSpPr>
            <a:spLocks noChangeArrowheads="1"/>
          </p:cNvSpPr>
          <p:nvPr/>
        </p:nvSpPr>
        <p:spPr bwMode="auto">
          <a:xfrm rot="5400000" flipH="1">
            <a:off x="6743700" y="9080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4" name="AutoShape 9"/>
          <p:cNvSpPr>
            <a:spLocks noChangeArrowheads="1"/>
          </p:cNvSpPr>
          <p:nvPr/>
        </p:nvSpPr>
        <p:spPr bwMode="auto">
          <a:xfrm rot="5400000" flipH="1">
            <a:off x="7048500" y="9080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5" name="AutoShape 10"/>
          <p:cNvSpPr>
            <a:spLocks noChangeArrowheads="1"/>
          </p:cNvSpPr>
          <p:nvPr/>
        </p:nvSpPr>
        <p:spPr bwMode="auto">
          <a:xfrm rot="1588971">
            <a:off x="8023225" y="17843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54638" y="167005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>
            <a:off x="8101013" y="167005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>
            <a:off x="7010400" y="273685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4"/>
          <p:cNvSpPr>
            <a:spLocks noChangeShapeType="1"/>
          </p:cNvSpPr>
          <p:nvPr/>
        </p:nvSpPr>
        <p:spPr bwMode="auto">
          <a:xfrm>
            <a:off x="6858000" y="273685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5"/>
          <p:cNvSpPr>
            <a:spLocks noChangeShapeType="1"/>
          </p:cNvSpPr>
          <p:nvPr/>
        </p:nvSpPr>
        <p:spPr bwMode="auto">
          <a:xfrm>
            <a:off x="7315200" y="914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6"/>
          <p:cNvSpPr>
            <a:spLocks noChangeShapeType="1"/>
          </p:cNvSpPr>
          <p:nvPr/>
        </p:nvSpPr>
        <p:spPr bwMode="auto">
          <a:xfrm>
            <a:off x="7467600" y="914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Freeform 17"/>
          <p:cNvSpPr>
            <a:spLocks/>
          </p:cNvSpPr>
          <p:nvPr/>
        </p:nvSpPr>
        <p:spPr bwMode="auto">
          <a:xfrm>
            <a:off x="5734050" y="1017588"/>
            <a:ext cx="176213" cy="123825"/>
          </a:xfrm>
          <a:custGeom>
            <a:avLst/>
            <a:gdLst>
              <a:gd name="T0" fmla="*/ 0 w 111"/>
              <a:gd name="T1" fmla="*/ 2147483647 h 78"/>
              <a:gd name="T2" fmla="*/ 2147483647 w 111"/>
              <a:gd name="T3" fmla="*/ 2147483647 h 78"/>
              <a:gd name="T4" fmla="*/ 2147483647 w 111"/>
              <a:gd name="T5" fmla="*/ 0 h 78"/>
              <a:gd name="T6" fmla="*/ 0 60000 65536"/>
              <a:gd name="T7" fmla="*/ 0 60000 65536"/>
              <a:gd name="T8" fmla="*/ 0 60000 65536"/>
              <a:gd name="T9" fmla="*/ 0 w 111"/>
              <a:gd name="T10" fmla="*/ 0 h 78"/>
              <a:gd name="T11" fmla="*/ 111 w 11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78">
                <a:moveTo>
                  <a:pt x="0" y="72"/>
                </a:moveTo>
                <a:cubicBezTo>
                  <a:pt x="15" y="71"/>
                  <a:pt x="75" y="78"/>
                  <a:pt x="93" y="66"/>
                </a:cubicBezTo>
                <a:cubicBezTo>
                  <a:pt x="111" y="54"/>
                  <a:pt x="107" y="14"/>
                  <a:pt x="111" y="0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9233" name="Freeform 18"/>
          <p:cNvSpPr>
            <a:spLocks/>
          </p:cNvSpPr>
          <p:nvPr/>
        </p:nvSpPr>
        <p:spPr bwMode="auto">
          <a:xfrm rot="10800000">
            <a:off x="7500938" y="2722563"/>
            <a:ext cx="176212" cy="123825"/>
          </a:xfrm>
          <a:custGeom>
            <a:avLst/>
            <a:gdLst>
              <a:gd name="T0" fmla="*/ 0 w 111"/>
              <a:gd name="T1" fmla="*/ 2147483647 h 78"/>
              <a:gd name="T2" fmla="*/ 2147483647 w 111"/>
              <a:gd name="T3" fmla="*/ 2147483647 h 78"/>
              <a:gd name="T4" fmla="*/ 2147483647 w 111"/>
              <a:gd name="T5" fmla="*/ 0 h 78"/>
              <a:gd name="T6" fmla="*/ 0 60000 65536"/>
              <a:gd name="T7" fmla="*/ 0 60000 65536"/>
              <a:gd name="T8" fmla="*/ 0 60000 65536"/>
              <a:gd name="T9" fmla="*/ 0 w 111"/>
              <a:gd name="T10" fmla="*/ 0 h 78"/>
              <a:gd name="T11" fmla="*/ 111 w 11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78">
                <a:moveTo>
                  <a:pt x="0" y="72"/>
                </a:moveTo>
                <a:cubicBezTo>
                  <a:pt x="15" y="71"/>
                  <a:pt x="75" y="78"/>
                  <a:pt x="93" y="66"/>
                </a:cubicBezTo>
                <a:cubicBezTo>
                  <a:pt x="111" y="54"/>
                  <a:pt x="107" y="14"/>
                  <a:pt x="111" y="0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9234" name="Freeform 19"/>
          <p:cNvSpPr>
            <a:spLocks/>
          </p:cNvSpPr>
          <p:nvPr/>
        </p:nvSpPr>
        <p:spPr bwMode="auto">
          <a:xfrm>
            <a:off x="4914900" y="2762250"/>
            <a:ext cx="88900" cy="88900"/>
          </a:xfrm>
          <a:custGeom>
            <a:avLst/>
            <a:gdLst>
              <a:gd name="T0" fmla="*/ 0 w 56"/>
              <a:gd name="T1" fmla="*/ 2147483647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0 60000 65536"/>
              <a:gd name="T7" fmla="*/ 0 60000 65536"/>
              <a:gd name="T8" fmla="*/ 0 60000 65536"/>
              <a:gd name="T9" fmla="*/ 0 w 56"/>
              <a:gd name="T10" fmla="*/ 0 h 56"/>
              <a:gd name="T11" fmla="*/ 56 w 5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56">
                <a:moveTo>
                  <a:pt x="0" y="8"/>
                </a:moveTo>
                <a:cubicBezTo>
                  <a:pt x="20" y="4"/>
                  <a:pt x="40" y="0"/>
                  <a:pt x="48" y="8"/>
                </a:cubicBezTo>
                <a:cubicBezTo>
                  <a:pt x="56" y="16"/>
                  <a:pt x="48" y="48"/>
                  <a:pt x="48" y="56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Freeform 20"/>
          <p:cNvSpPr>
            <a:spLocks/>
          </p:cNvSpPr>
          <p:nvPr/>
        </p:nvSpPr>
        <p:spPr bwMode="auto">
          <a:xfrm>
            <a:off x="4943475" y="2708275"/>
            <a:ext cx="127000" cy="142875"/>
          </a:xfrm>
          <a:custGeom>
            <a:avLst/>
            <a:gdLst>
              <a:gd name="T0" fmla="*/ 0 w 80"/>
              <a:gd name="T1" fmla="*/ 2147483647 h 90"/>
              <a:gd name="T2" fmla="*/ 2147483647 w 80"/>
              <a:gd name="T3" fmla="*/ 2147483647 h 90"/>
              <a:gd name="T4" fmla="*/ 2147483647 w 80"/>
              <a:gd name="T5" fmla="*/ 2147483647 h 90"/>
              <a:gd name="T6" fmla="*/ 0 60000 65536"/>
              <a:gd name="T7" fmla="*/ 0 60000 65536"/>
              <a:gd name="T8" fmla="*/ 0 60000 65536"/>
              <a:gd name="T9" fmla="*/ 0 w 80"/>
              <a:gd name="T10" fmla="*/ 0 h 90"/>
              <a:gd name="T11" fmla="*/ 80 w 80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90">
                <a:moveTo>
                  <a:pt x="0" y="6"/>
                </a:moveTo>
                <a:cubicBezTo>
                  <a:pt x="11" y="7"/>
                  <a:pt x="58" y="0"/>
                  <a:pt x="69" y="14"/>
                </a:cubicBezTo>
                <a:cubicBezTo>
                  <a:pt x="80" y="28"/>
                  <a:pt x="69" y="74"/>
                  <a:pt x="69" y="90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9236" name="Freeform 21"/>
          <p:cNvSpPr>
            <a:spLocks/>
          </p:cNvSpPr>
          <p:nvPr/>
        </p:nvSpPr>
        <p:spPr bwMode="auto">
          <a:xfrm rot="10800000">
            <a:off x="8410575" y="1019175"/>
            <a:ext cx="88900" cy="88900"/>
          </a:xfrm>
          <a:custGeom>
            <a:avLst/>
            <a:gdLst>
              <a:gd name="T0" fmla="*/ 0 w 56"/>
              <a:gd name="T1" fmla="*/ 2147483647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0 60000 65536"/>
              <a:gd name="T7" fmla="*/ 0 60000 65536"/>
              <a:gd name="T8" fmla="*/ 0 60000 65536"/>
              <a:gd name="T9" fmla="*/ 0 w 56"/>
              <a:gd name="T10" fmla="*/ 0 h 56"/>
              <a:gd name="T11" fmla="*/ 56 w 5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56">
                <a:moveTo>
                  <a:pt x="0" y="8"/>
                </a:moveTo>
                <a:cubicBezTo>
                  <a:pt x="20" y="4"/>
                  <a:pt x="40" y="0"/>
                  <a:pt x="48" y="8"/>
                </a:cubicBezTo>
                <a:cubicBezTo>
                  <a:pt x="56" y="16"/>
                  <a:pt x="48" y="48"/>
                  <a:pt x="48" y="56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Freeform 22"/>
          <p:cNvSpPr>
            <a:spLocks/>
          </p:cNvSpPr>
          <p:nvPr/>
        </p:nvSpPr>
        <p:spPr bwMode="auto">
          <a:xfrm rot="10800000">
            <a:off x="8339138" y="1027113"/>
            <a:ext cx="127000" cy="142875"/>
          </a:xfrm>
          <a:custGeom>
            <a:avLst/>
            <a:gdLst>
              <a:gd name="T0" fmla="*/ 0 w 80"/>
              <a:gd name="T1" fmla="*/ 2147483647 h 90"/>
              <a:gd name="T2" fmla="*/ 2147483647 w 80"/>
              <a:gd name="T3" fmla="*/ 2147483647 h 90"/>
              <a:gd name="T4" fmla="*/ 2147483647 w 80"/>
              <a:gd name="T5" fmla="*/ 2147483647 h 90"/>
              <a:gd name="T6" fmla="*/ 0 60000 65536"/>
              <a:gd name="T7" fmla="*/ 0 60000 65536"/>
              <a:gd name="T8" fmla="*/ 0 60000 65536"/>
              <a:gd name="T9" fmla="*/ 0 w 80"/>
              <a:gd name="T10" fmla="*/ 0 h 90"/>
              <a:gd name="T11" fmla="*/ 80 w 80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90">
                <a:moveTo>
                  <a:pt x="0" y="6"/>
                </a:moveTo>
                <a:cubicBezTo>
                  <a:pt x="11" y="7"/>
                  <a:pt x="58" y="0"/>
                  <a:pt x="69" y="14"/>
                </a:cubicBezTo>
                <a:cubicBezTo>
                  <a:pt x="80" y="28"/>
                  <a:pt x="69" y="74"/>
                  <a:pt x="69" y="90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9238" name="AutoShape 23"/>
          <p:cNvSpPr>
            <a:spLocks noChangeArrowheads="1"/>
          </p:cNvSpPr>
          <p:nvPr/>
        </p:nvSpPr>
        <p:spPr bwMode="auto">
          <a:xfrm>
            <a:off x="647700" y="4229100"/>
            <a:ext cx="3657600" cy="1828800"/>
          </a:xfrm>
          <a:prstGeom prst="parallelogram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39" name="AutoShape 24"/>
          <p:cNvSpPr>
            <a:spLocks noChangeArrowheads="1"/>
          </p:cNvSpPr>
          <p:nvPr/>
        </p:nvSpPr>
        <p:spPr bwMode="auto">
          <a:xfrm rot="1588971">
            <a:off x="1049338" y="49911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0" name="AutoShape 25"/>
          <p:cNvSpPr>
            <a:spLocks noChangeArrowheads="1"/>
          </p:cNvSpPr>
          <p:nvPr/>
        </p:nvSpPr>
        <p:spPr bwMode="auto">
          <a:xfrm rot="5400000" flipH="1">
            <a:off x="1981200" y="5943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AutoShape 26"/>
          <p:cNvSpPr>
            <a:spLocks noChangeArrowheads="1"/>
          </p:cNvSpPr>
          <p:nvPr/>
        </p:nvSpPr>
        <p:spPr bwMode="auto">
          <a:xfrm rot="5400000" flipH="1">
            <a:off x="2286000" y="59436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2" name="AutoShape 27"/>
          <p:cNvSpPr>
            <a:spLocks noChangeArrowheads="1"/>
          </p:cNvSpPr>
          <p:nvPr/>
        </p:nvSpPr>
        <p:spPr bwMode="auto">
          <a:xfrm rot="5400000" flipH="1">
            <a:off x="25146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3" name="AutoShape 28"/>
          <p:cNvSpPr>
            <a:spLocks noChangeArrowheads="1"/>
          </p:cNvSpPr>
          <p:nvPr/>
        </p:nvSpPr>
        <p:spPr bwMode="auto">
          <a:xfrm rot="5400000" flipH="1">
            <a:off x="2819400" y="41148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4" name="AutoShape 29"/>
          <p:cNvSpPr>
            <a:spLocks noChangeArrowheads="1"/>
          </p:cNvSpPr>
          <p:nvPr/>
        </p:nvSpPr>
        <p:spPr bwMode="auto">
          <a:xfrm rot="1588971">
            <a:off x="3794125" y="499110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45" name="Line 30"/>
          <p:cNvSpPr>
            <a:spLocks noChangeShapeType="1"/>
          </p:cNvSpPr>
          <p:nvPr/>
        </p:nvSpPr>
        <p:spPr bwMode="auto">
          <a:xfrm>
            <a:off x="1562100" y="4229100"/>
            <a:ext cx="1828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Line 31"/>
          <p:cNvSpPr>
            <a:spLocks noChangeShapeType="1"/>
          </p:cNvSpPr>
          <p:nvPr/>
        </p:nvSpPr>
        <p:spPr bwMode="auto">
          <a:xfrm flipV="1">
            <a:off x="647700" y="4229100"/>
            <a:ext cx="3657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2"/>
          <p:cNvSpPr>
            <a:spLocks noChangeShapeType="1"/>
          </p:cNvSpPr>
          <p:nvPr/>
        </p:nvSpPr>
        <p:spPr bwMode="auto">
          <a:xfrm flipV="1">
            <a:off x="1943100" y="4686300"/>
            <a:ext cx="228600" cy="762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3"/>
          <p:cNvSpPr>
            <a:spLocks noChangeShapeType="1"/>
          </p:cNvSpPr>
          <p:nvPr/>
        </p:nvSpPr>
        <p:spPr bwMode="auto">
          <a:xfrm flipV="1">
            <a:off x="2705100" y="5448300"/>
            <a:ext cx="228600" cy="762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4"/>
          <p:cNvSpPr>
            <a:spLocks noChangeShapeType="1"/>
          </p:cNvSpPr>
          <p:nvPr/>
        </p:nvSpPr>
        <p:spPr bwMode="auto">
          <a:xfrm rot="-2013022">
            <a:off x="3359150" y="4565650"/>
            <a:ext cx="0" cy="2286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35"/>
          <p:cNvSpPr>
            <a:spLocks noChangeShapeType="1"/>
          </p:cNvSpPr>
          <p:nvPr/>
        </p:nvSpPr>
        <p:spPr bwMode="auto">
          <a:xfrm rot="-2013022">
            <a:off x="3238500" y="4624388"/>
            <a:ext cx="0" cy="2286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36"/>
          <p:cNvSpPr>
            <a:spLocks noChangeShapeType="1"/>
          </p:cNvSpPr>
          <p:nvPr/>
        </p:nvSpPr>
        <p:spPr bwMode="auto">
          <a:xfrm rot="-2013022">
            <a:off x="1866900" y="5324475"/>
            <a:ext cx="0" cy="2286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37"/>
          <p:cNvSpPr>
            <a:spLocks noChangeShapeType="1"/>
          </p:cNvSpPr>
          <p:nvPr/>
        </p:nvSpPr>
        <p:spPr bwMode="auto">
          <a:xfrm rot="-2013022">
            <a:off x="1746250" y="5383213"/>
            <a:ext cx="0" cy="228600"/>
          </a:xfrm>
          <a:prstGeom prst="line">
            <a:avLst/>
          </a:prstGeom>
          <a:noFill/>
          <a:ln w="57150">
            <a:solidFill>
              <a:srgbClr val="99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Text Box 38"/>
          <p:cNvSpPr txBox="1">
            <a:spLocks noChangeArrowheads="1"/>
          </p:cNvSpPr>
          <p:nvPr/>
        </p:nvSpPr>
        <p:spPr bwMode="auto">
          <a:xfrm>
            <a:off x="1257300" y="3962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A</a:t>
            </a:r>
          </a:p>
        </p:txBody>
      </p:sp>
      <p:sp>
        <p:nvSpPr>
          <p:cNvPr id="9254" name="Text Box 39"/>
          <p:cNvSpPr txBox="1">
            <a:spLocks noChangeArrowheads="1"/>
          </p:cNvSpPr>
          <p:nvPr/>
        </p:nvSpPr>
        <p:spPr bwMode="auto">
          <a:xfrm>
            <a:off x="4235450" y="3962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B</a:t>
            </a:r>
          </a:p>
        </p:txBody>
      </p:sp>
      <p:sp>
        <p:nvSpPr>
          <p:cNvPr id="9255" name="Text Box 40"/>
          <p:cNvSpPr txBox="1">
            <a:spLocks noChangeArrowheads="1"/>
          </p:cNvSpPr>
          <p:nvPr/>
        </p:nvSpPr>
        <p:spPr bwMode="auto">
          <a:xfrm>
            <a:off x="304800" y="59817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C</a:t>
            </a:r>
          </a:p>
        </p:txBody>
      </p:sp>
      <p:sp>
        <p:nvSpPr>
          <p:cNvPr id="9256" name="Text Box 41"/>
          <p:cNvSpPr txBox="1">
            <a:spLocks noChangeArrowheads="1"/>
          </p:cNvSpPr>
          <p:nvPr/>
        </p:nvSpPr>
        <p:spPr bwMode="auto">
          <a:xfrm>
            <a:off x="3314700" y="59817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D</a:t>
            </a:r>
          </a:p>
        </p:txBody>
      </p:sp>
      <p:sp>
        <p:nvSpPr>
          <p:cNvPr id="9257" name="Text Box 42"/>
          <p:cNvSpPr txBox="1">
            <a:spLocks noChangeArrowheads="1"/>
          </p:cNvSpPr>
          <p:nvPr/>
        </p:nvSpPr>
        <p:spPr bwMode="auto">
          <a:xfrm>
            <a:off x="2305050" y="4762500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M</a:t>
            </a:r>
          </a:p>
        </p:txBody>
      </p:sp>
      <p:sp>
        <p:nvSpPr>
          <p:cNvPr id="9258" name="Text Box 43"/>
          <p:cNvSpPr txBox="1">
            <a:spLocks noChangeArrowheads="1"/>
          </p:cNvSpPr>
          <p:nvPr/>
        </p:nvSpPr>
        <p:spPr bwMode="auto">
          <a:xfrm>
            <a:off x="138113" y="1069975"/>
            <a:ext cx="40989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u="sng" dirty="0">
                <a:latin typeface="Times New Roman" pitchFamily="18" charset="0"/>
              </a:rPr>
              <a:t>Parallelogram Characteristics</a:t>
            </a:r>
            <a:r>
              <a:rPr lang="en-US" altLang="en-US" sz="2000" b="1" dirty="0">
                <a:latin typeface="Times New Roman" pitchFamily="18" charset="0"/>
              </a:rPr>
              <a:t/>
            </a:r>
            <a:br>
              <a:rPr lang="en-US" altLang="en-US" sz="2000" b="1" dirty="0">
                <a:latin typeface="Times New Roman" pitchFamily="18" charset="0"/>
              </a:rPr>
            </a:br>
            <a:r>
              <a:rPr lang="en-US" altLang="en-US" sz="2000" b="1" dirty="0">
                <a:solidFill>
                  <a:srgbClr val="FF7C80"/>
                </a:solidFill>
                <a:latin typeface="Times New Roman" pitchFamily="18" charset="0"/>
              </a:rPr>
              <a:t>Opposite Sides Parallel</a:t>
            </a:r>
          </a:p>
          <a:p>
            <a:pPr algn="ctr" eaLnBrk="1" hangingPunct="1"/>
            <a:r>
              <a:rPr lang="en-US" altLang="en-US" sz="2000" b="1" dirty="0">
                <a:solidFill>
                  <a:srgbClr val="FF7C80"/>
                </a:solidFill>
                <a:latin typeface="Times New Roman" pitchFamily="18" charset="0"/>
              </a:rPr>
              <a:t>and Congruent</a:t>
            </a:r>
          </a:p>
          <a:p>
            <a:pPr algn="ctr"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Opposite Angles Congruent</a:t>
            </a:r>
          </a:p>
          <a:p>
            <a:pPr algn="ctr" eaLnBrk="1" hangingPunct="1"/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Consecutive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’s Supplementary</a:t>
            </a:r>
          </a:p>
        </p:txBody>
      </p:sp>
      <p:sp>
        <p:nvSpPr>
          <p:cNvPr id="9259" name="Text Box 44"/>
          <p:cNvSpPr txBox="1">
            <a:spLocks noChangeArrowheads="1"/>
          </p:cNvSpPr>
          <p:nvPr/>
        </p:nvSpPr>
        <p:spPr bwMode="auto">
          <a:xfrm>
            <a:off x="4675188" y="4270375"/>
            <a:ext cx="4324350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u="sng" dirty="0">
                <a:latin typeface="Times New Roman" pitchFamily="18" charset="0"/>
              </a:rPr>
              <a:t>Diagonal Characteristics</a:t>
            </a:r>
            <a:r>
              <a:rPr lang="en-US" altLang="en-US" sz="2400" b="1" dirty="0">
                <a:latin typeface="Times New Roman" pitchFamily="18" charset="0"/>
              </a:rPr>
              <a:t/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</a:rPr>
              <a:t>Bisect each other </a:t>
            </a:r>
            <a:r>
              <a:rPr lang="en-US" altLang="en-US" b="1" dirty="0">
                <a:solidFill>
                  <a:srgbClr val="99FF99"/>
                </a:solidFill>
                <a:latin typeface="Times New Roman" pitchFamily="18" charset="0"/>
              </a:rPr>
              <a:t>(AM=DM, CM=BM)</a:t>
            </a:r>
          </a:p>
          <a:p>
            <a:pPr algn="ctr" eaLnBrk="1" hangingPunct="1"/>
            <a: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</a:rPr>
              <a:t>Not necessarily equal length </a:t>
            </a:r>
            <a:r>
              <a:rPr lang="en-US" altLang="en-US" b="1" dirty="0">
                <a:solidFill>
                  <a:srgbClr val="99FF99"/>
                </a:solidFill>
                <a:latin typeface="Times New Roman" pitchFamily="18" charset="0"/>
              </a:rPr>
              <a:t>(AD </a:t>
            </a:r>
            <a:r>
              <a:rPr lang="en-US" altLang="en-US" b="1" dirty="0">
                <a:solidFill>
                  <a:srgbClr val="99FF99"/>
                </a:solidFill>
                <a:latin typeface="Times New Roman" pitchFamily="18" charset="0"/>
                <a:cs typeface="Times New Roman" pitchFamily="18" charset="0"/>
              </a:rPr>
              <a:t>≠ BC)</a:t>
            </a:r>
          </a:p>
          <a:p>
            <a:pPr algn="ctr" eaLnBrk="1" hangingPunct="1"/>
            <a: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</a:rPr>
              <a:t>Share a common midpoint </a:t>
            </a:r>
            <a:r>
              <a:rPr lang="en-US" altLang="en-US" b="1" dirty="0">
                <a:solidFill>
                  <a:srgbClr val="99FF99"/>
                </a:solidFill>
                <a:latin typeface="Times New Roman" pitchFamily="18" charset="0"/>
              </a:rPr>
              <a:t>(M)</a:t>
            </a:r>
          </a:p>
          <a:p>
            <a:pPr algn="ctr" eaLnBrk="1" hangingPunct="1"/>
            <a: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  <a:sym typeface="Symbol" pitchFamily="18" charset="2"/>
              </a:rPr>
              <a:t>Separates into two congruent </a:t>
            </a:r>
            <a: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∆’s </a:t>
            </a:r>
            <a:br>
              <a:rPr lang="en-US" altLang="en-US" sz="2000" b="1" dirty="0">
                <a:solidFill>
                  <a:srgbClr val="99FF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en-US" b="1" dirty="0">
                <a:solidFill>
                  <a:srgbClr val="99FF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(for example ∆ADC  ∆DAB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9260" name="Text Box 45"/>
          <p:cNvSpPr txBox="1">
            <a:spLocks noChangeArrowheads="1"/>
          </p:cNvSpPr>
          <p:nvPr/>
        </p:nvSpPr>
        <p:spPr bwMode="auto">
          <a:xfrm>
            <a:off x="5507038" y="7239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A</a:t>
            </a:r>
          </a:p>
        </p:txBody>
      </p:sp>
      <p:sp>
        <p:nvSpPr>
          <p:cNvPr id="9261" name="Text Box 46"/>
          <p:cNvSpPr txBox="1">
            <a:spLocks noChangeArrowheads="1"/>
          </p:cNvSpPr>
          <p:nvPr/>
        </p:nvSpPr>
        <p:spPr bwMode="auto">
          <a:xfrm>
            <a:off x="8485188" y="7239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B</a:t>
            </a:r>
          </a:p>
        </p:txBody>
      </p:sp>
      <p:sp>
        <p:nvSpPr>
          <p:cNvPr id="9262" name="Text Box 47"/>
          <p:cNvSpPr txBox="1">
            <a:spLocks noChangeArrowheads="1"/>
          </p:cNvSpPr>
          <p:nvPr/>
        </p:nvSpPr>
        <p:spPr bwMode="auto">
          <a:xfrm>
            <a:off x="4586288" y="27432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C</a:t>
            </a:r>
          </a:p>
        </p:txBody>
      </p:sp>
      <p:sp>
        <p:nvSpPr>
          <p:cNvPr id="9263" name="Text Box 48"/>
          <p:cNvSpPr txBox="1">
            <a:spLocks noChangeArrowheads="1"/>
          </p:cNvSpPr>
          <p:nvPr/>
        </p:nvSpPr>
        <p:spPr bwMode="auto">
          <a:xfrm>
            <a:off x="7564438" y="27432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Find the </a:t>
            </a:r>
            <a:r>
              <a:rPr lang="en-US" sz="2400" b="1" dirty="0" smtClean="0"/>
              <a:t>values of </a:t>
            </a:r>
            <a:r>
              <a:rPr lang="en-US" sz="2400" b="1" i="1" dirty="0" smtClean="0"/>
              <a:t>x</a:t>
            </a:r>
            <a:r>
              <a:rPr lang="en-US" sz="2400" b="1" dirty="0" smtClean="0"/>
              <a:t> and </a:t>
            </a:r>
            <a:r>
              <a:rPr lang="en-US" sz="2400" b="1" i="1" dirty="0" smtClean="0"/>
              <a:t>y</a:t>
            </a:r>
            <a:endParaRPr lang="en-US" sz="2400" b="1" i="1" dirty="0"/>
          </a:p>
          <a:p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   </a:t>
            </a:r>
            <a:r>
              <a:rPr lang="en-US" altLang="en-US" sz="2400" b="1" i="1" dirty="0" smtClean="0"/>
              <a:t>x</a:t>
            </a:r>
            <a:r>
              <a:rPr lang="en-US" altLang="en-US" sz="2400" b="1" dirty="0" smtClean="0"/>
              <a:t> = 27 and </a:t>
            </a:r>
            <a:r>
              <a:rPr lang="en-US" altLang="en-US" sz="2400" b="1" i="1" dirty="0" smtClean="0"/>
              <a:t>y</a:t>
            </a:r>
            <a:r>
              <a:rPr lang="en-US" altLang="en-US" sz="2400" b="1" dirty="0" smtClean="0"/>
              <a:t> = 7.</a:t>
            </a:r>
            <a:endParaRPr lang="en-US" altLang="en-US" sz="2400" b="1" u="sng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213" y="836224"/>
            <a:ext cx="3578630" cy="18765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6448" y="2088444"/>
                <a:ext cx="3267241" cy="2677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X:  </a:t>
                </a:r>
                <a:r>
                  <a:rPr lang="en-US" sz="2400" b="1" dirty="0" smtClean="0">
                    <a:solidFill>
                      <a:srgbClr val="FFC000"/>
                    </a:solidFill>
                  </a:rPr>
                  <a:t>opposite angles =</a:t>
                </a:r>
              </a:p>
              <a:p>
                <a:endParaRPr lang="en-US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𝟓𝟒</m:t>
                      </m:r>
                      <m:r>
                        <a:rPr lang="en-US" sz="2400" b="1" i="1" smtClean="0">
                          <a:latin typeface="Cambria Math"/>
                        </a:rPr>
                        <m:t>         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𝟐𝟕</m:t>
                      </m:r>
                    </m:oMath>
                  </m:oMathPara>
                </a14:m>
                <a:endParaRPr lang="en-US" sz="2400" b="1" dirty="0" smtClean="0"/>
              </a:p>
              <a:p>
                <a:endParaRPr lang="en-US" sz="2400" b="1" dirty="0" smtClean="0"/>
              </a:p>
              <a:p>
                <a:r>
                  <a:rPr lang="en-US" sz="2400" b="1" dirty="0" smtClean="0"/>
                  <a:t>Y:  </a:t>
                </a:r>
                <a:r>
                  <a:rPr lang="en-US" sz="2400" b="1" dirty="0" smtClean="0">
                    <a:solidFill>
                      <a:srgbClr val="FFC000"/>
                    </a:solidFill>
                  </a:rPr>
                  <a:t>opposite sides =</a:t>
                </a:r>
              </a:p>
              <a:p>
                <a:endParaRPr lang="en-US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  <m:r>
                        <a:rPr lang="en-US" sz="2400" b="1" i="1" smtClean="0"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𝟐𝟎</m:t>
                      </m:r>
                      <m:r>
                        <a:rPr lang="en-US" sz="2400" b="1" i="1" smtClean="0">
                          <a:latin typeface="Cambria Math"/>
                        </a:rPr>
                        <m:t>        </m:t>
                      </m:r>
                      <m:r>
                        <a:rPr lang="en-US" sz="2400" b="1" i="1" smtClean="0">
                          <a:latin typeface="Cambria Math"/>
                        </a:rPr>
                        <m:t>𝒚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48" y="2088444"/>
                <a:ext cx="3267241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2985" t="-1595" r="-1866" b="-2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82458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34155"/>
            <a:ext cx="8229600" cy="10994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In parallelogram PQRS,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P</a:t>
            </a:r>
            <a:r>
              <a:rPr lang="en-US" sz="2400" b="1" i="1" dirty="0"/>
              <a:t> </a:t>
            </a:r>
            <a:r>
              <a:rPr lang="en-US" sz="2400" b="1" dirty="0"/>
              <a:t>is four times</a:t>
            </a:r>
            <a:r>
              <a:rPr lang="en-US" sz="2400" b="1" i="1" dirty="0"/>
              <a:t>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Q</a:t>
            </a:r>
            <a:r>
              <a:rPr lang="en-US" sz="2400" b="1" dirty="0"/>
              <a:t>.  Find</a:t>
            </a:r>
            <a:r>
              <a:rPr lang="en-US" sz="2400" b="1" i="1" dirty="0"/>
              <a:t>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P</a:t>
            </a:r>
            <a:r>
              <a:rPr lang="en-US" sz="2400" b="1" i="1" dirty="0"/>
              <a:t>.</a:t>
            </a:r>
            <a:endParaRPr lang="en-US" sz="24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500061" y="2198867"/>
            <a:ext cx="7990795" cy="860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</a:rPr>
              <a:t>Since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they are consecutive angles, they must be supplementary.</a:t>
            </a:r>
            <a:endParaRPr lang="en-US" altLang="en-US" sz="2400" b="1" dirty="0">
              <a:solidFill>
                <a:srgbClr val="FFC000"/>
              </a:solidFill>
            </a:endParaRP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500062" y="5929768"/>
            <a:ext cx="847228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 </a:t>
            </a:r>
            <a:r>
              <a:rPr lang="en-US" altLang="en-US" sz="2400" b="1" i="1" dirty="0" err="1" smtClean="0"/>
              <a:t>m</a:t>
            </a:r>
            <a:r>
              <a:rPr lang="en-US" altLang="en-US" sz="2400" b="1" dirty="0" err="1" smtClean="0">
                <a:sym typeface="Symbol"/>
              </a:rPr>
              <a:t></a:t>
            </a:r>
            <a:r>
              <a:rPr lang="en-US" altLang="en-US" sz="2400" b="1" i="1" dirty="0" err="1" smtClean="0">
                <a:sym typeface="Symbol"/>
              </a:rPr>
              <a:t>P</a:t>
            </a:r>
            <a:r>
              <a:rPr lang="en-US" altLang="en-US" sz="2400" b="1" dirty="0" smtClean="0">
                <a:sym typeface="Symbol"/>
              </a:rPr>
              <a:t> = 144°</a:t>
            </a:r>
            <a:r>
              <a:rPr lang="en-US" altLang="en-US" sz="2400" b="1" dirty="0" smtClean="0"/>
              <a:t>.</a:t>
            </a:r>
            <a:endParaRPr lang="en-US" altLang="en-US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679448" y="3399001"/>
                <a:ext cx="7317921" cy="17938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31445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𝟏𝟖𝟎</m:t>
                      </m:r>
                      <m:r>
                        <a:rPr lang="en-US" sz="2400" b="1" i="1">
                          <a:latin typeface="Cambria Math"/>
                        </a:rPr>
                        <m:t> =</m:t>
                      </m:r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𝑸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𝑷</m:t>
                      </m:r>
                    </m:oMath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𝟏𝟖𝟎</m:t>
                      </m:r>
                      <m:r>
                        <m:rPr>
                          <m:aln/>
                        </m:rP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</a:rPr>
                        <m:t>𝟒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 </m:t>
                      </m:r>
                      <m:r>
                        <a:rPr lang="en-US" sz="2400" b="1" i="1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𝟖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m:rPr>
                          <m:aln/>
                        </m:rP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𝟓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  <m:oMath xmlns:m="http://schemas.openxmlformats.org/officeDocument/2006/math">
                      <m:r>
                        <a:rPr lang="en-US" sz="2400" b="0" i="0" smtClean="0"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latin typeface="Cambria Math"/>
                        </a:rPr>
                        <m:t>𝟑𝟔</m:t>
                      </m:r>
                      <m:r>
                        <a:rPr lang="en-US" sz="2400" b="1" i="1">
                          <a:latin typeface="Cambria Math"/>
                        </a:rPr>
                        <m:t> =</m:t>
                      </m:r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448" y="3399001"/>
                <a:ext cx="7317921" cy="1793883"/>
              </a:xfrm>
              <a:prstGeom prst="rect">
                <a:avLst/>
              </a:prstGeom>
              <a:blipFill rotWithShape="1">
                <a:blip r:embed="rId2"/>
                <a:stretch>
                  <a:fillRect l="-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48320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3" grpId="0" autoUpdateAnimBg="0"/>
      <p:bldP spid="99352" grpId="0" autoUpdateAnimBg="0"/>
      <p:bldP spid="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76576" y="729352"/>
                <a:ext cx="8229600" cy="225091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Write a two-column proof.</a:t>
                </a:r>
              </a:p>
              <a:p>
                <a:pPr marL="0" indent="0">
                  <a:buNone/>
                </a:pPr>
                <a:r>
                  <a:rPr lang="en-US" sz="1200" b="1" dirty="0"/>
                  <a:t> </a:t>
                </a:r>
              </a:p>
              <a:p>
                <a:pPr marL="0" indent="0">
                  <a:buNone/>
                </a:pPr>
                <a:r>
                  <a:rPr lang="en-US" sz="2400" b="1" dirty="0"/>
                  <a:t>Given:  ABCD and GDEF are 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 smtClean="0"/>
                  <a:t>parallelograms</a:t>
                </a:r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/>
                  <a:t>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𝑮</m:t>
                    </m:r>
                  </m:oMath>
                </a14:m>
                <a:endParaRPr lang="en-US" sz="2400" b="1" dirty="0"/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6576" y="729352"/>
                <a:ext cx="8229600" cy="2250915"/>
              </a:xfrm>
              <a:blipFill rotWithShape="1">
                <a:blip r:embed="rId2"/>
                <a:stretch>
                  <a:fillRect l="-1111" t="-1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3297365" y="2489111"/>
            <a:ext cx="1689982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  <a:endParaRPr lang="en-US" altLang="en-US" sz="2400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347" y="859817"/>
            <a:ext cx="3749040" cy="162929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78602"/>
              </p:ext>
            </p:extLst>
          </p:nvPr>
        </p:nvGraphicFramePr>
        <p:xfrm>
          <a:off x="775256" y="3056022"/>
          <a:ext cx="7736565" cy="3381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1233"/>
                <a:gridCol w="3725332"/>
              </a:tblGrid>
              <a:tr h="935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Reasons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73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51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5378" y="3431822"/>
            <a:ext cx="7752443" cy="30931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</a:rPr>
              <a:t>ABCD is a parallelogram                         Given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C and D are supplementary     Properties of Parallelograms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</a:rPr>
              <a:t>GDEF </a:t>
            </a:r>
            <a:r>
              <a:rPr lang="en-US" sz="2000" b="1" dirty="0">
                <a:solidFill>
                  <a:srgbClr val="FFFF00"/>
                </a:solidFill>
              </a:rPr>
              <a:t>is a parallelogram                         Given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D and G </a:t>
            </a:r>
            <a:r>
              <a:rPr lang="en-US" sz="2000" b="1" dirty="0">
                <a:solidFill>
                  <a:srgbClr val="FFFF00"/>
                </a:solidFill>
                <a:sym typeface="Symbol"/>
              </a:rPr>
              <a:t>are supplementary     Properties of Parallelograms</a:t>
            </a:r>
            <a:endParaRPr lang="en-US" sz="2000" b="1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CDA  EDG                                 Vertical Angle Theorem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C  G                                            Supplements Theorem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6223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utoUpdateAnimBg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287" y="864820"/>
            <a:ext cx="6688669" cy="309758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Find the coordinates of the intersection of the diagonals of parallelogram </a:t>
            </a:r>
            <a:r>
              <a:rPr lang="en-US" sz="2400" b="1" i="1" dirty="0"/>
              <a:t>ABCD</a:t>
            </a:r>
            <a:r>
              <a:rPr lang="en-US" sz="2400" b="1" dirty="0"/>
              <a:t> with vertices </a:t>
            </a:r>
            <a:r>
              <a:rPr lang="en-US" sz="2400" b="1" i="1" dirty="0"/>
              <a:t>A</a:t>
            </a:r>
            <a:r>
              <a:rPr lang="en-US" sz="2400" b="1" dirty="0"/>
              <a:t>(1,0), </a:t>
            </a:r>
            <a:r>
              <a:rPr lang="en-US" sz="2400" b="1" i="1" dirty="0"/>
              <a:t>B</a:t>
            </a:r>
            <a:r>
              <a:rPr lang="en-US" sz="2400" b="1" dirty="0"/>
              <a:t>(6,0), </a:t>
            </a:r>
            <a:r>
              <a:rPr lang="en-US" sz="2400" b="1" i="1" dirty="0"/>
              <a:t>C</a:t>
            </a:r>
            <a:r>
              <a:rPr lang="en-US" sz="2400" b="1" dirty="0"/>
              <a:t>(5,3), and </a:t>
            </a:r>
            <a:r>
              <a:rPr lang="en-US" sz="2400" b="1" i="1" dirty="0"/>
              <a:t>D</a:t>
            </a:r>
            <a:r>
              <a:rPr lang="en-US" sz="2400" b="1" dirty="0"/>
              <a:t>(0,3).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44" y="2468166"/>
            <a:ext cx="3813048" cy="3941064"/>
          </a:xfrm>
          <a:prstGeom prst="rect">
            <a:avLst/>
          </a:prstGeom>
        </p:spPr>
      </p:pic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87174" y="2359819"/>
            <a:ext cx="1689982" cy="132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(3, 1.5)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4651004" y="5825090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2534315" y="4735700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2878628" y="5836376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4284107" y="4735697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57673" y="6152788"/>
            <a:ext cx="2137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1     2    3    4    5     6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5542" y="3600453"/>
            <a:ext cx="423419" cy="2082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6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5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4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3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2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600" b="1" dirty="0" smtClean="0">
                <a:solidFill>
                  <a:srgbClr val="C00000"/>
                </a:solidFill>
              </a:rPr>
              <a:t>1</a:t>
            </a:r>
            <a:endParaRPr lang="en-US" sz="1600" b="1" dirty="0">
              <a:solidFill>
                <a:srgbClr val="C00000"/>
              </a:solidFill>
            </a:endParaRPr>
          </a:p>
        </p:txBody>
      </p:sp>
      <p:cxnSp>
        <p:nvCxnSpPr>
          <p:cNvPr id="8" name="Straight Connector 7"/>
          <p:cNvCxnSpPr>
            <a:stCxn id="13" idx="7"/>
            <a:endCxn id="14" idx="3"/>
          </p:cNvCxnSpPr>
          <p:nvPr/>
        </p:nvCxnSpPr>
        <p:spPr bwMode="auto">
          <a:xfrm flipV="1">
            <a:off x="2956677" y="4813746"/>
            <a:ext cx="1340821" cy="103602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2" idx="5"/>
            <a:endCxn id="3" idx="1"/>
          </p:cNvCxnSpPr>
          <p:nvPr/>
        </p:nvCxnSpPr>
        <p:spPr bwMode="auto">
          <a:xfrm>
            <a:off x="2612364" y="4813749"/>
            <a:ext cx="2052031" cy="10247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2507684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3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287" y="864820"/>
            <a:ext cx="8348135" cy="309758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Three vertices of parallelogram </a:t>
            </a:r>
            <a:r>
              <a:rPr lang="en-US" sz="2400" b="1" i="1" dirty="0"/>
              <a:t>DEFG</a:t>
            </a:r>
            <a:r>
              <a:rPr lang="en-US" sz="2400" b="1" dirty="0"/>
              <a:t> are </a:t>
            </a:r>
            <a:r>
              <a:rPr lang="en-US" sz="2400" b="1" i="1" dirty="0"/>
              <a:t>D</a:t>
            </a:r>
            <a:r>
              <a:rPr lang="en-US" sz="2400" b="1" dirty="0"/>
              <a:t>(-1,4), </a:t>
            </a:r>
            <a:r>
              <a:rPr lang="en-US" sz="2400" b="1" i="1" dirty="0"/>
              <a:t>E</a:t>
            </a:r>
            <a:r>
              <a:rPr lang="en-US" sz="2400" b="1" dirty="0"/>
              <a:t>(2,3), and </a:t>
            </a:r>
            <a:r>
              <a:rPr lang="en-US" sz="2400" b="1" i="1" dirty="0"/>
              <a:t>F</a:t>
            </a:r>
            <a:r>
              <a:rPr lang="en-US" sz="2400" b="1" dirty="0"/>
              <a:t>(4,-2).  Find the coordinates of vertex </a:t>
            </a:r>
            <a:r>
              <a:rPr lang="en-US" sz="2400" b="1" i="1" dirty="0"/>
              <a:t>G</a:t>
            </a:r>
            <a:r>
              <a:rPr lang="en-US" sz="2400" b="1" dirty="0"/>
              <a:t>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285574" y="2052373"/>
            <a:ext cx="1689982" cy="1435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(1 , -1)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0" b="-3730"/>
          <a:stretch/>
        </p:blipFill>
        <p:spPr>
          <a:xfrm>
            <a:off x="1755768" y="1911203"/>
            <a:ext cx="4454957" cy="4575658"/>
          </a:xfrm>
          <a:prstGeom prst="rect">
            <a:avLst/>
          </a:prstGeom>
        </p:spPr>
      </p:pic>
      <p:sp>
        <p:nvSpPr>
          <p:cNvPr id="9" name="Oval 8"/>
          <p:cNvSpPr>
            <a:spLocks noChangeAspect="1"/>
          </p:cNvSpPr>
          <p:nvPr/>
        </p:nvSpPr>
        <p:spPr bwMode="auto">
          <a:xfrm>
            <a:off x="3640634" y="3245549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4707443" y="4526849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272815" y="3460037"/>
            <a:ext cx="91440" cy="914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4052678" y="4312355"/>
            <a:ext cx="91440" cy="91440"/>
          </a:xfrm>
          <a:prstGeom prst="ellipse">
            <a:avLst/>
          </a:prstGeom>
          <a:solidFill>
            <a:srgbClr val="CC6600"/>
          </a:solidFill>
          <a:ln w="9525" cap="flat" cmpd="sng" algn="ctr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6579128" y="1911203"/>
            <a:ext cx="2305227" cy="409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Slope from E to D is -1/3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So slope from F to G must be -1/3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FF00"/>
                </a:solidFill>
              </a:rPr>
              <a:t>G is left 3 and up 1 from F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tabLst/>
            </a:pP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335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9" grpId="0" animBg="1"/>
      <p:bldP spid="10" grpId="0" animBg="1"/>
      <p:bldP spid="12" grpId="0" animBg="1"/>
      <p:bldP spid="14" grpId="0" animBg="1"/>
      <p:bldP spid="1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Quadrilateral Family Tree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5287" y="864819"/>
            <a:ext cx="8348135" cy="572789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Just like in biology, the characteristics of the parents are passed down to the children, grandchildren, etc.</a:t>
            </a:r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So the 3 Quadrilateral characteristics: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   4 sided polygon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   4 interior angles that sum to 360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   4 exterior angles that sum to 360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          (this last one is true for all polygons)</a:t>
            </a:r>
          </a:p>
          <a:p>
            <a:pPr marL="0" indent="0">
              <a:buNone/>
            </a:pPr>
            <a:r>
              <a:rPr lang="en-US" sz="2800" b="1" dirty="0" smtClean="0"/>
              <a:t>Are passed down to all children (parallelograms, kites (not on this tree) and trapezoids)</a:t>
            </a:r>
            <a:endParaRPr lang="en-US" sz="28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32186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Quadrilateral Characteristics Summary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992438" y="685800"/>
            <a:ext cx="3163887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Convex Quadrilaterals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002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327400" y="38862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52400" y="388620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914400" y="16002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553200" y="1600200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553200" y="4343400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cxnSp>
        <p:nvCxnSpPr>
          <p:cNvPr id="13322" name="AutoShape 10"/>
          <p:cNvCxnSpPr>
            <a:cxnSpLocks noChangeShapeType="1"/>
            <a:stCxn id="13317" idx="0"/>
            <a:endCxn id="13319" idx="2"/>
          </p:cNvCxnSpPr>
          <p:nvPr/>
        </p:nvCxnSpPr>
        <p:spPr bwMode="auto">
          <a:xfrm rot="5400000" flipH="1">
            <a:off x="2065337" y="2001838"/>
            <a:ext cx="1819275" cy="1949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3" name="AutoShape 11"/>
          <p:cNvCxnSpPr>
            <a:cxnSpLocks noChangeShapeType="1"/>
            <a:stCxn id="13318" idx="0"/>
            <a:endCxn id="13319" idx="2"/>
          </p:cNvCxnSpPr>
          <p:nvPr/>
        </p:nvCxnSpPr>
        <p:spPr bwMode="auto">
          <a:xfrm rot="-5400000">
            <a:off x="566737" y="2452688"/>
            <a:ext cx="1819275" cy="1047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4" name="AutoShape 12"/>
          <p:cNvCxnSpPr>
            <a:cxnSpLocks noChangeShapeType="1"/>
            <a:stCxn id="13316" idx="0"/>
            <a:endCxn id="13318" idx="2"/>
          </p:cNvCxnSpPr>
          <p:nvPr/>
        </p:nvCxnSpPr>
        <p:spPr bwMode="auto">
          <a:xfrm rot="5400000" flipH="1">
            <a:off x="906462" y="4398963"/>
            <a:ext cx="1362075" cy="1270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5" name="AutoShape 13"/>
          <p:cNvCxnSpPr>
            <a:cxnSpLocks noChangeShapeType="1"/>
            <a:stCxn id="13316" idx="0"/>
            <a:endCxn id="13317" idx="2"/>
          </p:cNvCxnSpPr>
          <p:nvPr/>
        </p:nvCxnSpPr>
        <p:spPr bwMode="auto">
          <a:xfrm rot="-5400000">
            <a:off x="2405062" y="4170363"/>
            <a:ext cx="1362075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6" name="AutoShape 14"/>
          <p:cNvCxnSpPr>
            <a:cxnSpLocks noChangeShapeType="1"/>
            <a:stCxn id="13321" idx="0"/>
            <a:endCxn id="13320" idx="2"/>
          </p:cNvCxnSpPr>
          <p:nvPr/>
        </p:nvCxnSpPr>
        <p:spPr bwMode="auto">
          <a:xfrm flipV="1">
            <a:off x="7378700" y="2066925"/>
            <a:ext cx="0" cy="227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7" name="AutoShape 15"/>
          <p:cNvCxnSpPr>
            <a:cxnSpLocks noChangeShapeType="1"/>
            <a:stCxn id="13319" idx="0"/>
            <a:endCxn id="13315" idx="2"/>
          </p:cNvCxnSpPr>
          <p:nvPr/>
        </p:nvCxnSpPr>
        <p:spPr bwMode="auto">
          <a:xfrm rot="-5400000">
            <a:off x="3063875" y="88900"/>
            <a:ext cx="447675" cy="2574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8" name="AutoShape 16"/>
          <p:cNvCxnSpPr>
            <a:cxnSpLocks noChangeShapeType="1"/>
            <a:stCxn id="13320" idx="0"/>
            <a:endCxn id="13315" idx="2"/>
          </p:cNvCxnSpPr>
          <p:nvPr/>
        </p:nvCxnSpPr>
        <p:spPr bwMode="auto">
          <a:xfrm rot="5400000" flipH="1">
            <a:off x="5753100" y="-25400"/>
            <a:ext cx="447675" cy="2803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990600" y="2386013"/>
            <a:ext cx="3048000" cy="94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Opposite sides parallel and congruent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Opposite angles congruent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Consecutive angles supplementary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bisect each other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6553200" y="2279650"/>
            <a:ext cx="2514600" cy="1155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 angles are supplementary </a:t>
            </a:r>
            <a:endParaRPr lang="en-US" altLang="en-US" sz="1400" b="1">
              <a:solidFill>
                <a:schemeClr val="accent2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Median is parallel to bases</a:t>
            </a:r>
            <a:br>
              <a:rPr lang="en-US" altLang="en-US" sz="1400" b="1">
                <a:latin typeface="Times New Roman" pitchFamily="18" charset="0"/>
              </a:rPr>
            </a:br>
            <a:r>
              <a:rPr lang="en-US" altLang="en-US" sz="1400" b="1">
                <a:latin typeface="Times New Roman" pitchFamily="18" charset="0"/>
              </a:rPr>
              <a:t>Median = ½ (base + base)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28600" y="4633913"/>
            <a:ext cx="1749425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Angles all 90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congruent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1144588" y="6340475"/>
            <a:ext cx="3436937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divide into 4 congruent triangles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267075" y="4527550"/>
            <a:ext cx="260985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All sides congruent</a:t>
            </a:r>
            <a:endParaRPr lang="en-US" altLang="en-US" sz="1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opposite angles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6553200" y="5334000"/>
            <a:ext cx="228600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 angle pairs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are congruent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3490913" y="1370013"/>
            <a:ext cx="2303462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sided polygon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interior angles sum to 360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4 exterior angles sum to 360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470025"/>
            <a:ext cx="8450263" cy="465613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marL="457200" lvl="1" indent="0" eaLnBrk="1" hangingPunct="1">
              <a:buNone/>
            </a:pPr>
            <a:r>
              <a:rPr lang="en-US" altLang="en-US" sz="2400" b="1" dirty="0" smtClean="0"/>
              <a:t>In a parallelogram</a:t>
            </a:r>
            <a:r>
              <a:rPr lang="en-US" altLang="en-US" sz="2400" b="1" dirty="0"/>
              <a:t>:</a:t>
            </a:r>
            <a:endParaRPr lang="en-US" altLang="en-US" sz="2400" b="1" dirty="0" smtClean="0"/>
          </a:p>
          <a:p>
            <a:pPr lvl="1" eaLnBrk="1" hangingPunct="1"/>
            <a:r>
              <a:rPr lang="en-US" altLang="en-US" sz="2400" b="1" dirty="0" smtClean="0"/>
              <a:t>opposite sides are parallel and congruent, </a:t>
            </a:r>
          </a:p>
          <a:p>
            <a:pPr lvl="1" eaLnBrk="1" hangingPunct="1"/>
            <a:r>
              <a:rPr lang="en-US" altLang="en-US" sz="2400" b="1" dirty="0" smtClean="0"/>
              <a:t>opposite angles are congruent, and consecutive angles are supplementary</a:t>
            </a:r>
          </a:p>
          <a:p>
            <a:pPr lvl="1" eaLnBrk="1" hangingPunct="1"/>
            <a:r>
              <a:rPr lang="en-US" altLang="en-US" sz="2400" b="1" dirty="0" smtClean="0"/>
              <a:t>Diagonals of a parallelogram bisect each other.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Parallelogram Characteristics and Problems on Quadrilateral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6-1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pic>
        <p:nvPicPr>
          <p:cNvPr id="4104" name="Picture 9" descr="next">
            <a:hlinkClick r:id="" action="ppaction://hlinkshowjump?jump=nextslide" highlightClick="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525" y="6470650"/>
            <a:ext cx="347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0" descr="secstart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6470650"/>
            <a:ext cx="3476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Find the measure of an interior angle given the number of sides of a regular polygon</a:t>
            </a:r>
            <a:r>
              <a:rPr lang="en-US" altLang="en-US" sz="2000" b="1">
                <a:cs typeface="Arial" charset="0"/>
              </a:rPr>
              <a:t>.</a:t>
            </a:r>
          </a:p>
          <a:p>
            <a:endParaRPr lang="en-US" altLang="en-US" sz="16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 10                                             2.   12</a:t>
            </a:r>
          </a:p>
          <a:p>
            <a:pPr>
              <a:buFontTx/>
              <a:buAutoNum type="arabicPeriod"/>
            </a:pPr>
            <a:endParaRPr lang="en-US" altLang="en-US" sz="1600" b="1">
              <a:cs typeface="Arial" charset="0"/>
            </a:endParaRPr>
          </a:p>
          <a:p>
            <a:r>
              <a:rPr lang="en-US" altLang="en-US" sz="2000" b="1">
                <a:cs typeface="Arial" charset="0"/>
              </a:rPr>
              <a:t>Find the measure of the sums of the interior angles of each convex polygon</a:t>
            </a:r>
          </a:p>
          <a:p>
            <a:endParaRPr lang="en-US" altLang="en-US" sz="1600" b="1">
              <a:cs typeface="Arial" charset="0"/>
            </a:endParaRPr>
          </a:p>
          <a:p>
            <a:r>
              <a:rPr lang="en-US" altLang="en-US" sz="2000" b="1">
                <a:cs typeface="Arial" charset="0"/>
              </a:rPr>
              <a:t>3.  20-gon                                      4.  16-gon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 startAt="3"/>
            </a:pPr>
            <a:endParaRPr lang="en-US" altLang="en-US" sz="16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5.  Find x, if QRSTU is a regular pentagon</a:t>
            </a:r>
          </a:p>
          <a:p>
            <a:endParaRPr lang="en-US" altLang="en-US" sz="16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6.                                           What is the measure of an interior angle of a regular hexagon?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4107" name="Rectangle 30"/>
          <p:cNvSpPr>
            <a:spLocks noChangeArrowheads="1"/>
          </p:cNvSpPr>
          <p:nvPr/>
        </p:nvSpPr>
        <p:spPr bwMode="auto">
          <a:xfrm>
            <a:off x="644525" y="475297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4108" name="Oval 31"/>
          <p:cNvSpPr>
            <a:spLocks noChangeArrowheads="1"/>
          </p:cNvSpPr>
          <p:nvPr/>
        </p:nvSpPr>
        <p:spPr bwMode="auto">
          <a:xfrm>
            <a:off x="420688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09" name="Oval 32"/>
          <p:cNvSpPr>
            <a:spLocks noChangeArrowheads="1"/>
          </p:cNvSpPr>
          <p:nvPr/>
        </p:nvSpPr>
        <p:spPr bwMode="auto">
          <a:xfrm>
            <a:off x="3065463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10" name="Oval 33"/>
          <p:cNvSpPr>
            <a:spLocks noChangeArrowheads="1"/>
          </p:cNvSpPr>
          <p:nvPr/>
        </p:nvSpPr>
        <p:spPr bwMode="auto">
          <a:xfrm>
            <a:off x="1681163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11" name="Oval 34"/>
          <p:cNvSpPr>
            <a:spLocks noChangeArrowheads="1"/>
          </p:cNvSpPr>
          <p:nvPr/>
        </p:nvSpPr>
        <p:spPr bwMode="auto">
          <a:xfrm>
            <a:off x="4294188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112" name="Text Box 41"/>
          <p:cNvSpPr txBox="1">
            <a:spLocks noChangeArrowheads="1"/>
          </p:cNvSpPr>
          <p:nvPr/>
        </p:nvSpPr>
        <p:spPr bwMode="auto">
          <a:xfrm>
            <a:off x="1090613" y="5729288"/>
            <a:ext cx="466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90</a:t>
            </a:r>
          </a:p>
        </p:txBody>
      </p:sp>
      <p:sp>
        <p:nvSpPr>
          <p:cNvPr id="4113" name="Text Box 42"/>
          <p:cNvSpPr txBox="1">
            <a:spLocks noChangeArrowheads="1"/>
          </p:cNvSpPr>
          <p:nvPr/>
        </p:nvSpPr>
        <p:spPr bwMode="auto">
          <a:xfrm>
            <a:off x="2306638" y="5729288"/>
            <a:ext cx="60801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108</a:t>
            </a:r>
          </a:p>
        </p:txBody>
      </p:sp>
      <p:sp>
        <p:nvSpPr>
          <p:cNvPr id="4114" name="Text Box 43"/>
          <p:cNvSpPr txBox="1">
            <a:spLocks noChangeArrowheads="1"/>
          </p:cNvSpPr>
          <p:nvPr/>
        </p:nvSpPr>
        <p:spPr bwMode="auto">
          <a:xfrm>
            <a:off x="3687763" y="5729288"/>
            <a:ext cx="60801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120</a:t>
            </a:r>
          </a:p>
        </p:txBody>
      </p:sp>
      <p:sp>
        <p:nvSpPr>
          <p:cNvPr id="4115" name="Text Box 44"/>
          <p:cNvSpPr txBox="1">
            <a:spLocks noChangeArrowheads="1"/>
          </p:cNvSpPr>
          <p:nvPr/>
        </p:nvSpPr>
        <p:spPr bwMode="auto">
          <a:xfrm>
            <a:off x="4964113" y="5727700"/>
            <a:ext cx="6080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135</a:t>
            </a:r>
          </a:p>
        </p:txBody>
      </p:sp>
      <p:grpSp>
        <p:nvGrpSpPr>
          <p:cNvPr id="4116" name="Group 49"/>
          <p:cNvGrpSpPr>
            <a:grpSpLocks/>
          </p:cNvGrpSpPr>
          <p:nvPr/>
        </p:nvGrpSpPr>
        <p:grpSpPr bwMode="auto">
          <a:xfrm>
            <a:off x="6926263" y="3227388"/>
            <a:ext cx="1371600" cy="1371600"/>
            <a:chOff x="4085" y="1920"/>
            <a:chExt cx="864" cy="864"/>
          </a:xfrm>
        </p:grpSpPr>
        <p:sp>
          <p:nvSpPr>
            <p:cNvPr id="4117" name="AutoShape 45"/>
            <p:cNvSpPr>
              <a:spLocks noChangeArrowheads="1"/>
            </p:cNvSpPr>
            <p:nvPr/>
          </p:nvSpPr>
          <p:spPr bwMode="auto">
            <a:xfrm>
              <a:off x="4085" y="1920"/>
              <a:ext cx="864" cy="864"/>
            </a:xfrm>
            <a:prstGeom prst="pentag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18" name="Text Box 46"/>
            <p:cNvSpPr txBox="1">
              <a:spLocks noChangeArrowheads="1"/>
            </p:cNvSpPr>
            <p:nvPr/>
          </p:nvSpPr>
          <p:spPr bwMode="auto">
            <a:xfrm>
              <a:off x="4226" y="2269"/>
              <a:ext cx="5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8x+12</a:t>
              </a:r>
              <a:r>
                <a:rPr lang="en-US" altLang="en-US">
                  <a:cs typeface="Arial" charset="0"/>
                </a:rPr>
                <a:t>°</a:t>
              </a:r>
            </a:p>
          </p:txBody>
        </p:sp>
        <p:sp>
          <p:nvSpPr>
            <p:cNvPr id="4119" name="Freeform 47"/>
            <p:cNvSpPr>
              <a:spLocks/>
            </p:cNvSpPr>
            <p:nvPr/>
          </p:nvSpPr>
          <p:spPr bwMode="auto">
            <a:xfrm>
              <a:off x="4429" y="1986"/>
              <a:ext cx="159" cy="62"/>
            </a:xfrm>
            <a:custGeom>
              <a:avLst/>
              <a:gdLst>
                <a:gd name="T0" fmla="*/ 0 w 159"/>
                <a:gd name="T1" fmla="*/ 0 h 62"/>
                <a:gd name="T2" fmla="*/ 80 w 159"/>
                <a:gd name="T3" fmla="*/ 60 h 62"/>
                <a:gd name="T4" fmla="*/ 159 w 159"/>
                <a:gd name="T5" fmla="*/ 13 h 62"/>
                <a:gd name="T6" fmla="*/ 0 60000 65536"/>
                <a:gd name="T7" fmla="*/ 0 60000 65536"/>
                <a:gd name="T8" fmla="*/ 0 60000 65536"/>
                <a:gd name="T9" fmla="*/ 0 w 159"/>
                <a:gd name="T10" fmla="*/ 0 h 62"/>
                <a:gd name="T11" fmla="*/ 159 w 159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62">
                  <a:moveTo>
                    <a:pt x="0" y="0"/>
                  </a:moveTo>
                  <a:cubicBezTo>
                    <a:pt x="27" y="29"/>
                    <a:pt x="54" y="58"/>
                    <a:pt x="80" y="60"/>
                  </a:cubicBezTo>
                  <a:cubicBezTo>
                    <a:pt x="106" y="62"/>
                    <a:pt x="132" y="37"/>
                    <a:pt x="159" y="1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48"/>
            <p:cNvSpPr>
              <a:spLocks noChangeShapeType="1"/>
            </p:cNvSpPr>
            <p:nvPr/>
          </p:nvSpPr>
          <p:spPr bwMode="auto">
            <a:xfrm flipV="1">
              <a:off x="4509" y="2074"/>
              <a:ext cx="6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6-1</a:t>
            </a: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pic>
        <p:nvPicPr>
          <p:cNvPr id="5128" name="Picture 9" descr="next">
            <a:hlinkClick r:id="" action="ppaction://hlinkshowjump?jump=nextslide" highlightClick="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8525" y="6470650"/>
            <a:ext cx="3476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0" descr="secstart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6470650"/>
            <a:ext cx="3476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Find the measure of an interior angle given the number of sides of a regular polygon</a:t>
            </a:r>
            <a:r>
              <a:rPr lang="en-US" altLang="en-US" sz="2000" b="1">
                <a:cs typeface="Arial" charset="0"/>
              </a:rPr>
              <a:t>.</a:t>
            </a:r>
          </a:p>
          <a:p>
            <a:endParaRPr lang="en-US" altLang="en-US" sz="1600" b="1">
              <a:cs typeface="Arial" charset="0"/>
            </a:endParaRPr>
          </a:p>
          <a:p>
            <a:pPr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 10                                             2.   12</a:t>
            </a:r>
          </a:p>
          <a:p>
            <a:pPr>
              <a:buFontTx/>
              <a:buAutoNum type="arabicPeriod"/>
            </a:pPr>
            <a:endParaRPr lang="en-US" altLang="en-US" sz="1600" b="1">
              <a:cs typeface="Arial" charset="0"/>
            </a:endParaRPr>
          </a:p>
          <a:p>
            <a:r>
              <a:rPr lang="en-US" altLang="en-US" sz="2000" b="1">
                <a:cs typeface="Arial" charset="0"/>
              </a:rPr>
              <a:t>Find the measure of the sums of the interior angles of each convex polygon</a:t>
            </a:r>
          </a:p>
          <a:p>
            <a:endParaRPr lang="en-US" altLang="en-US" sz="1600" b="1">
              <a:cs typeface="Arial" charset="0"/>
            </a:endParaRPr>
          </a:p>
          <a:p>
            <a:r>
              <a:rPr lang="en-US" altLang="en-US" sz="2000" b="1">
                <a:cs typeface="Arial" charset="0"/>
              </a:rPr>
              <a:t>3.  20-gon                                      4.  16-gon</a:t>
            </a:r>
            <a:endParaRPr lang="en-US" altLang="en-US" sz="2000" b="1">
              <a:cs typeface="Arial" charset="0"/>
              <a:sym typeface="Symbol" pitchFamily="18" charset="2"/>
            </a:endParaRPr>
          </a:p>
          <a:p>
            <a:pPr>
              <a:buFontTx/>
              <a:buAutoNum type="arabicPeriod" startAt="3"/>
            </a:pPr>
            <a:endParaRPr lang="en-US" altLang="en-US" sz="16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5.  Find x, if QRSTU is a regular pentagon</a:t>
            </a:r>
          </a:p>
          <a:p>
            <a:endParaRPr lang="en-US" altLang="en-US" sz="16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endParaRPr lang="en-US" altLang="en-US" sz="2000" b="1">
              <a:cs typeface="Arial" charset="0"/>
              <a:sym typeface="Symbol" pitchFamily="18" charset="2"/>
            </a:endParaRPr>
          </a:p>
          <a:p>
            <a:r>
              <a:rPr lang="en-US" altLang="en-US" sz="2000" b="1">
                <a:cs typeface="Arial" charset="0"/>
                <a:sym typeface="Symbol" pitchFamily="18" charset="2"/>
              </a:rPr>
              <a:t>6.                                           What is the measure of an interior angle of a regular hexagon?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644525" y="475297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5132" name="Oval 13"/>
          <p:cNvSpPr>
            <a:spLocks noChangeArrowheads="1"/>
          </p:cNvSpPr>
          <p:nvPr/>
        </p:nvSpPr>
        <p:spPr bwMode="auto">
          <a:xfrm>
            <a:off x="420688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133" name="Oval 14"/>
          <p:cNvSpPr>
            <a:spLocks noChangeArrowheads="1"/>
          </p:cNvSpPr>
          <p:nvPr/>
        </p:nvSpPr>
        <p:spPr bwMode="auto">
          <a:xfrm>
            <a:off x="3065463" y="5726113"/>
            <a:ext cx="554037" cy="2254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34" name="Oval 15"/>
          <p:cNvSpPr>
            <a:spLocks noChangeArrowheads="1"/>
          </p:cNvSpPr>
          <p:nvPr/>
        </p:nvSpPr>
        <p:spPr bwMode="auto">
          <a:xfrm>
            <a:off x="1681163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5135" name="Oval 16"/>
          <p:cNvSpPr>
            <a:spLocks noChangeArrowheads="1"/>
          </p:cNvSpPr>
          <p:nvPr/>
        </p:nvSpPr>
        <p:spPr bwMode="auto">
          <a:xfrm>
            <a:off x="4294188" y="5726113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136" name="Text Box 17"/>
          <p:cNvSpPr txBox="1">
            <a:spLocks noChangeArrowheads="1"/>
          </p:cNvSpPr>
          <p:nvPr/>
        </p:nvSpPr>
        <p:spPr bwMode="auto">
          <a:xfrm>
            <a:off x="1090613" y="5729288"/>
            <a:ext cx="466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90</a:t>
            </a:r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2306638" y="5729288"/>
            <a:ext cx="60801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108</a:t>
            </a:r>
          </a:p>
        </p:txBody>
      </p:sp>
      <p:sp>
        <p:nvSpPr>
          <p:cNvPr id="5138" name="Text Box 19"/>
          <p:cNvSpPr txBox="1">
            <a:spLocks noChangeArrowheads="1"/>
          </p:cNvSpPr>
          <p:nvPr/>
        </p:nvSpPr>
        <p:spPr bwMode="auto">
          <a:xfrm>
            <a:off x="3687763" y="5729288"/>
            <a:ext cx="60801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120</a:t>
            </a:r>
          </a:p>
        </p:txBody>
      </p:sp>
      <p:sp>
        <p:nvSpPr>
          <p:cNvPr id="5139" name="Text Box 20"/>
          <p:cNvSpPr txBox="1">
            <a:spLocks noChangeArrowheads="1"/>
          </p:cNvSpPr>
          <p:nvPr/>
        </p:nvSpPr>
        <p:spPr bwMode="auto">
          <a:xfrm>
            <a:off x="4964113" y="5727700"/>
            <a:ext cx="60801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135</a:t>
            </a:r>
          </a:p>
        </p:txBody>
      </p:sp>
      <p:grpSp>
        <p:nvGrpSpPr>
          <p:cNvPr id="5140" name="Group 21"/>
          <p:cNvGrpSpPr>
            <a:grpSpLocks/>
          </p:cNvGrpSpPr>
          <p:nvPr/>
        </p:nvGrpSpPr>
        <p:grpSpPr bwMode="auto">
          <a:xfrm>
            <a:off x="6926263" y="3227388"/>
            <a:ext cx="1371600" cy="1371600"/>
            <a:chOff x="4085" y="1920"/>
            <a:chExt cx="864" cy="864"/>
          </a:xfrm>
        </p:grpSpPr>
        <p:sp>
          <p:nvSpPr>
            <p:cNvPr id="5146" name="AutoShape 22"/>
            <p:cNvSpPr>
              <a:spLocks noChangeArrowheads="1"/>
            </p:cNvSpPr>
            <p:nvPr/>
          </p:nvSpPr>
          <p:spPr bwMode="auto">
            <a:xfrm>
              <a:off x="4085" y="1920"/>
              <a:ext cx="864" cy="864"/>
            </a:xfrm>
            <a:prstGeom prst="pentag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7" name="Text Box 23"/>
            <p:cNvSpPr txBox="1">
              <a:spLocks noChangeArrowheads="1"/>
            </p:cNvSpPr>
            <p:nvPr/>
          </p:nvSpPr>
          <p:spPr bwMode="auto">
            <a:xfrm>
              <a:off x="4226" y="2269"/>
              <a:ext cx="5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8x+12</a:t>
              </a:r>
              <a:r>
                <a:rPr lang="en-US" altLang="en-US">
                  <a:cs typeface="Arial" charset="0"/>
                </a:rPr>
                <a:t>°</a:t>
              </a:r>
            </a:p>
          </p:txBody>
        </p:sp>
        <p:sp>
          <p:nvSpPr>
            <p:cNvPr id="5148" name="Freeform 24"/>
            <p:cNvSpPr>
              <a:spLocks/>
            </p:cNvSpPr>
            <p:nvPr/>
          </p:nvSpPr>
          <p:spPr bwMode="auto">
            <a:xfrm>
              <a:off x="4429" y="1986"/>
              <a:ext cx="159" cy="62"/>
            </a:xfrm>
            <a:custGeom>
              <a:avLst/>
              <a:gdLst>
                <a:gd name="T0" fmla="*/ 0 w 159"/>
                <a:gd name="T1" fmla="*/ 0 h 62"/>
                <a:gd name="T2" fmla="*/ 80 w 159"/>
                <a:gd name="T3" fmla="*/ 60 h 62"/>
                <a:gd name="T4" fmla="*/ 159 w 159"/>
                <a:gd name="T5" fmla="*/ 13 h 62"/>
                <a:gd name="T6" fmla="*/ 0 60000 65536"/>
                <a:gd name="T7" fmla="*/ 0 60000 65536"/>
                <a:gd name="T8" fmla="*/ 0 60000 65536"/>
                <a:gd name="T9" fmla="*/ 0 w 159"/>
                <a:gd name="T10" fmla="*/ 0 h 62"/>
                <a:gd name="T11" fmla="*/ 159 w 159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9" h="62">
                  <a:moveTo>
                    <a:pt x="0" y="0"/>
                  </a:moveTo>
                  <a:cubicBezTo>
                    <a:pt x="27" y="29"/>
                    <a:pt x="54" y="58"/>
                    <a:pt x="80" y="60"/>
                  </a:cubicBezTo>
                  <a:cubicBezTo>
                    <a:pt x="106" y="62"/>
                    <a:pt x="132" y="37"/>
                    <a:pt x="159" y="1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5"/>
            <p:cNvSpPr>
              <a:spLocks noChangeShapeType="1"/>
            </p:cNvSpPr>
            <p:nvPr/>
          </p:nvSpPr>
          <p:spPr bwMode="auto">
            <a:xfrm flipV="1">
              <a:off x="4509" y="2074"/>
              <a:ext cx="6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1" name="Text Box 26"/>
          <p:cNvSpPr txBox="1">
            <a:spLocks noChangeArrowheads="1"/>
          </p:cNvSpPr>
          <p:nvPr/>
        </p:nvSpPr>
        <p:spPr bwMode="auto">
          <a:xfrm>
            <a:off x="1600200" y="16764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144</a:t>
            </a:r>
          </a:p>
        </p:txBody>
      </p:sp>
      <p:sp>
        <p:nvSpPr>
          <p:cNvPr id="5142" name="Text Box 27"/>
          <p:cNvSpPr txBox="1">
            <a:spLocks noChangeArrowheads="1"/>
          </p:cNvSpPr>
          <p:nvPr/>
        </p:nvSpPr>
        <p:spPr bwMode="auto">
          <a:xfrm>
            <a:off x="5514975" y="167005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150</a:t>
            </a:r>
          </a:p>
        </p:txBody>
      </p:sp>
      <p:sp>
        <p:nvSpPr>
          <p:cNvPr id="5143" name="Text Box 28"/>
          <p:cNvSpPr txBox="1">
            <a:spLocks noChangeArrowheads="1"/>
          </p:cNvSpPr>
          <p:nvPr/>
        </p:nvSpPr>
        <p:spPr bwMode="auto">
          <a:xfrm>
            <a:off x="1890713" y="303847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3240</a:t>
            </a:r>
          </a:p>
        </p:txBody>
      </p:sp>
      <p:sp>
        <p:nvSpPr>
          <p:cNvPr id="5144" name="Text Box 29"/>
          <p:cNvSpPr txBox="1">
            <a:spLocks noChangeArrowheads="1"/>
          </p:cNvSpPr>
          <p:nvPr/>
        </p:nvSpPr>
        <p:spPr bwMode="auto">
          <a:xfrm>
            <a:off x="5680075" y="3065463"/>
            <a:ext cx="69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2520</a:t>
            </a:r>
          </a:p>
        </p:txBody>
      </p:sp>
      <p:sp>
        <p:nvSpPr>
          <p:cNvPr id="5145" name="Text Box 30"/>
          <p:cNvSpPr txBox="1">
            <a:spLocks noChangeArrowheads="1"/>
          </p:cNvSpPr>
          <p:nvPr/>
        </p:nvSpPr>
        <p:spPr bwMode="auto">
          <a:xfrm>
            <a:off x="892175" y="4122738"/>
            <a:ext cx="478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8x + 12 = 108              8x = 96              x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512" y="274638"/>
            <a:ext cx="8528756" cy="1143000"/>
          </a:xfrm>
        </p:spPr>
        <p:txBody>
          <a:bodyPr/>
          <a:lstStyle/>
          <a:p>
            <a:r>
              <a:rPr lang="en-US" sz="3600" b="1" dirty="0" smtClean="0"/>
              <a:t>Khan Academy Videos for this Lesson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3289"/>
            <a:ext cx="8229600" cy="4082874"/>
          </a:xfrm>
        </p:spPr>
        <p:txBody>
          <a:bodyPr/>
          <a:lstStyle/>
          <a:p>
            <a:pPr lvl="0"/>
            <a:r>
              <a:rPr lang="en-US" u="sng" dirty="0">
                <a:hlinkClick r:id="rId2"/>
              </a:rPr>
              <a:t>Introduction</a:t>
            </a:r>
            <a:r>
              <a:rPr lang="en-US" dirty="0"/>
              <a:t> to </a:t>
            </a:r>
            <a:r>
              <a:rPr lang="en-US" dirty="0" smtClean="0"/>
              <a:t>Quadrilaterals</a:t>
            </a:r>
          </a:p>
          <a:p>
            <a:pPr lvl="0"/>
            <a:endParaRPr lang="en-US" dirty="0"/>
          </a:p>
          <a:p>
            <a:pPr lvl="0"/>
            <a:r>
              <a:rPr lang="en-US" u="sng" dirty="0">
                <a:hlinkClick r:id="rId3"/>
              </a:rPr>
              <a:t>Quadrilateral properties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9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7163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 Hierarchy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879850" y="1066800"/>
            <a:ext cx="136207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Polygons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3495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200400" y="45529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990600" y="455295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885950" y="33909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Parallelograms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514850" y="3390900"/>
            <a:ext cx="86995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945188" y="3390900"/>
            <a:ext cx="1649412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943600" y="4370388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503613" y="2117725"/>
            <a:ext cx="2105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cxnSp>
        <p:nvCxnSpPr>
          <p:cNvPr id="6156" name="AutoShape 12"/>
          <p:cNvCxnSpPr>
            <a:cxnSpLocks noChangeShapeType="1"/>
            <a:stCxn id="6149" idx="0"/>
            <a:endCxn id="6151" idx="2"/>
          </p:cNvCxnSpPr>
          <p:nvPr/>
        </p:nvCxnSpPr>
        <p:spPr bwMode="auto">
          <a:xfrm rot="5400000" flipH="1">
            <a:off x="3049587" y="377983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7" name="AutoShape 13"/>
          <p:cNvCxnSpPr>
            <a:cxnSpLocks noChangeShapeType="1"/>
            <a:stCxn id="6150" idx="0"/>
            <a:endCxn id="6151" idx="2"/>
          </p:cNvCxnSpPr>
          <p:nvPr/>
        </p:nvCxnSpPr>
        <p:spPr bwMode="auto">
          <a:xfrm rot="-5400000">
            <a:off x="2033587" y="361473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14"/>
          <p:cNvCxnSpPr>
            <a:cxnSpLocks noChangeShapeType="1"/>
            <a:stCxn id="6148" idx="0"/>
            <a:endCxn id="6150" idx="2"/>
          </p:cNvCxnSpPr>
          <p:nvPr/>
        </p:nvCxnSpPr>
        <p:spPr bwMode="auto">
          <a:xfrm rot="5400000" flipH="1">
            <a:off x="2033587" y="477678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5"/>
          <p:cNvCxnSpPr>
            <a:cxnSpLocks noChangeShapeType="1"/>
            <a:stCxn id="6148" idx="0"/>
            <a:endCxn id="6149" idx="2"/>
          </p:cNvCxnSpPr>
          <p:nvPr/>
        </p:nvCxnSpPr>
        <p:spPr bwMode="auto">
          <a:xfrm rot="-5400000">
            <a:off x="3049587" y="494188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6"/>
          <p:cNvCxnSpPr>
            <a:cxnSpLocks noChangeShapeType="1"/>
            <a:stCxn id="6154" idx="0"/>
            <a:endCxn id="6153" idx="2"/>
          </p:cNvCxnSpPr>
          <p:nvPr/>
        </p:nvCxnSpPr>
        <p:spPr bwMode="auto">
          <a:xfrm flipV="1">
            <a:off x="6769100" y="3857625"/>
            <a:ext cx="158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17"/>
          <p:cNvCxnSpPr>
            <a:cxnSpLocks noChangeShapeType="1"/>
            <a:stCxn id="6151" idx="0"/>
            <a:endCxn id="6155" idx="2"/>
          </p:cNvCxnSpPr>
          <p:nvPr/>
        </p:nvCxnSpPr>
        <p:spPr bwMode="auto">
          <a:xfrm rot="-5400000">
            <a:off x="3360738" y="2195512"/>
            <a:ext cx="806450" cy="1584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18"/>
          <p:cNvCxnSpPr>
            <a:cxnSpLocks noChangeShapeType="1"/>
            <a:stCxn id="6152" idx="0"/>
            <a:endCxn id="6155" idx="2"/>
          </p:cNvCxnSpPr>
          <p:nvPr/>
        </p:nvCxnSpPr>
        <p:spPr bwMode="auto">
          <a:xfrm rot="5400000" flipH="1">
            <a:off x="4349750" y="2790825"/>
            <a:ext cx="806450" cy="393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19"/>
          <p:cNvCxnSpPr>
            <a:cxnSpLocks noChangeShapeType="1"/>
            <a:stCxn id="6153" idx="0"/>
            <a:endCxn id="6155" idx="2"/>
          </p:cNvCxnSpPr>
          <p:nvPr/>
        </p:nvCxnSpPr>
        <p:spPr bwMode="auto">
          <a:xfrm rot="5400000" flipH="1">
            <a:off x="5260182" y="1880393"/>
            <a:ext cx="806450" cy="2214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20"/>
          <p:cNvCxnSpPr>
            <a:cxnSpLocks noChangeShapeType="1"/>
            <a:stCxn id="6155" idx="0"/>
            <a:endCxn id="6147" idx="2"/>
          </p:cNvCxnSpPr>
          <p:nvPr/>
        </p:nvCxnSpPr>
        <p:spPr bwMode="auto">
          <a:xfrm flipV="1">
            <a:off x="4556125" y="1533525"/>
            <a:ext cx="4763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21"/>
          <p:cNvCxnSpPr>
            <a:cxnSpLocks noChangeShapeType="1"/>
            <a:stCxn id="6149" idx="3"/>
            <a:endCxn id="6152" idx="2"/>
          </p:cNvCxnSpPr>
          <p:nvPr/>
        </p:nvCxnSpPr>
        <p:spPr bwMode="auto">
          <a:xfrm flipV="1">
            <a:off x="4445000" y="3857625"/>
            <a:ext cx="504825" cy="928688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6025"/>
            <a:ext cx="8229600" cy="4910138"/>
          </a:xfrm>
        </p:spPr>
        <p:txBody>
          <a:bodyPr/>
          <a:lstStyle/>
          <a:p>
            <a:r>
              <a:rPr lang="en-US" sz="2800" dirty="0" smtClean="0"/>
              <a:t>Use </a:t>
            </a:r>
            <a:r>
              <a:rPr lang="en-US" sz="2800" dirty="0"/>
              <a:t>properties to find side lengths and angles of parallelograms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Opposite 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sides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equal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Opposite 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angles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equal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Consecutive </a:t>
            </a:r>
            <a:r>
              <a:rPr lang="en-US" altLang="en-US" sz="2400" b="1" i="1" dirty="0" smtClean="0">
                <a:solidFill>
                  <a:srgbClr val="FFFF00"/>
                </a:solidFill>
              </a:rPr>
              <a:t>angles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supplementary</a:t>
            </a:r>
          </a:p>
          <a:p>
            <a:pPr lvl="1"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Diagonals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bisect each other</a:t>
            </a:r>
          </a:p>
          <a:p>
            <a:pPr lvl="1" eaLnBrk="1" hangingPunct="1"/>
            <a:endParaRPr lang="en-US" altLang="en-US" sz="2400" b="1" dirty="0" smtClean="0">
              <a:solidFill>
                <a:srgbClr val="FFFF00"/>
              </a:solidFill>
            </a:endParaRPr>
          </a:p>
          <a:p>
            <a:r>
              <a:rPr lang="en-US" sz="2800" dirty="0" smtClean="0"/>
              <a:t>Use </a:t>
            </a:r>
            <a:r>
              <a:rPr lang="en-US" sz="2800" dirty="0"/>
              <a:t>parallelograms in the coordinate </a:t>
            </a:r>
            <a:r>
              <a:rPr lang="en-US" sz="2800" dirty="0" smtClean="0"/>
              <a:t>plane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r>
              <a:rPr lang="en-US" sz="2800" b="1" i="1" dirty="0">
                <a:solidFill>
                  <a:srgbClr val="FFFF00"/>
                </a:solidFill>
              </a:rPr>
              <a:t>Parallelogram</a:t>
            </a:r>
            <a:r>
              <a:rPr lang="en-US" sz="2800" b="1" i="1" dirty="0"/>
              <a:t> – a quadrilateral with both pairs of opposite sides parallel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326"/>
            <a:ext cx="8229600" cy="854251"/>
          </a:xfrm>
        </p:spPr>
        <p:txBody>
          <a:bodyPr/>
          <a:lstStyle/>
          <a:p>
            <a:r>
              <a:rPr lang="en-US" sz="3600" b="1" dirty="0" smtClean="0"/>
              <a:t>Triangles vs Quadrilaterals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triangles we had 3 sides and 3 angles</a:t>
            </a:r>
          </a:p>
          <a:p>
            <a:endParaRPr lang="en-US" dirty="0"/>
          </a:p>
          <a:p>
            <a:r>
              <a:rPr lang="en-US" dirty="0" smtClean="0"/>
              <a:t>In Quadrilaterals we have 4 sides and 4 angles; but we also have something new – 2 diagonals (going from opposite corner to opposite corner)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2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881"/>
            <a:ext cx="8229600" cy="876829"/>
          </a:xfrm>
        </p:spPr>
        <p:txBody>
          <a:bodyPr/>
          <a:lstStyle/>
          <a:p>
            <a:r>
              <a:rPr lang="en-US" sz="3600" b="1" dirty="0"/>
              <a:t>Theorems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73423"/>
            <a:ext cx="8229600" cy="617189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Opposite sides or angles congruent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6"/>
          <a:stretch/>
        </p:blipFill>
        <p:spPr bwMode="auto">
          <a:xfrm>
            <a:off x="324979" y="982310"/>
            <a:ext cx="7873512" cy="49850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30448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778</Words>
  <Application>Microsoft Office PowerPoint</Application>
  <PresentationFormat>On-screen Show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Lesson 7-2</vt:lpstr>
      <vt:lpstr>PowerPoint Presentation</vt:lpstr>
      <vt:lpstr>PowerPoint Presentation</vt:lpstr>
      <vt:lpstr>Khan Academy Videos for this Lesson</vt:lpstr>
      <vt:lpstr>Polygon Hierarchy</vt:lpstr>
      <vt:lpstr>Objectives</vt:lpstr>
      <vt:lpstr>Vocabulary</vt:lpstr>
      <vt:lpstr>Triangles vs Quadrilaterals</vt:lpstr>
      <vt:lpstr>Theorems </vt:lpstr>
      <vt:lpstr>Theorems </vt:lpstr>
      <vt:lpstr>Parallelograms</vt:lpstr>
      <vt:lpstr>Example 1</vt:lpstr>
      <vt:lpstr>Example 2</vt:lpstr>
      <vt:lpstr>Example 3</vt:lpstr>
      <vt:lpstr>Example 4</vt:lpstr>
      <vt:lpstr>Example 5</vt:lpstr>
      <vt:lpstr>Quadrilateral Family Tree</vt:lpstr>
      <vt:lpstr>Quadrilateral Characteristics 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41</cp:revision>
  <cp:lastPrinted>1601-01-01T00:00:00Z</cp:lastPrinted>
  <dcterms:created xsi:type="dcterms:W3CDTF">1601-01-01T00:00:00Z</dcterms:created>
  <dcterms:modified xsi:type="dcterms:W3CDTF">2020-03-30T15:04:07Z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