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2" r:id="rId2"/>
    <p:sldId id="317" r:id="rId3"/>
    <p:sldId id="329" r:id="rId4"/>
    <p:sldId id="333" r:id="rId5"/>
    <p:sldId id="343" r:id="rId6"/>
    <p:sldId id="334" r:id="rId7"/>
    <p:sldId id="335" r:id="rId8"/>
    <p:sldId id="337" r:id="rId9"/>
    <p:sldId id="319" r:id="rId10"/>
    <p:sldId id="336" r:id="rId11"/>
    <p:sldId id="338" r:id="rId12"/>
    <p:sldId id="339" r:id="rId13"/>
    <p:sldId id="340" r:id="rId14"/>
    <p:sldId id="341" r:id="rId15"/>
    <p:sldId id="342" r:id="rId16"/>
    <p:sldId id="33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6600"/>
    <a:srgbClr val="FFFF00"/>
    <a:srgbClr val="FFFF66"/>
    <a:srgbClr val="FFCC00"/>
    <a:srgbClr val="FF3300"/>
    <a:srgbClr val="80008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5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572" y="-9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02CCA-6A58-4127-99DB-6854922DC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4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38539-27F0-4F49-BE64-1A263E2F7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2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C774A-4813-4AC3-90C8-D88CEE830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545D5-8B74-4B48-B96C-CB3BD9F9F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0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DC63C-2A3C-43DE-891F-64707DFC8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1797D-06FA-4B42-B393-7A108FFA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5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8262C-7534-4259-8EAA-8BACE61DF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7F0-7D18-4C68-A730-A8606375F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3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2C505-E23F-414D-845C-DD7311BCB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3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3F9D-E47D-4E91-94E3-A4269B300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3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0CD2F-89C9-4D43-B4DB-D8E7F51F8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3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27C5E56-3F6D-4659-B8A0-B68C058DD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foundations/modal/v/proof-opposite-angles-of-parallelogram-congruent" TargetMode="External"/><Relationship Id="rId2" Type="http://schemas.openxmlformats.org/officeDocument/2006/relationships/hyperlink" Target="https://www.khanacademy.org/math/geometry/hs-geo-foundations/modal/v/proof-opposite-sides-of-parallelogram-congru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7-3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Proving a Quadrilateral is a Parallelogram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7090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In quadrilateral </a:t>
            </a:r>
            <a:r>
              <a:rPr lang="en-US" sz="2800" b="1" i="1" dirty="0"/>
              <a:t>ABCD</a:t>
            </a:r>
            <a:r>
              <a:rPr lang="en-US" sz="2800" b="1" dirty="0"/>
              <a:t>, </a:t>
            </a:r>
            <a:r>
              <a:rPr lang="en-US" sz="2800" b="1" i="1" dirty="0"/>
              <a:t>AB</a:t>
            </a:r>
            <a:r>
              <a:rPr lang="en-US" sz="2800" b="1" dirty="0"/>
              <a:t> = </a:t>
            </a:r>
            <a:r>
              <a:rPr lang="en-US" sz="2800" b="1" i="1" dirty="0"/>
              <a:t>BC</a:t>
            </a:r>
            <a:r>
              <a:rPr lang="en-US" sz="2800" b="1" dirty="0"/>
              <a:t> and </a:t>
            </a:r>
            <a:r>
              <a:rPr lang="en-US" sz="2800" b="1" i="1" dirty="0"/>
              <a:t>CD</a:t>
            </a:r>
            <a:r>
              <a:rPr lang="en-US" sz="2800" b="1" dirty="0"/>
              <a:t> = </a:t>
            </a:r>
            <a:r>
              <a:rPr lang="en-US" sz="2800" b="1" i="1" dirty="0"/>
              <a:t>AD</a:t>
            </a:r>
            <a:r>
              <a:rPr lang="en-US" sz="2800" b="1" dirty="0"/>
              <a:t>.  Is </a:t>
            </a:r>
            <a:r>
              <a:rPr lang="en-US" sz="2800" b="1" i="1" dirty="0"/>
              <a:t>ABCD</a:t>
            </a:r>
            <a:r>
              <a:rPr lang="en-US" sz="2800" b="1" dirty="0"/>
              <a:t> a parallelogram?  Explain your reasoning.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 smtClean="0"/>
              <a:t>no</a:t>
            </a:r>
            <a:endParaRPr lang="en-US" altLang="en-US" sz="2400" b="1" u="sng" dirty="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00062" y="3967910"/>
            <a:ext cx="7317921" cy="852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2"/>
                </a:solidFill>
              </a:rPr>
              <a:t>Consecutive sides are equal, not opposite sides; might be a kite.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7179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4871156" cy="17316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For what values of </a:t>
            </a:r>
            <a:r>
              <a:rPr lang="en-US" sz="2800" b="1" i="1" dirty="0"/>
              <a:t>x</a:t>
            </a:r>
            <a:r>
              <a:rPr lang="en-US" sz="2800" b="1" dirty="0"/>
              <a:t> and </a:t>
            </a:r>
            <a:r>
              <a:rPr lang="en-US" sz="2800" b="1" i="1" dirty="0"/>
              <a:t>y</a:t>
            </a:r>
            <a:r>
              <a:rPr lang="en-US" sz="2800" b="1" dirty="0"/>
              <a:t> is quadrilateral </a:t>
            </a:r>
            <a:r>
              <a:rPr lang="en-US" sz="2800" b="1" i="1" dirty="0"/>
              <a:t>STUV</a:t>
            </a:r>
            <a:r>
              <a:rPr lang="en-US" sz="2800" b="1" dirty="0"/>
              <a:t> a parallelogram?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3" y="5929768"/>
            <a:ext cx="435416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smtClean="0"/>
              <a:t>x</a:t>
            </a:r>
            <a:r>
              <a:rPr lang="en-US" altLang="en-US" sz="2400" b="1" dirty="0" smtClean="0"/>
              <a:t> = 9; </a:t>
            </a:r>
            <a:r>
              <a:rPr lang="en-US" altLang="en-US" sz="2400" b="1" i="1" dirty="0" smtClean="0"/>
              <a:t>y</a:t>
            </a:r>
            <a:r>
              <a:rPr lang="en-US" altLang="en-US" sz="2400" b="1" dirty="0" smtClean="0"/>
              <a:t> = 21 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500063" y="3155758"/>
                <a:ext cx="3339397" cy="1462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𝟐𝟒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𝟏𝟖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𝟗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063" y="3155758"/>
                <a:ext cx="3339397" cy="14620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569" y="1206783"/>
            <a:ext cx="3316778" cy="15877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5086517" y="3155758"/>
                <a:ext cx="3339397" cy="1462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2"/>
                          </a:solidFill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𝟗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𝟐𝟏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6517" y="3155758"/>
                <a:ext cx="3339397" cy="14620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7583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  <p:bldP spid="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34155"/>
                <a:ext cx="5842000" cy="15582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Use the photograph to the right.  Explain how you know that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∠</m:t>
                    </m:r>
                    <m:r>
                      <a:rPr lang="en-US" sz="2800" b="1" i="1">
                        <a:latin typeface="Cambria Math"/>
                      </a:rPr>
                      <m:t>𝑺</m:t>
                    </m:r>
                    <m:r>
                      <a:rPr lang="en-US" sz="2800" b="1" i="1">
                        <a:latin typeface="Cambria Math"/>
                      </a:rPr>
                      <m:t>≅∠</m:t>
                    </m:r>
                    <m:r>
                      <a:rPr lang="en-US" sz="2800" b="1" i="1">
                        <a:latin typeface="Cambria Math"/>
                      </a:rPr>
                      <m:t>𝑼</m:t>
                    </m:r>
                  </m:oMath>
                </a14:m>
                <a:r>
                  <a:rPr lang="en-US" sz="2800" b="1" dirty="0"/>
                  <a:t>.</a:t>
                </a:r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34155"/>
                <a:ext cx="5842000" cy="1558232"/>
              </a:xfrm>
              <a:blipFill rotWithShape="1">
                <a:blip r:embed="rId2"/>
                <a:stretch>
                  <a:fillRect l="-2088" t="-3922" r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352" name="Text Box 24"/>
              <p:cNvSpPr txBox="1">
                <a:spLocks noChangeArrowheads="1"/>
              </p:cNvSpPr>
              <p:nvPr/>
            </p:nvSpPr>
            <p:spPr bwMode="auto">
              <a:xfrm>
                <a:off x="229129" y="2847901"/>
                <a:ext cx="5584649" cy="3722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14450" indent="-13144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:</a:t>
                </a:r>
              </a:p>
              <a:p>
                <a:pPr marL="463550" indent="-463550"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Since a pair of opposite sides are both parallel and congruent, then STUV is a parallelogram.  In parallelograms opposite angles are equal, so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∠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≅∠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𝑼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.</a:t>
                </a: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u="sng" dirty="0"/>
              </a:p>
            </p:txBody>
          </p:sp>
        </mc:Choice>
        <mc:Fallback xmlns="">
          <p:sp>
            <p:nvSpPr>
              <p:cNvPr id="99352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129" y="2847901"/>
                <a:ext cx="5584649" cy="3722232"/>
              </a:xfrm>
              <a:prstGeom prst="rect">
                <a:avLst/>
              </a:prstGeom>
              <a:blipFill rotWithShape="1">
                <a:blip r:embed="rId3"/>
                <a:stretch>
                  <a:fillRect l="-1747" t="-2128" r="-9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177" y="931686"/>
            <a:ext cx="2753509" cy="283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2599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5142089" cy="169775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For what value of </a:t>
            </a:r>
            <a:r>
              <a:rPr lang="en-US" sz="2800" b="1" i="1" dirty="0"/>
              <a:t>x</a:t>
            </a:r>
            <a:r>
              <a:rPr lang="en-US" sz="2800" b="1" dirty="0"/>
              <a:t> is quadrilateral </a:t>
            </a:r>
            <a:r>
              <a:rPr lang="en-US" sz="2800" b="1" i="1" dirty="0"/>
              <a:t>CDEF</a:t>
            </a:r>
            <a:r>
              <a:rPr lang="en-US" sz="2800" b="1" dirty="0"/>
              <a:t> a parallelogram?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smtClean="0"/>
              <a:t>x</a:t>
            </a:r>
            <a:r>
              <a:rPr lang="en-US" altLang="en-US" sz="2400" b="1" dirty="0" smtClean="0"/>
              <a:t> = 14; diagonals have to bisect each other.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1164869" y="3059289"/>
                <a:ext cx="2797531" cy="1418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𝟏𝟏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𝟏𝟕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𝟐𝟖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𝟏𝟒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4869" y="3059289"/>
                <a:ext cx="2797531" cy="14183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04" y="999631"/>
            <a:ext cx="4006734" cy="248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825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6089" y="943843"/>
            <a:ext cx="5294489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Show that quadrilateral ABCD is a parallelogram.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319440" y="2385054"/>
            <a:ext cx="4613804" cy="147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marL="463550" indent="-46355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Opposite sides parallel (same slope) and congruent 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319440" y="4341187"/>
                <a:ext cx="7317921" cy="2432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2"/>
                    </a:solidFill>
                  </a:rPr>
                  <a:t>Slope of AB is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𝒎</m:t>
                    </m:r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𝒓𝒊𝒔𝒆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𝒓𝒖𝒏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altLang="en-US" sz="2400" b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>
                    <a:solidFill>
                      <a:schemeClr val="tx2"/>
                    </a:solidFill>
                  </a:rPr>
                  <a:t>Slope of </a:t>
                </a:r>
                <a:r>
                  <a:rPr lang="en-US" altLang="en-US" sz="2400" b="1" dirty="0" smtClean="0">
                    <a:solidFill>
                      <a:schemeClr val="tx2"/>
                    </a:solidFill>
                  </a:rPr>
                  <a:t>DC </a:t>
                </a:r>
                <a:r>
                  <a:rPr lang="en-US" altLang="en-US" sz="2400" b="1" dirty="0">
                    <a:solidFill>
                      <a:schemeClr val="tx2"/>
                    </a:solidFill>
                  </a:rPr>
                  <a:t>is </a:t>
                </a:r>
                <a14:m>
                  <m:oMath xmlns:m="http://schemas.openxmlformats.org/officeDocument/2006/math">
                    <m:r>
                      <a:rPr lang="en-US" altLang="en-US" sz="2400" b="1" i="1">
                        <a:solidFill>
                          <a:schemeClr val="tx2"/>
                        </a:solidFill>
                        <a:latin typeface="Cambria Math"/>
                      </a:rPr>
                      <m:t>𝒎</m:t>
                    </m:r>
                    <m:r>
                      <a:rPr lang="en-US" altLang="en-US" sz="2400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𝒓𝒊𝒔𝒆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𝒓𝒖𝒏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2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2"/>
                    </a:solidFill>
                  </a:rPr>
                  <a:t>Distance AB and DC: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𝒅</m:t>
                    </m:r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altLang="en-US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𝟖</m:t>
                        </m:r>
                      </m:e>
                    </m:rad>
                  </m:oMath>
                </a14:m>
                <a:endParaRPr lang="en-US" altLang="en-US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440" y="4341187"/>
                <a:ext cx="7317921" cy="2432146"/>
              </a:xfrm>
              <a:prstGeom prst="rect">
                <a:avLst/>
              </a:prstGeom>
              <a:blipFill rotWithShape="1">
                <a:blip r:embed="rId2"/>
                <a:stretch>
                  <a:fillRect l="-1249" t="-2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153" y="1490104"/>
            <a:ext cx="3703320" cy="204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736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303"/>
            <a:ext cx="8229600" cy="86554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Concept Summary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90" y="1015012"/>
            <a:ext cx="8547620" cy="5549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3836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85875"/>
            <a:ext cx="8450263" cy="5260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FF00"/>
                </a:solidFill>
              </a:rPr>
              <a:t>Summary: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b="1" dirty="0" smtClean="0"/>
              <a:t>A quadrilateral is a parallelogram if any of the following is true: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/>
              <a:t>Both pairs of opposite sides are parallel and congruent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/>
              <a:t>Both pairs of opposite angles are congruent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/>
              <a:t>Diagonals bisect each other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/>
              <a:t>A pair of opposite sides is both parallel and congruent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b="1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smtClean="0"/>
              <a:t>Quadrilateral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7"/>
          <p:cNvGrpSpPr>
            <a:grpSpLocks/>
          </p:cNvGrpSpPr>
          <p:nvPr/>
        </p:nvGrpSpPr>
        <p:grpSpPr bwMode="auto">
          <a:xfrm>
            <a:off x="0" y="0"/>
            <a:ext cx="9220200" cy="6858000"/>
            <a:chOff x="0" y="0"/>
            <a:chExt cx="5808" cy="4368"/>
          </a:xfrm>
        </p:grpSpPr>
        <p:sp>
          <p:nvSpPr>
            <p:cNvPr id="3122" name="Rectangle 2"/>
            <p:cNvSpPr>
              <a:spLocks noChangeArrowheads="1"/>
            </p:cNvSpPr>
            <p:nvPr/>
          </p:nvSpPr>
          <p:spPr bwMode="auto">
            <a:xfrm>
              <a:off x="0" y="480"/>
              <a:ext cx="5808" cy="3888"/>
            </a:xfrm>
            <a:prstGeom prst="rect">
              <a:avLst/>
            </a:prstGeom>
            <a:pattFill prst="dotGrid">
              <a:fgClr>
                <a:srgbClr val="CC00CC"/>
              </a:fgClr>
              <a:bgClr>
                <a:srgbClr val="800080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95" cy="4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24" name="Rectangle 11"/>
            <p:cNvSpPr>
              <a:spLocks noChangeArrowheads="1"/>
            </p:cNvSpPr>
            <p:nvPr/>
          </p:nvSpPr>
          <p:spPr bwMode="auto">
            <a:xfrm>
              <a:off x="145" y="480"/>
              <a:ext cx="5519" cy="35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/>
                <a:t>Complete each statement about parallelogram ABCD</a:t>
              </a:r>
            </a:p>
            <a:p>
              <a:endParaRPr lang="en-US" altLang="en-US" sz="2000" b="1"/>
            </a:p>
            <a:p>
              <a:r>
                <a:rPr lang="en-US" altLang="en-US" sz="2000" b="1"/>
                <a:t>1.  AB </a:t>
              </a:r>
              <a:r>
                <a:rPr lang="en-US" altLang="en-US" sz="2000" b="1">
                  <a:sym typeface="Symbol" pitchFamily="18" charset="2"/>
                </a:rPr>
                <a:t>  ______</a:t>
              </a:r>
            </a:p>
            <a:p>
              <a:endParaRPr lang="en-US" altLang="en-US" sz="2000" b="1">
                <a:sym typeface="Symbol" pitchFamily="18" charset="2"/>
              </a:endParaRPr>
            </a:p>
            <a:p>
              <a:r>
                <a:rPr lang="en-US" altLang="en-US" sz="2000" b="1">
                  <a:sym typeface="Symbol" pitchFamily="18" charset="2"/>
                </a:rPr>
                <a:t>2.  AD   ______</a:t>
              </a:r>
            </a:p>
            <a:p>
              <a:endParaRPr lang="en-US" altLang="en-US" sz="2000" b="1">
                <a:sym typeface="Symbol" pitchFamily="18" charset="2"/>
              </a:endParaRPr>
            </a:p>
            <a:p>
              <a:r>
                <a:rPr lang="en-US" altLang="en-US" sz="2000" b="1">
                  <a:sym typeface="Symbol" pitchFamily="18" charset="2"/>
                </a:rPr>
                <a:t>3.  D   ______</a:t>
              </a:r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In the figure RSTU is a parallelogram</a:t>
              </a:r>
              <a:br>
                <a:rPr lang="en-US" altLang="en-US" sz="2000" b="1">
                  <a:cs typeface="Arial" charset="0"/>
                  <a:sym typeface="Symbol" pitchFamily="18" charset="2"/>
                </a:rPr>
              </a:br>
              <a:r>
                <a:rPr lang="en-US" altLang="en-US" sz="2000" b="1">
                  <a:cs typeface="Arial" charset="0"/>
                  <a:sym typeface="Symbol" pitchFamily="18" charset="2"/>
                </a:rPr>
                <a:t>Find the indicated value.</a:t>
              </a: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4.     x                                         5.    y</a:t>
              </a: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6.                                                 Which congruence statement is not necessarily true, if WXYZ is a parallelogram?</a:t>
              </a:r>
              <a:endParaRPr lang="el-GR" altLang="en-US" sz="2000" b="1">
                <a:cs typeface="Arial" charset="0"/>
                <a:sym typeface="Symbol" pitchFamily="18" charset="2"/>
              </a:endParaRPr>
            </a:p>
          </p:txBody>
        </p:sp>
      </p:grpSp>
      <p:sp>
        <p:nvSpPr>
          <p:cNvPr id="3075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5040312 w 72"/>
              <a:gd name="T3" fmla="*/ 340219452 h 135"/>
              <a:gd name="T4" fmla="*/ 181451223 w 72"/>
              <a:gd name="T5" fmla="*/ 73083559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6-2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3079" name="Rectangle 30"/>
          <p:cNvSpPr>
            <a:spLocks noChangeArrowheads="1"/>
          </p:cNvSpPr>
          <p:nvPr/>
        </p:nvSpPr>
        <p:spPr bwMode="auto">
          <a:xfrm>
            <a:off x="711200" y="4816475"/>
            <a:ext cx="3181350" cy="274638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3080" name="Oval 31"/>
          <p:cNvSpPr>
            <a:spLocks noChangeArrowheads="1"/>
          </p:cNvSpPr>
          <p:nvPr/>
        </p:nvSpPr>
        <p:spPr bwMode="auto">
          <a:xfrm>
            <a:off x="442913" y="54848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081" name="Oval 32"/>
          <p:cNvSpPr>
            <a:spLocks noChangeArrowheads="1"/>
          </p:cNvSpPr>
          <p:nvPr/>
        </p:nvSpPr>
        <p:spPr bwMode="auto">
          <a:xfrm>
            <a:off x="438150" y="6018213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082" name="Oval 33"/>
          <p:cNvSpPr>
            <a:spLocks noChangeArrowheads="1"/>
          </p:cNvSpPr>
          <p:nvPr/>
        </p:nvSpPr>
        <p:spPr bwMode="auto">
          <a:xfrm>
            <a:off x="3162300" y="5495925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083" name="Oval 34"/>
          <p:cNvSpPr>
            <a:spLocks noChangeArrowheads="1"/>
          </p:cNvSpPr>
          <p:nvPr/>
        </p:nvSpPr>
        <p:spPr bwMode="auto">
          <a:xfrm>
            <a:off x="3138488" y="60182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084" name="Text Box 41"/>
          <p:cNvSpPr txBox="1">
            <a:spLocks noChangeArrowheads="1"/>
          </p:cNvSpPr>
          <p:nvPr/>
        </p:nvSpPr>
        <p:spPr bwMode="auto">
          <a:xfrm>
            <a:off x="1190625" y="5492750"/>
            <a:ext cx="11842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WZ </a:t>
            </a:r>
            <a:r>
              <a:rPr lang="en-US" altLang="en-US" sz="2000" b="1">
                <a:sym typeface="Symbol" pitchFamily="18" charset="2"/>
              </a:rPr>
              <a:t> XZ</a:t>
            </a:r>
          </a:p>
        </p:txBody>
      </p:sp>
      <p:pic>
        <p:nvPicPr>
          <p:cNvPr id="3085" name="Picture 45" descr="next">
            <a:hlinkClick r:id="" action="ppaction://hlinkshowjump?jump=nextslide" highlightClick="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525" y="6470650"/>
            <a:ext cx="347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46" descr="secstart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6470650"/>
            <a:ext cx="3476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7" name="Group 52"/>
          <p:cNvGrpSpPr>
            <a:grpSpLocks/>
          </p:cNvGrpSpPr>
          <p:nvPr/>
        </p:nvGrpSpPr>
        <p:grpSpPr bwMode="auto">
          <a:xfrm>
            <a:off x="6577013" y="1006475"/>
            <a:ext cx="2357437" cy="1355725"/>
            <a:chOff x="4143" y="773"/>
            <a:chExt cx="1485" cy="854"/>
          </a:xfrm>
        </p:grpSpPr>
        <p:sp>
          <p:nvSpPr>
            <p:cNvPr id="3117" name="AutoShape 47"/>
            <p:cNvSpPr>
              <a:spLocks noChangeArrowheads="1"/>
            </p:cNvSpPr>
            <p:nvPr/>
          </p:nvSpPr>
          <p:spPr bwMode="auto">
            <a:xfrm>
              <a:off x="4337" y="947"/>
              <a:ext cx="1079" cy="569"/>
            </a:xfrm>
            <a:prstGeom prst="parallelogram">
              <a:avLst>
                <a:gd name="adj" fmla="val 474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18" name="Text Box 48"/>
            <p:cNvSpPr txBox="1">
              <a:spLocks noChangeArrowheads="1"/>
            </p:cNvSpPr>
            <p:nvPr/>
          </p:nvSpPr>
          <p:spPr bwMode="auto">
            <a:xfrm>
              <a:off x="4444" y="77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A</a:t>
              </a:r>
            </a:p>
          </p:txBody>
        </p:sp>
        <p:sp>
          <p:nvSpPr>
            <p:cNvPr id="3119" name="Text Box 49"/>
            <p:cNvSpPr txBox="1">
              <a:spLocks noChangeArrowheads="1"/>
            </p:cNvSpPr>
            <p:nvPr/>
          </p:nvSpPr>
          <p:spPr bwMode="auto">
            <a:xfrm>
              <a:off x="5420" y="80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B</a:t>
              </a:r>
            </a:p>
          </p:txBody>
        </p:sp>
        <p:sp>
          <p:nvSpPr>
            <p:cNvPr id="3120" name="Text Box 50"/>
            <p:cNvSpPr txBox="1">
              <a:spLocks noChangeArrowheads="1"/>
            </p:cNvSpPr>
            <p:nvPr/>
          </p:nvSpPr>
          <p:spPr bwMode="auto">
            <a:xfrm>
              <a:off x="5132" y="1415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C</a:t>
              </a:r>
            </a:p>
          </p:txBody>
        </p:sp>
        <p:sp>
          <p:nvSpPr>
            <p:cNvPr id="3121" name="Text Box 51"/>
            <p:cNvSpPr txBox="1">
              <a:spLocks noChangeArrowheads="1"/>
            </p:cNvSpPr>
            <p:nvPr/>
          </p:nvSpPr>
          <p:spPr bwMode="auto">
            <a:xfrm>
              <a:off x="4143" y="1405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D</a:t>
              </a:r>
            </a:p>
          </p:txBody>
        </p:sp>
      </p:grpSp>
      <p:sp>
        <p:nvSpPr>
          <p:cNvPr id="3088" name="AutoShape 54"/>
          <p:cNvSpPr>
            <a:spLocks noChangeArrowheads="1"/>
          </p:cNvSpPr>
          <p:nvPr/>
        </p:nvSpPr>
        <p:spPr bwMode="auto">
          <a:xfrm flipV="1">
            <a:off x="6511925" y="3422650"/>
            <a:ext cx="1712913" cy="903288"/>
          </a:xfrm>
          <a:prstGeom prst="parallelogram">
            <a:avLst>
              <a:gd name="adj" fmla="val 47408"/>
            </a:avLst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89" name="Text Box 55"/>
          <p:cNvSpPr txBox="1">
            <a:spLocks noChangeArrowheads="1"/>
          </p:cNvSpPr>
          <p:nvPr/>
        </p:nvSpPr>
        <p:spPr bwMode="auto">
          <a:xfrm>
            <a:off x="6281738" y="32099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R</a:t>
            </a:r>
          </a:p>
        </p:txBody>
      </p:sp>
      <p:sp>
        <p:nvSpPr>
          <p:cNvPr id="3090" name="Text Box 56"/>
          <p:cNvSpPr txBox="1">
            <a:spLocks noChangeArrowheads="1"/>
          </p:cNvSpPr>
          <p:nvPr/>
        </p:nvSpPr>
        <p:spPr bwMode="auto">
          <a:xfrm>
            <a:off x="7747000" y="3194050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S</a:t>
            </a:r>
          </a:p>
        </p:txBody>
      </p:sp>
      <p:sp>
        <p:nvSpPr>
          <p:cNvPr id="3091" name="Text Box 57"/>
          <p:cNvSpPr txBox="1">
            <a:spLocks noChangeArrowheads="1"/>
          </p:cNvSpPr>
          <p:nvPr/>
        </p:nvSpPr>
        <p:spPr bwMode="auto">
          <a:xfrm>
            <a:off x="8204200" y="413385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T</a:t>
            </a:r>
          </a:p>
        </p:txBody>
      </p:sp>
      <p:sp>
        <p:nvSpPr>
          <p:cNvPr id="3092" name="Text Box 58"/>
          <p:cNvSpPr txBox="1">
            <a:spLocks noChangeArrowheads="1"/>
          </p:cNvSpPr>
          <p:nvPr/>
        </p:nvSpPr>
        <p:spPr bwMode="auto">
          <a:xfrm>
            <a:off x="6592888" y="41497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U</a:t>
            </a:r>
          </a:p>
        </p:txBody>
      </p:sp>
      <p:sp>
        <p:nvSpPr>
          <p:cNvPr id="3093" name="Text Box 59"/>
          <p:cNvSpPr txBox="1">
            <a:spLocks noChangeArrowheads="1"/>
          </p:cNvSpPr>
          <p:nvPr/>
        </p:nvSpPr>
        <p:spPr bwMode="auto">
          <a:xfrm>
            <a:off x="6823075" y="3128963"/>
            <a:ext cx="777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6(x+5)</a:t>
            </a:r>
          </a:p>
        </p:txBody>
      </p:sp>
      <p:sp>
        <p:nvSpPr>
          <p:cNvPr id="3094" name="Text Box 60"/>
          <p:cNvSpPr txBox="1">
            <a:spLocks noChangeArrowheads="1"/>
          </p:cNvSpPr>
          <p:nvPr/>
        </p:nvSpPr>
        <p:spPr bwMode="auto">
          <a:xfrm>
            <a:off x="6861175" y="3416300"/>
            <a:ext cx="1084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olidFill>
                  <a:schemeClr val="bg1"/>
                </a:solidFill>
              </a:rPr>
              <a:t>(12y+19)</a:t>
            </a:r>
            <a:r>
              <a:rPr lang="en-US" altLang="en-US" sz="1600" b="1">
                <a:solidFill>
                  <a:schemeClr val="bg1"/>
                </a:solidFill>
                <a:cs typeface="Arial" charset="0"/>
              </a:rPr>
              <a:t>°</a:t>
            </a:r>
          </a:p>
        </p:txBody>
      </p:sp>
      <p:sp>
        <p:nvSpPr>
          <p:cNvPr id="3095" name="Text Box 61"/>
          <p:cNvSpPr txBox="1">
            <a:spLocks noChangeArrowheads="1"/>
          </p:cNvSpPr>
          <p:nvPr/>
        </p:nvSpPr>
        <p:spPr bwMode="auto">
          <a:xfrm>
            <a:off x="7372350" y="4008438"/>
            <a:ext cx="858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olidFill>
                  <a:schemeClr val="bg1"/>
                </a:solidFill>
              </a:rPr>
              <a:t>(8y+1)</a:t>
            </a:r>
            <a:r>
              <a:rPr lang="en-US" altLang="en-US" sz="1600" b="1">
                <a:solidFill>
                  <a:schemeClr val="bg1"/>
                </a:solidFill>
                <a:cs typeface="Arial" charset="0"/>
              </a:rPr>
              <a:t>°</a:t>
            </a:r>
          </a:p>
        </p:txBody>
      </p:sp>
      <p:sp>
        <p:nvSpPr>
          <p:cNvPr id="3096" name="Text Box 62"/>
          <p:cNvSpPr txBox="1">
            <a:spLocks noChangeArrowheads="1"/>
          </p:cNvSpPr>
          <p:nvPr/>
        </p:nvSpPr>
        <p:spPr bwMode="auto">
          <a:xfrm>
            <a:off x="7208838" y="4310063"/>
            <a:ext cx="754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12x+6</a:t>
            </a:r>
          </a:p>
        </p:txBody>
      </p:sp>
      <p:sp>
        <p:nvSpPr>
          <p:cNvPr id="3097" name="AutoShape 63"/>
          <p:cNvSpPr>
            <a:spLocks noChangeArrowheads="1"/>
          </p:cNvSpPr>
          <p:nvPr/>
        </p:nvSpPr>
        <p:spPr bwMode="auto">
          <a:xfrm flipV="1">
            <a:off x="6864350" y="5435600"/>
            <a:ext cx="1712913" cy="598488"/>
          </a:xfrm>
          <a:prstGeom prst="parallelogram">
            <a:avLst>
              <a:gd name="adj" fmla="val 71552"/>
            </a:avLst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98" name="AutoShape 64"/>
          <p:cNvSpPr>
            <a:spLocks noChangeAspect="1" noChangeArrowheads="1"/>
          </p:cNvSpPr>
          <p:nvPr/>
        </p:nvSpPr>
        <p:spPr bwMode="auto">
          <a:xfrm rot="-2195798">
            <a:off x="6989763" y="56419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99" name="AutoShape 65"/>
          <p:cNvSpPr>
            <a:spLocks noChangeAspect="1" noChangeArrowheads="1"/>
          </p:cNvSpPr>
          <p:nvPr/>
        </p:nvSpPr>
        <p:spPr bwMode="auto">
          <a:xfrm rot="-2195798">
            <a:off x="7085013" y="577532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00" name="AutoShape 66"/>
          <p:cNvSpPr>
            <a:spLocks noChangeAspect="1" noChangeArrowheads="1"/>
          </p:cNvSpPr>
          <p:nvPr/>
        </p:nvSpPr>
        <p:spPr bwMode="auto">
          <a:xfrm rot="-2195798">
            <a:off x="8281988" y="56419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01" name="AutoShape 67"/>
          <p:cNvSpPr>
            <a:spLocks noChangeAspect="1" noChangeArrowheads="1"/>
          </p:cNvSpPr>
          <p:nvPr/>
        </p:nvSpPr>
        <p:spPr bwMode="auto">
          <a:xfrm rot="-2195798">
            <a:off x="8377238" y="577532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02" name="AutoShape 68"/>
          <p:cNvSpPr>
            <a:spLocks noChangeAspect="1" noChangeArrowheads="1"/>
          </p:cNvSpPr>
          <p:nvPr/>
        </p:nvSpPr>
        <p:spPr bwMode="auto">
          <a:xfrm rot="5400000">
            <a:off x="7523163" y="5397500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03" name="AutoShape 69"/>
          <p:cNvSpPr>
            <a:spLocks noChangeAspect="1" noChangeArrowheads="1"/>
          </p:cNvSpPr>
          <p:nvPr/>
        </p:nvSpPr>
        <p:spPr bwMode="auto">
          <a:xfrm rot="5400000">
            <a:off x="7831138" y="59975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104" name="Text Box 70"/>
          <p:cNvSpPr txBox="1">
            <a:spLocks noChangeArrowheads="1"/>
          </p:cNvSpPr>
          <p:nvPr/>
        </p:nvSpPr>
        <p:spPr bwMode="auto">
          <a:xfrm>
            <a:off x="6527800" y="5159375"/>
            <a:ext cx="37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W</a:t>
            </a:r>
          </a:p>
        </p:txBody>
      </p:sp>
      <p:sp>
        <p:nvSpPr>
          <p:cNvPr id="3105" name="Text Box 71"/>
          <p:cNvSpPr txBox="1">
            <a:spLocks noChangeArrowheads="1"/>
          </p:cNvSpPr>
          <p:nvPr/>
        </p:nvSpPr>
        <p:spPr bwMode="auto">
          <a:xfrm>
            <a:off x="7993063" y="5143500"/>
            <a:ext cx="319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X</a:t>
            </a:r>
          </a:p>
        </p:txBody>
      </p:sp>
      <p:sp>
        <p:nvSpPr>
          <p:cNvPr id="3106" name="Text Box 72"/>
          <p:cNvSpPr txBox="1">
            <a:spLocks noChangeArrowheads="1"/>
          </p:cNvSpPr>
          <p:nvPr/>
        </p:nvSpPr>
        <p:spPr bwMode="auto">
          <a:xfrm>
            <a:off x="8512175" y="59039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Y</a:t>
            </a:r>
          </a:p>
        </p:txBody>
      </p:sp>
      <p:sp>
        <p:nvSpPr>
          <p:cNvPr id="3107" name="Text Box 73"/>
          <p:cNvSpPr txBox="1">
            <a:spLocks noChangeArrowheads="1"/>
          </p:cNvSpPr>
          <p:nvPr/>
        </p:nvSpPr>
        <p:spPr bwMode="auto">
          <a:xfrm>
            <a:off x="7045325" y="5929313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Z</a:t>
            </a:r>
          </a:p>
        </p:txBody>
      </p:sp>
      <p:sp>
        <p:nvSpPr>
          <p:cNvPr id="3108" name="Text Box 74"/>
          <p:cNvSpPr txBox="1">
            <a:spLocks noChangeArrowheads="1"/>
          </p:cNvSpPr>
          <p:nvPr/>
        </p:nvSpPr>
        <p:spPr bwMode="auto">
          <a:xfrm>
            <a:off x="3946525" y="5476875"/>
            <a:ext cx="119856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WX </a:t>
            </a:r>
            <a:r>
              <a:rPr lang="en-US" altLang="en-US" sz="2000" b="1">
                <a:sym typeface="Symbol" pitchFamily="18" charset="2"/>
              </a:rPr>
              <a:t> YZ</a:t>
            </a:r>
          </a:p>
        </p:txBody>
      </p:sp>
      <p:sp>
        <p:nvSpPr>
          <p:cNvPr id="3109" name="Text Box 75"/>
          <p:cNvSpPr txBox="1">
            <a:spLocks noChangeArrowheads="1"/>
          </p:cNvSpPr>
          <p:nvPr/>
        </p:nvSpPr>
        <p:spPr bwMode="auto">
          <a:xfrm>
            <a:off x="1138238" y="5986463"/>
            <a:ext cx="12636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W </a:t>
            </a:r>
            <a:r>
              <a:rPr lang="en-US" altLang="en-US" sz="2000" b="1">
                <a:sym typeface="Symbol" pitchFamily="18" charset="2"/>
              </a:rPr>
              <a:t> Y</a:t>
            </a:r>
          </a:p>
        </p:txBody>
      </p:sp>
      <p:sp>
        <p:nvSpPr>
          <p:cNvPr id="3110" name="Text Box 76"/>
          <p:cNvSpPr txBox="1">
            <a:spLocks noChangeArrowheads="1"/>
          </p:cNvSpPr>
          <p:nvPr/>
        </p:nvSpPr>
        <p:spPr bwMode="auto">
          <a:xfrm>
            <a:off x="3973513" y="5984875"/>
            <a:ext cx="11795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X </a:t>
            </a:r>
            <a:r>
              <a:rPr lang="en-US" altLang="en-US" sz="2000" b="1">
                <a:sym typeface="Symbol" pitchFamily="18" charset="2"/>
              </a:rPr>
              <a:t> Z</a:t>
            </a:r>
          </a:p>
        </p:txBody>
      </p:sp>
      <p:sp>
        <p:nvSpPr>
          <p:cNvPr id="3111" name="Line 78"/>
          <p:cNvSpPr>
            <a:spLocks noChangeShapeType="1"/>
          </p:cNvSpPr>
          <p:nvPr/>
        </p:nvSpPr>
        <p:spPr bwMode="auto">
          <a:xfrm>
            <a:off x="1325563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Line 79"/>
          <p:cNvSpPr>
            <a:spLocks noChangeShapeType="1"/>
          </p:cNvSpPr>
          <p:nvPr/>
        </p:nvSpPr>
        <p:spPr bwMode="auto">
          <a:xfrm>
            <a:off x="2003425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Line 80"/>
          <p:cNvSpPr>
            <a:spLocks noChangeShapeType="1"/>
          </p:cNvSpPr>
          <p:nvPr/>
        </p:nvSpPr>
        <p:spPr bwMode="auto">
          <a:xfrm>
            <a:off x="4754563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Line 81"/>
          <p:cNvSpPr>
            <a:spLocks noChangeShapeType="1"/>
          </p:cNvSpPr>
          <p:nvPr/>
        </p:nvSpPr>
        <p:spPr bwMode="auto">
          <a:xfrm>
            <a:off x="4060825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Line 82"/>
          <p:cNvSpPr>
            <a:spLocks noChangeShapeType="1"/>
          </p:cNvSpPr>
          <p:nvPr/>
        </p:nvSpPr>
        <p:spPr bwMode="auto">
          <a:xfrm>
            <a:off x="704850" y="2016125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6" name="Line 83"/>
          <p:cNvSpPr>
            <a:spLocks noChangeShapeType="1"/>
          </p:cNvSpPr>
          <p:nvPr/>
        </p:nvSpPr>
        <p:spPr bwMode="auto">
          <a:xfrm>
            <a:off x="685800" y="13954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220200" cy="6858000"/>
            <a:chOff x="0" y="0"/>
            <a:chExt cx="5808" cy="4368"/>
          </a:xfrm>
        </p:grpSpPr>
        <p:sp>
          <p:nvSpPr>
            <p:cNvPr id="4158" name="Rectangle 3"/>
            <p:cNvSpPr>
              <a:spLocks noChangeArrowheads="1"/>
            </p:cNvSpPr>
            <p:nvPr/>
          </p:nvSpPr>
          <p:spPr bwMode="auto">
            <a:xfrm>
              <a:off x="0" y="480"/>
              <a:ext cx="5808" cy="3888"/>
            </a:xfrm>
            <a:prstGeom prst="rect">
              <a:avLst/>
            </a:prstGeom>
            <a:pattFill prst="dotGrid">
              <a:fgClr>
                <a:srgbClr val="CC00CC"/>
              </a:fgClr>
              <a:bgClr>
                <a:srgbClr val="800080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59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95" cy="4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60" name="Rectangle 5"/>
            <p:cNvSpPr>
              <a:spLocks noChangeArrowheads="1"/>
            </p:cNvSpPr>
            <p:nvPr/>
          </p:nvSpPr>
          <p:spPr bwMode="auto">
            <a:xfrm>
              <a:off x="145" y="480"/>
              <a:ext cx="5519" cy="35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/>
                <a:t>Complete each statement about parallelogram </a:t>
              </a:r>
              <a:r>
                <a:rPr lang="en-US" altLang="en-US" sz="2000" b="1" i="1"/>
                <a:t>ABCD</a:t>
              </a:r>
            </a:p>
            <a:p>
              <a:endParaRPr lang="en-US" altLang="en-US" sz="2000" b="1" i="1"/>
            </a:p>
            <a:p>
              <a:r>
                <a:rPr lang="en-US" altLang="en-US" sz="2000" b="1"/>
                <a:t>1.  AB </a:t>
              </a:r>
              <a:r>
                <a:rPr lang="en-US" altLang="en-US" sz="2000" b="1">
                  <a:sym typeface="Symbol" pitchFamily="18" charset="2"/>
                </a:rPr>
                <a:t>  ______</a:t>
              </a:r>
            </a:p>
            <a:p>
              <a:endParaRPr lang="en-US" altLang="en-US" sz="2000" b="1">
                <a:sym typeface="Symbol" pitchFamily="18" charset="2"/>
              </a:endParaRPr>
            </a:p>
            <a:p>
              <a:r>
                <a:rPr lang="en-US" altLang="en-US" sz="2000" b="1">
                  <a:sym typeface="Symbol" pitchFamily="18" charset="2"/>
                </a:rPr>
                <a:t>2.  AD   ______</a:t>
              </a:r>
            </a:p>
            <a:p>
              <a:endParaRPr lang="en-US" altLang="en-US" sz="2000" b="1">
                <a:sym typeface="Symbol" pitchFamily="18" charset="2"/>
              </a:endParaRPr>
            </a:p>
            <a:p>
              <a:r>
                <a:rPr lang="en-US" altLang="en-US" sz="2000" b="1">
                  <a:sym typeface="Symbol" pitchFamily="18" charset="2"/>
                </a:rPr>
                <a:t>3.  D   ______</a:t>
              </a:r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In the figure </a:t>
              </a:r>
              <a:r>
                <a:rPr lang="en-US" altLang="en-US" sz="2000" b="1" i="1">
                  <a:cs typeface="Arial" charset="0"/>
                  <a:sym typeface="Symbol" pitchFamily="18" charset="2"/>
                </a:rPr>
                <a:t>RSTU</a:t>
              </a:r>
              <a:r>
                <a:rPr lang="en-US" altLang="en-US" sz="2000" b="1">
                  <a:cs typeface="Arial" charset="0"/>
                  <a:sym typeface="Symbol" pitchFamily="18" charset="2"/>
                </a:rPr>
                <a:t> is a parallelogram</a:t>
              </a:r>
              <a:br>
                <a:rPr lang="en-US" altLang="en-US" sz="2000" b="1">
                  <a:cs typeface="Arial" charset="0"/>
                  <a:sym typeface="Symbol" pitchFamily="18" charset="2"/>
                </a:rPr>
              </a:br>
              <a:r>
                <a:rPr lang="en-US" altLang="en-US" sz="2000" b="1">
                  <a:cs typeface="Arial" charset="0"/>
                  <a:sym typeface="Symbol" pitchFamily="18" charset="2"/>
                </a:rPr>
                <a:t>Find the indicated value.</a:t>
              </a: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4.     x                                         5.    y</a:t>
              </a:r>
            </a:p>
            <a:p>
              <a:endParaRPr lang="en-US" altLang="en-US" sz="2000" b="1">
                <a:cs typeface="Arial" charset="0"/>
                <a:sym typeface="Symbol" pitchFamily="18" charset="2"/>
              </a:endParaRPr>
            </a:p>
            <a:p>
              <a:r>
                <a:rPr lang="en-US" altLang="en-US" sz="2000" b="1">
                  <a:cs typeface="Arial" charset="0"/>
                  <a:sym typeface="Symbol" pitchFamily="18" charset="2"/>
                </a:rPr>
                <a:t>6.                                                 Which congruence statement is not necessarily true, if </a:t>
              </a:r>
              <a:r>
                <a:rPr lang="en-US" altLang="en-US" sz="2000" b="1" i="1">
                  <a:cs typeface="Arial" charset="0"/>
                  <a:sym typeface="Symbol" pitchFamily="18" charset="2"/>
                </a:rPr>
                <a:t>WXYZ</a:t>
              </a:r>
              <a:r>
                <a:rPr lang="en-US" altLang="en-US" sz="2000" b="1">
                  <a:cs typeface="Arial" charset="0"/>
                  <a:sym typeface="Symbol" pitchFamily="18" charset="2"/>
                </a:rPr>
                <a:t> is a parallelogram?</a:t>
              </a:r>
              <a:endParaRPr lang="el-GR" altLang="en-US" sz="2000" b="1">
                <a:cs typeface="Arial" charset="0"/>
                <a:sym typeface="Symbol" pitchFamily="18" charset="2"/>
              </a:endParaRPr>
            </a:p>
          </p:txBody>
        </p:sp>
      </p:grpSp>
      <p:sp>
        <p:nvSpPr>
          <p:cNvPr id="4099" name="Oval 6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Freeform 7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5040312 w 72"/>
              <a:gd name="T3" fmla="*/ 340219452 h 135"/>
              <a:gd name="T4" fmla="*/ 181451223 w 72"/>
              <a:gd name="T5" fmla="*/ 73083559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6-2</a:t>
            </a:r>
          </a:p>
        </p:txBody>
      </p:sp>
      <p:sp>
        <p:nvSpPr>
          <p:cNvPr id="132106" name="Text Box 10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711200" y="4816475"/>
            <a:ext cx="3181350" cy="274638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4104" name="Oval 12"/>
          <p:cNvSpPr>
            <a:spLocks noChangeArrowheads="1"/>
          </p:cNvSpPr>
          <p:nvPr/>
        </p:nvSpPr>
        <p:spPr bwMode="auto">
          <a:xfrm>
            <a:off x="442913" y="54848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05" name="Oval 13"/>
          <p:cNvSpPr>
            <a:spLocks noChangeArrowheads="1"/>
          </p:cNvSpPr>
          <p:nvPr/>
        </p:nvSpPr>
        <p:spPr bwMode="auto">
          <a:xfrm>
            <a:off x="438150" y="6018213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06" name="Oval 14"/>
          <p:cNvSpPr>
            <a:spLocks noChangeArrowheads="1"/>
          </p:cNvSpPr>
          <p:nvPr/>
        </p:nvSpPr>
        <p:spPr bwMode="auto">
          <a:xfrm>
            <a:off x="3162300" y="5495925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07" name="Oval 15"/>
          <p:cNvSpPr>
            <a:spLocks noChangeArrowheads="1"/>
          </p:cNvSpPr>
          <p:nvPr/>
        </p:nvSpPr>
        <p:spPr bwMode="auto">
          <a:xfrm>
            <a:off x="3138488" y="60182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1190625" y="5492750"/>
            <a:ext cx="11842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WZ </a:t>
            </a:r>
            <a:r>
              <a:rPr lang="en-US" altLang="en-US" sz="2000" b="1">
                <a:sym typeface="Symbol" pitchFamily="18" charset="2"/>
              </a:rPr>
              <a:t> XZ</a:t>
            </a:r>
          </a:p>
        </p:txBody>
      </p:sp>
      <p:pic>
        <p:nvPicPr>
          <p:cNvPr id="4109" name="Picture 17" descr="next">
            <a:hlinkClick r:id="" action="ppaction://hlinkshowjump?jump=nextslide" highlightClick="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525" y="6470650"/>
            <a:ext cx="347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8" descr="secstart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6470650"/>
            <a:ext cx="3476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11" name="Group 19"/>
          <p:cNvGrpSpPr>
            <a:grpSpLocks/>
          </p:cNvGrpSpPr>
          <p:nvPr/>
        </p:nvGrpSpPr>
        <p:grpSpPr bwMode="auto">
          <a:xfrm>
            <a:off x="6577013" y="1006475"/>
            <a:ext cx="2357437" cy="1355725"/>
            <a:chOff x="4143" y="773"/>
            <a:chExt cx="1485" cy="854"/>
          </a:xfrm>
        </p:grpSpPr>
        <p:sp>
          <p:nvSpPr>
            <p:cNvPr id="4153" name="AutoShape 20"/>
            <p:cNvSpPr>
              <a:spLocks noChangeArrowheads="1"/>
            </p:cNvSpPr>
            <p:nvPr/>
          </p:nvSpPr>
          <p:spPr bwMode="auto">
            <a:xfrm>
              <a:off x="4337" y="947"/>
              <a:ext cx="1079" cy="569"/>
            </a:xfrm>
            <a:prstGeom prst="parallelogram">
              <a:avLst>
                <a:gd name="adj" fmla="val 4740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54" name="Text Box 21"/>
            <p:cNvSpPr txBox="1">
              <a:spLocks noChangeArrowheads="1"/>
            </p:cNvSpPr>
            <p:nvPr/>
          </p:nvSpPr>
          <p:spPr bwMode="auto">
            <a:xfrm>
              <a:off x="4444" y="77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A</a:t>
              </a:r>
            </a:p>
          </p:txBody>
        </p:sp>
        <p:sp>
          <p:nvSpPr>
            <p:cNvPr id="4155" name="Text Box 22"/>
            <p:cNvSpPr txBox="1">
              <a:spLocks noChangeArrowheads="1"/>
            </p:cNvSpPr>
            <p:nvPr/>
          </p:nvSpPr>
          <p:spPr bwMode="auto">
            <a:xfrm>
              <a:off x="5420" y="80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B</a:t>
              </a:r>
            </a:p>
          </p:txBody>
        </p:sp>
        <p:sp>
          <p:nvSpPr>
            <p:cNvPr id="4156" name="Text Box 23"/>
            <p:cNvSpPr txBox="1">
              <a:spLocks noChangeArrowheads="1"/>
            </p:cNvSpPr>
            <p:nvPr/>
          </p:nvSpPr>
          <p:spPr bwMode="auto">
            <a:xfrm>
              <a:off x="5132" y="1415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C</a:t>
              </a:r>
            </a:p>
          </p:txBody>
        </p:sp>
        <p:sp>
          <p:nvSpPr>
            <p:cNvPr id="4157" name="Text Box 24"/>
            <p:cNvSpPr txBox="1">
              <a:spLocks noChangeArrowheads="1"/>
            </p:cNvSpPr>
            <p:nvPr/>
          </p:nvSpPr>
          <p:spPr bwMode="auto">
            <a:xfrm>
              <a:off x="4143" y="1405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/>
                <a:t>D</a:t>
              </a:r>
            </a:p>
          </p:txBody>
        </p:sp>
      </p:grpSp>
      <p:sp>
        <p:nvSpPr>
          <p:cNvPr id="4112" name="AutoShape 25"/>
          <p:cNvSpPr>
            <a:spLocks noChangeArrowheads="1"/>
          </p:cNvSpPr>
          <p:nvPr/>
        </p:nvSpPr>
        <p:spPr bwMode="auto">
          <a:xfrm flipV="1">
            <a:off x="6511925" y="3422650"/>
            <a:ext cx="1712913" cy="903288"/>
          </a:xfrm>
          <a:prstGeom prst="parallelogram">
            <a:avLst>
              <a:gd name="adj" fmla="val 47408"/>
            </a:avLst>
          </a:prstGeom>
          <a:solidFill>
            <a:schemeClr val="hlink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Text Box 26"/>
          <p:cNvSpPr txBox="1">
            <a:spLocks noChangeArrowheads="1"/>
          </p:cNvSpPr>
          <p:nvPr/>
        </p:nvSpPr>
        <p:spPr bwMode="auto">
          <a:xfrm>
            <a:off x="6281738" y="32099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R</a:t>
            </a:r>
          </a:p>
        </p:txBody>
      </p:sp>
      <p:sp>
        <p:nvSpPr>
          <p:cNvPr id="4114" name="Text Box 27"/>
          <p:cNvSpPr txBox="1">
            <a:spLocks noChangeArrowheads="1"/>
          </p:cNvSpPr>
          <p:nvPr/>
        </p:nvSpPr>
        <p:spPr bwMode="auto">
          <a:xfrm>
            <a:off x="7747000" y="3194050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S</a:t>
            </a:r>
          </a:p>
        </p:txBody>
      </p:sp>
      <p:sp>
        <p:nvSpPr>
          <p:cNvPr id="4115" name="Text Box 28"/>
          <p:cNvSpPr txBox="1">
            <a:spLocks noChangeArrowheads="1"/>
          </p:cNvSpPr>
          <p:nvPr/>
        </p:nvSpPr>
        <p:spPr bwMode="auto">
          <a:xfrm>
            <a:off x="8204200" y="413385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T</a:t>
            </a:r>
          </a:p>
        </p:txBody>
      </p:sp>
      <p:sp>
        <p:nvSpPr>
          <p:cNvPr id="4116" name="Text Box 29"/>
          <p:cNvSpPr txBox="1">
            <a:spLocks noChangeArrowheads="1"/>
          </p:cNvSpPr>
          <p:nvPr/>
        </p:nvSpPr>
        <p:spPr bwMode="auto">
          <a:xfrm>
            <a:off x="6592888" y="41497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U</a:t>
            </a:r>
          </a:p>
        </p:txBody>
      </p:sp>
      <p:sp>
        <p:nvSpPr>
          <p:cNvPr id="4117" name="Text Box 30"/>
          <p:cNvSpPr txBox="1">
            <a:spLocks noChangeArrowheads="1"/>
          </p:cNvSpPr>
          <p:nvPr/>
        </p:nvSpPr>
        <p:spPr bwMode="auto">
          <a:xfrm>
            <a:off x="6823075" y="3128963"/>
            <a:ext cx="777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6(x+5)</a:t>
            </a:r>
          </a:p>
        </p:txBody>
      </p:sp>
      <p:sp>
        <p:nvSpPr>
          <p:cNvPr id="4118" name="Text Box 31"/>
          <p:cNvSpPr txBox="1">
            <a:spLocks noChangeArrowheads="1"/>
          </p:cNvSpPr>
          <p:nvPr/>
        </p:nvSpPr>
        <p:spPr bwMode="auto">
          <a:xfrm>
            <a:off x="6861175" y="3416300"/>
            <a:ext cx="1084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olidFill>
                  <a:schemeClr val="bg1"/>
                </a:solidFill>
              </a:rPr>
              <a:t>(12y+19)</a:t>
            </a:r>
            <a:r>
              <a:rPr lang="en-US" altLang="en-US" sz="1600" b="1">
                <a:solidFill>
                  <a:schemeClr val="bg1"/>
                </a:solidFill>
                <a:cs typeface="Arial" charset="0"/>
              </a:rPr>
              <a:t>°</a:t>
            </a:r>
          </a:p>
        </p:txBody>
      </p:sp>
      <p:sp>
        <p:nvSpPr>
          <p:cNvPr id="4119" name="Text Box 32"/>
          <p:cNvSpPr txBox="1">
            <a:spLocks noChangeArrowheads="1"/>
          </p:cNvSpPr>
          <p:nvPr/>
        </p:nvSpPr>
        <p:spPr bwMode="auto">
          <a:xfrm>
            <a:off x="7372350" y="4008438"/>
            <a:ext cx="858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olidFill>
                  <a:schemeClr val="bg1"/>
                </a:solidFill>
              </a:rPr>
              <a:t>(8y+1)</a:t>
            </a:r>
            <a:r>
              <a:rPr lang="en-US" altLang="en-US" sz="1600" b="1">
                <a:solidFill>
                  <a:schemeClr val="bg1"/>
                </a:solidFill>
                <a:cs typeface="Arial" charset="0"/>
              </a:rPr>
              <a:t>°</a:t>
            </a:r>
          </a:p>
        </p:txBody>
      </p:sp>
      <p:sp>
        <p:nvSpPr>
          <p:cNvPr id="4120" name="Text Box 33"/>
          <p:cNvSpPr txBox="1">
            <a:spLocks noChangeArrowheads="1"/>
          </p:cNvSpPr>
          <p:nvPr/>
        </p:nvSpPr>
        <p:spPr bwMode="auto">
          <a:xfrm>
            <a:off x="7208838" y="4310063"/>
            <a:ext cx="754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12x+6</a:t>
            </a:r>
          </a:p>
        </p:txBody>
      </p:sp>
      <p:sp>
        <p:nvSpPr>
          <p:cNvPr id="4121" name="AutoShape 34"/>
          <p:cNvSpPr>
            <a:spLocks noChangeArrowheads="1"/>
          </p:cNvSpPr>
          <p:nvPr/>
        </p:nvSpPr>
        <p:spPr bwMode="auto">
          <a:xfrm flipV="1">
            <a:off x="6864350" y="5435600"/>
            <a:ext cx="1712913" cy="598488"/>
          </a:xfrm>
          <a:prstGeom prst="parallelogram">
            <a:avLst>
              <a:gd name="adj" fmla="val 71552"/>
            </a:avLst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2" name="AutoShape 35"/>
          <p:cNvSpPr>
            <a:spLocks noChangeAspect="1" noChangeArrowheads="1"/>
          </p:cNvSpPr>
          <p:nvPr/>
        </p:nvSpPr>
        <p:spPr bwMode="auto">
          <a:xfrm rot="-2195798">
            <a:off x="6989763" y="56419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AutoShape 36"/>
          <p:cNvSpPr>
            <a:spLocks noChangeAspect="1" noChangeArrowheads="1"/>
          </p:cNvSpPr>
          <p:nvPr/>
        </p:nvSpPr>
        <p:spPr bwMode="auto">
          <a:xfrm rot="-2195798">
            <a:off x="7085013" y="577532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4" name="AutoShape 37"/>
          <p:cNvSpPr>
            <a:spLocks noChangeAspect="1" noChangeArrowheads="1"/>
          </p:cNvSpPr>
          <p:nvPr/>
        </p:nvSpPr>
        <p:spPr bwMode="auto">
          <a:xfrm rot="-2195798">
            <a:off x="8281988" y="56419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5" name="AutoShape 38"/>
          <p:cNvSpPr>
            <a:spLocks noChangeAspect="1" noChangeArrowheads="1"/>
          </p:cNvSpPr>
          <p:nvPr/>
        </p:nvSpPr>
        <p:spPr bwMode="auto">
          <a:xfrm rot="-2195798">
            <a:off x="8377238" y="577532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6" name="AutoShape 39"/>
          <p:cNvSpPr>
            <a:spLocks noChangeAspect="1" noChangeArrowheads="1"/>
          </p:cNvSpPr>
          <p:nvPr/>
        </p:nvSpPr>
        <p:spPr bwMode="auto">
          <a:xfrm rot="5400000">
            <a:off x="7523163" y="5397500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7" name="AutoShape 40"/>
          <p:cNvSpPr>
            <a:spLocks noChangeAspect="1" noChangeArrowheads="1"/>
          </p:cNvSpPr>
          <p:nvPr/>
        </p:nvSpPr>
        <p:spPr bwMode="auto">
          <a:xfrm rot="5400000">
            <a:off x="7831138" y="5997575"/>
            <a:ext cx="92075" cy="793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28" name="Text Box 41"/>
          <p:cNvSpPr txBox="1">
            <a:spLocks noChangeArrowheads="1"/>
          </p:cNvSpPr>
          <p:nvPr/>
        </p:nvSpPr>
        <p:spPr bwMode="auto">
          <a:xfrm>
            <a:off x="6527800" y="5159375"/>
            <a:ext cx="37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W</a:t>
            </a:r>
          </a:p>
        </p:txBody>
      </p:sp>
      <p:sp>
        <p:nvSpPr>
          <p:cNvPr id="4129" name="Text Box 42"/>
          <p:cNvSpPr txBox="1">
            <a:spLocks noChangeArrowheads="1"/>
          </p:cNvSpPr>
          <p:nvPr/>
        </p:nvSpPr>
        <p:spPr bwMode="auto">
          <a:xfrm>
            <a:off x="7993063" y="5143500"/>
            <a:ext cx="319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X</a:t>
            </a:r>
          </a:p>
        </p:txBody>
      </p:sp>
      <p:sp>
        <p:nvSpPr>
          <p:cNvPr id="4130" name="Text Box 43"/>
          <p:cNvSpPr txBox="1">
            <a:spLocks noChangeArrowheads="1"/>
          </p:cNvSpPr>
          <p:nvPr/>
        </p:nvSpPr>
        <p:spPr bwMode="auto">
          <a:xfrm>
            <a:off x="8512175" y="59039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Y</a:t>
            </a:r>
          </a:p>
        </p:txBody>
      </p:sp>
      <p:sp>
        <p:nvSpPr>
          <p:cNvPr id="4131" name="Text Box 44"/>
          <p:cNvSpPr txBox="1">
            <a:spLocks noChangeArrowheads="1"/>
          </p:cNvSpPr>
          <p:nvPr/>
        </p:nvSpPr>
        <p:spPr bwMode="auto">
          <a:xfrm>
            <a:off x="7045325" y="5929313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Z</a:t>
            </a:r>
          </a:p>
        </p:txBody>
      </p:sp>
      <p:sp>
        <p:nvSpPr>
          <p:cNvPr id="4132" name="Text Box 45"/>
          <p:cNvSpPr txBox="1">
            <a:spLocks noChangeArrowheads="1"/>
          </p:cNvSpPr>
          <p:nvPr/>
        </p:nvSpPr>
        <p:spPr bwMode="auto">
          <a:xfrm>
            <a:off x="3946525" y="5476875"/>
            <a:ext cx="119856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WX </a:t>
            </a:r>
            <a:r>
              <a:rPr lang="en-US" altLang="en-US" sz="2000" b="1">
                <a:sym typeface="Symbol" pitchFamily="18" charset="2"/>
              </a:rPr>
              <a:t> YZ</a:t>
            </a:r>
          </a:p>
        </p:txBody>
      </p:sp>
      <p:sp>
        <p:nvSpPr>
          <p:cNvPr id="4133" name="Text Box 46"/>
          <p:cNvSpPr txBox="1">
            <a:spLocks noChangeArrowheads="1"/>
          </p:cNvSpPr>
          <p:nvPr/>
        </p:nvSpPr>
        <p:spPr bwMode="auto">
          <a:xfrm>
            <a:off x="1138238" y="5986463"/>
            <a:ext cx="12636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W </a:t>
            </a:r>
            <a:r>
              <a:rPr lang="en-US" altLang="en-US" sz="2000" b="1">
                <a:sym typeface="Symbol" pitchFamily="18" charset="2"/>
              </a:rPr>
              <a:t> Y</a:t>
            </a:r>
          </a:p>
        </p:txBody>
      </p:sp>
      <p:sp>
        <p:nvSpPr>
          <p:cNvPr id="4134" name="Text Box 47"/>
          <p:cNvSpPr txBox="1">
            <a:spLocks noChangeArrowheads="1"/>
          </p:cNvSpPr>
          <p:nvPr/>
        </p:nvSpPr>
        <p:spPr bwMode="auto">
          <a:xfrm>
            <a:off x="3973513" y="5984875"/>
            <a:ext cx="11795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X </a:t>
            </a:r>
            <a:r>
              <a:rPr lang="en-US" altLang="en-US" sz="2000" b="1">
                <a:sym typeface="Symbol" pitchFamily="18" charset="2"/>
              </a:rPr>
              <a:t> Z</a:t>
            </a:r>
          </a:p>
        </p:txBody>
      </p:sp>
      <p:sp>
        <p:nvSpPr>
          <p:cNvPr id="4135" name="Line 48"/>
          <p:cNvSpPr>
            <a:spLocks noChangeShapeType="1"/>
          </p:cNvSpPr>
          <p:nvPr/>
        </p:nvSpPr>
        <p:spPr bwMode="auto">
          <a:xfrm>
            <a:off x="1325563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6" name="Line 49"/>
          <p:cNvSpPr>
            <a:spLocks noChangeShapeType="1"/>
          </p:cNvSpPr>
          <p:nvPr/>
        </p:nvSpPr>
        <p:spPr bwMode="auto">
          <a:xfrm>
            <a:off x="2003425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7" name="Line 50"/>
          <p:cNvSpPr>
            <a:spLocks noChangeShapeType="1"/>
          </p:cNvSpPr>
          <p:nvPr/>
        </p:nvSpPr>
        <p:spPr bwMode="auto">
          <a:xfrm>
            <a:off x="4754563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8" name="Line 51"/>
          <p:cNvSpPr>
            <a:spLocks noChangeShapeType="1"/>
          </p:cNvSpPr>
          <p:nvPr/>
        </p:nvSpPr>
        <p:spPr bwMode="auto">
          <a:xfrm>
            <a:off x="4060825" y="54340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9" name="Line 52"/>
          <p:cNvSpPr>
            <a:spLocks noChangeShapeType="1"/>
          </p:cNvSpPr>
          <p:nvPr/>
        </p:nvSpPr>
        <p:spPr bwMode="auto">
          <a:xfrm>
            <a:off x="704850" y="2016125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0" name="Line 53"/>
          <p:cNvSpPr>
            <a:spLocks noChangeShapeType="1"/>
          </p:cNvSpPr>
          <p:nvPr/>
        </p:nvSpPr>
        <p:spPr bwMode="auto">
          <a:xfrm>
            <a:off x="685800" y="1395413"/>
            <a:ext cx="31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1" name="Text Box 54"/>
          <p:cNvSpPr txBox="1">
            <a:spLocks noChangeArrowheads="1"/>
          </p:cNvSpPr>
          <p:nvPr/>
        </p:nvSpPr>
        <p:spPr bwMode="auto">
          <a:xfrm>
            <a:off x="3324225" y="1384300"/>
            <a:ext cx="3052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i="1">
                <a:solidFill>
                  <a:srgbClr val="FFFF00"/>
                </a:solidFill>
              </a:rPr>
              <a:t>Opposite sides are congruent</a:t>
            </a:r>
          </a:p>
        </p:txBody>
      </p:sp>
      <p:sp>
        <p:nvSpPr>
          <p:cNvPr id="4142" name="Text Box 55"/>
          <p:cNvSpPr txBox="1">
            <a:spLocks noChangeArrowheads="1"/>
          </p:cNvSpPr>
          <p:nvPr/>
        </p:nvSpPr>
        <p:spPr bwMode="auto">
          <a:xfrm>
            <a:off x="3324225" y="2020888"/>
            <a:ext cx="3052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i="1">
                <a:solidFill>
                  <a:srgbClr val="FFFF00"/>
                </a:solidFill>
              </a:rPr>
              <a:t>Opposite sides are congruent</a:t>
            </a:r>
          </a:p>
        </p:txBody>
      </p:sp>
      <p:sp>
        <p:nvSpPr>
          <p:cNvPr id="4143" name="Text Box 56"/>
          <p:cNvSpPr txBox="1">
            <a:spLocks noChangeArrowheads="1"/>
          </p:cNvSpPr>
          <p:nvPr/>
        </p:nvSpPr>
        <p:spPr bwMode="auto">
          <a:xfrm>
            <a:off x="3324225" y="2665413"/>
            <a:ext cx="317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i="1">
                <a:solidFill>
                  <a:srgbClr val="FFFF00"/>
                </a:solidFill>
              </a:rPr>
              <a:t>Opposite angles are congruent</a:t>
            </a:r>
          </a:p>
        </p:txBody>
      </p:sp>
      <p:grpSp>
        <p:nvGrpSpPr>
          <p:cNvPr id="4144" name="Group 57"/>
          <p:cNvGrpSpPr>
            <a:grpSpLocks/>
          </p:cNvGrpSpPr>
          <p:nvPr/>
        </p:nvGrpSpPr>
        <p:grpSpPr bwMode="auto">
          <a:xfrm>
            <a:off x="1536700" y="1360488"/>
            <a:ext cx="514350" cy="366712"/>
            <a:chOff x="968" y="857"/>
            <a:chExt cx="324" cy="231"/>
          </a:xfrm>
        </p:grpSpPr>
        <p:sp>
          <p:nvSpPr>
            <p:cNvPr id="4151" name="Text Box 58"/>
            <p:cNvSpPr txBox="1">
              <a:spLocks noChangeArrowheads="1"/>
            </p:cNvSpPr>
            <p:nvPr/>
          </p:nvSpPr>
          <p:spPr bwMode="auto">
            <a:xfrm>
              <a:off x="968" y="857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FFFF00"/>
                  </a:solidFill>
                </a:rPr>
                <a:t>DC</a:t>
              </a:r>
            </a:p>
          </p:txBody>
        </p:sp>
        <p:sp>
          <p:nvSpPr>
            <p:cNvPr id="4152" name="Line 59"/>
            <p:cNvSpPr>
              <a:spLocks noChangeShapeType="1"/>
            </p:cNvSpPr>
            <p:nvPr/>
          </p:nvSpPr>
          <p:spPr bwMode="auto">
            <a:xfrm>
              <a:off x="1037" y="870"/>
              <a:ext cx="198" cy="0"/>
            </a:xfrm>
            <a:prstGeom prst="line">
              <a:avLst/>
            </a:prstGeom>
            <a:noFill/>
            <a:ln w="19050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45" name="Group 60"/>
          <p:cNvGrpSpPr>
            <a:grpSpLocks/>
          </p:cNvGrpSpPr>
          <p:nvPr/>
        </p:nvGrpSpPr>
        <p:grpSpPr bwMode="auto">
          <a:xfrm>
            <a:off x="1563688" y="1944688"/>
            <a:ext cx="501650" cy="366712"/>
            <a:chOff x="968" y="857"/>
            <a:chExt cx="316" cy="231"/>
          </a:xfrm>
        </p:grpSpPr>
        <p:sp>
          <p:nvSpPr>
            <p:cNvPr id="4149" name="Text Box 61"/>
            <p:cNvSpPr txBox="1">
              <a:spLocks noChangeArrowheads="1"/>
            </p:cNvSpPr>
            <p:nvPr/>
          </p:nvSpPr>
          <p:spPr bwMode="auto">
            <a:xfrm>
              <a:off x="968" y="85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FFFF00"/>
                  </a:solidFill>
                </a:rPr>
                <a:t>BC</a:t>
              </a:r>
            </a:p>
          </p:txBody>
        </p:sp>
        <p:sp>
          <p:nvSpPr>
            <p:cNvPr id="4150" name="Line 62"/>
            <p:cNvSpPr>
              <a:spLocks noChangeShapeType="1"/>
            </p:cNvSpPr>
            <p:nvPr/>
          </p:nvSpPr>
          <p:spPr bwMode="auto">
            <a:xfrm>
              <a:off x="1037" y="870"/>
              <a:ext cx="198" cy="0"/>
            </a:xfrm>
            <a:prstGeom prst="line">
              <a:avLst/>
            </a:prstGeom>
            <a:noFill/>
            <a:ln w="19050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6" name="Rectangle 63"/>
          <p:cNvSpPr>
            <a:spLocks noChangeArrowheads="1"/>
          </p:cNvSpPr>
          <p:nvPr/>
        </p:nvSpPr>
        <p:spPr bwMode="auto">
          <a:xfrm>
            <a:off x="1514475" y="2563813"/>
            <a:ext cx="525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D</a:t>
            </a:r>
          </a:p>
        </p:txBody>
      </p:sp>
      <p:sp>
        <p:nvSpPr>
          <p:cNvPr id="4147" name="Rectangle 64"/>
          <p:cNvSpPr>
            <a:spLocks noChangeArrowheads="1"/>
          </p:cNvSpPr>
          <p:nvPr/>
        </p:nvSpPr>
        <p:spPr bwMode="auto">
          <a:xfrm>
            <a:off x="1320800" y="415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4</a:t>
            </a:r>
          </a:p>
        </p:txBody>
      </p:sp>
      <p:sp>
        <p:nvSpPr>
          <p:cNvPr id="4148" name="Rectangle 65"/>
          <p:cNvSpPr>
            <a:spLocks noChangeArrowheads="1"/>
          </p:cNvSpPr>
          <p:nvPr/>
        </p:nvSpPr>
        <p:spPr bwMode="auto">
          <a:xfrm>
            <a:off x="4941888" y="415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367338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and verify parallelograms</a:t>
            </a:r>
          </a:p>
          <a:p>
            <a:r>
              <a:rPr lang="en-US" sz="2800" b="1" dirty="0" smtClean="0"/>
              <a:t>Show </a:t>
            </a:r>
            <a:r>
              <a:rPr lang="en-US" sz="2800" b="1" dirty="0"/>
              <a:t>that a quadrilateral is a parallelogram in the coordinate plane</a:t>
            </a:r>
          </a:p>
          <a:p>
            <a:pPr lvl="1" eaLnBrk="1" hangingPunct="1"/>
            <a:r>
              <a:rPr lang="en-US" altLang="en-US" sz="2000" b="1" dirty="0" smtClean="0"/>
              <a:t>A quadrilateral is a parallelogram if any of the following is true: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u="sng" dirty="0" smtClean="0">
                <a:solidFill>
                  <a:srgbClr val="FFFF00"/>
                </a:solidFill>
              </a:rPr>
              <a:t>Both pairs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of opposite sides are parallel 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u="sng" dirty="0" smtClean="0">
                <a:solidFill>
                  <a:srgbClr val="FFFF00"/>
                </a:solidFill>
              </a:rPr>
              <a:t>Both pairs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of opposite sides are congruent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000" b="1" u="sng" dirty="0" smtClean="0">
                <a:solidFill>
                  <a:srgbClr val="FFFF00"/>
                </a:solidFill>
              </a:rPr>
              <a:t>Both pairs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 of opposite angles are congruent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 Diagonals bisect each other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 A pair of opposite sides is both parallel and congruent</a:t>
            </a:r>
          </a:p>
          <a:p>
            <a:pPr lvl="2" eaLnBrk="1" hangingPunct="1"/>
            <a:endParaRPr lang="en-US" altLang="en-US" sz="2000" b="1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622" y="69850"/>
            <a:ext cx="8715022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Khan Academy Videos for this Lesson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535288"/>
            <a:ext cx="8521700" cy="4905199"/>
          </a:xfrm>
        </p:spPr>
        <p:txBody>
          <a:bodyPr/>
          <a:lstStyle/>
          <a:p>
            <a:pPr lvl="0"/>
            <a:r>
              <a:rPr lang="en-US" u="sng" dirty="0">
                <a:hlinkClick r:id="rId2"/>
              </a:rPr>
              <a:t>Opposite sides</a:t>
            </a:r>
            <a:r>
              <a:rPr lang="en-US" dirty="0"/>
              <a:t> of a parallelogram </a:t>
            </a:r>
            <a:r>
              <a:rPr lang="en-US" dirty="0" smtClean="0"/>
              <a:t>proof</a:t>
            </a:r>
          </a:p>
          <a:p>
            <a:pPr lvl="0"/>
            <a:endParaRPr lang="en-US" dirty="0"/>
          </a:p>
          <a:p>
            <a:pPr lvl="0"/>
            <a:r>
              <a:rPr lang="en-US" u="sng" dirty="0">
                <a:hlinkClick r:id="rId3"/>
              </a:rPr>
              <a:t>Opposite angles</a:t>
            </a:r>
            <a:r>
              <a:rPr lang="en-US" dirty="0"/>
              <a:t> of a parallelogram proof</a:t>
            </a:r>
          </a:p>
          <a:p>
            <a:pPr marL="0" lvl="2" indent="0" eaLnBrk="1" hangingPunct="1">
              <a:buNone/>
            </a:pPr>
            <a:endParaRPr lang="en-US" altLang="en-US" sz="2000" b="1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r>
              <a:rPr lang="en-US" altLang="en-US" sz="28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114"/>
            <a:ext cx="8229600" cy="740229"/>
          </a:xfrm>
        </p:spPr>
        <p:txBody>
          <a:bodyPr/>
          <a:lstStyle/>
          <a:p>
            <a:r>
              <a:rPr lang="en-US" altLang="en-US" sz="3600" b="1" dirty="0" smtClean="0"/>
              <a:t>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937956"/>
            <a:ext cx="8229600" cy="796673"/>
          </a:xfrm>
        </p:spPr>
        <p:txBody>
          <a:bodyPr/>
          <a:lstStyle/>
          <a:p>
            <a:r>
              <a:rPr lang="en-US" sz="2400" b="1" dirty="0" smtClean="0"/>
              <a:t>If both pairs of opposite sides or angles are congruent, then it’s a parallelogram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1" y="1041682"/>
            <a:ext cx="8171429" cy="4758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07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114"/>
            <a:ext cx="8229600" cy="740229"/>
          </a:xfrm>
        </p:spPr>
        <p:txBody>
          <a:bodyPr/>
          <a:lstStyle/>
          <a:p>
            <a:r>
              <a:rPr lang="en-US" altLang="en-US" sz="3600" b="1" dirty="0" smtClean="0"/>
              <a:t>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68622"/>
            <a:ext cx="8229600" cy="966007"/>
          </a:xfrm>
        </p:spPr>
        <p:txBody>
          <a:bodyPr/>
          <a:lstStyle/>
          <a:p>
            <a:r>
              <a:rPr lang="en-US" sz="2400" b="1" dirty="0" smtClean="0"/>
              <a:t>If opposite sides are both parallel and congruent or if diagonals bisect each other, then it’s a parallelogram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7" y="932152"/>
            <a:ext cx="7291929" cy="4641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250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0613" y="146050"/>
            <a:ext cx="6964362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Tests for Parallelograms</a:t>
            </a:r>
          </a:p>
        </p:txBody>
      </p:sp>
      <p:sp>
        <p:nvSpPr>
          <p:cNvPr id="7171" name="Text Box 23"/>
          <p:cNvSpPr txBox="1">
            <a:spLocks noChangeArrowheads="1"/>
          </p:cNvSpPr>
          <p:nvPr/>
        </p:nvSpPr>
        <p:spPr bwMode="auto">
          <a:xfrm>
            <a:off x="0" y="1997075"/>
            <a:ext cx="78724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 dirty="0">
                <a:latin typeface="Times New Roman" pitchFamily="18" charset="0"/>
              </a:rPr>
              <a:t>Quadrilateral is a Parallelogram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br>
              <a:rPr lang="en-US" altLang="en-US" sz="2800" b="1" dirty="0">
                <a:latin typeface="Times New Roman" pitchFamily="18" charset="0"/>
              </a:rPr>
            </a:br>
            <a:r>
              <a:rPr lang="en-US" altLang="en-US" sz="2800" b="1" dirty="0">
                <a:latin typeface="Times New Roman" pitchFamily="18" charset="0"/>
              </a:rPr>
              <a:t>(if </a:t>
            </a:r>
            <a:r>
              <a:rPr lang="en-US" altLang="en-US" sz="2800" b="1" u="sng" dirty="0">
                <a:latin typeface="Times New Roman" pitchFamily="18" charset="0"/>
              </a:rPr>
              <a:t>any</a:t>
            </a:r>
            <a:r>
              <a:rPr lang="en-US" altLang="en-US" sz="2800" b="1" dirty="0">
                <a:latin typeface="Times New Roman" pitchFamily="18" charset="0"/>
              </a:rPr>
              <a:t> of the following are true):</a:t>
            </a:r>
            <a:r>
              <a:rPr lang="en-US" altLang="en-US" sz="2400" b="1" dirty="0">
                <a:latin typeface="Times New Roman" pitchFamily="18" charset="0"/>
              </a:rPr>
              <a:t/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400" b="1" dirty="0">
                <a:latin typeface="Times New Roman" pitchFamily="18" charset="0"/>
              </a:rPr>
              <a:t/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a) Both Pairs of Opposite Sides Are Parallel</a:t>
            </a:r>
            <a:b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</a:b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b) Both Pairs of Opposite Sides Are Congruent</a:t>
            </a:r>
            <a:br>
              <a:rPr lang="en-US" altLang="en-US" sz="2400" b="1" dirty="0">
                <a:latin typeface="Times New Roman" pitchFamily="18" charset="0"/>
              </a:rPr>
            </a:br>
            <a:endParaRPr lang="en-US" altLang="en-US" sz="2400" b="1" dirty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c) A Pair of Opposite Sides Is Both Parallel and Congruent</a:t>
            </a:r>
            <a:br>
              <a:rPr lang="en-US" altLang="en-US" sz="2400" b="1" dirty="0">
                <a:latin typeface="Times New Roman" pitchFamily="18" charset="0"/>
              </a:rPr>
            </a:br>
            <a:endParaRPr lang="en-US" altLang="en-US" sz="2400" b="1" dirty="0"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d) Both Pairs of Opposite Angles Are Congruent</a:t>
            </a:r>
          </a:p>
          <a:p>
            <a:pPr eaLnBrk="1" hangingPunct="1"/>
            <a:endParaRPr lang="en-US" altLang="en-US" sz="2400" b="1" dirty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e) Diagonals Bisect Each Other</a:t>
            </a:r>
          </a:p>
        </p:txBody>
      </p:sp>
      <p:grpSp>
        <p:nvGrpSpPr>
          <p:cNvPr id="7172" name="Group 39"/>
          <p:cNvGrpSpPr>
            <a:grpSpLocks/>
          </p:cNvGrpSpPr>
          <p:nvPr/>
        </p:nvGrpSpPr>
        <p:grpSpPr bwMode="auto">
          <a:xfrm>
            <a:off x="4745038" y="971550"/>
            <a:ext cx="4235450" cy="2386013"/>
            <a:chOff x="4572000" y="4232275"/>
            <a:chExt cx="4235450" cy="2386013"/>
          </a:xfrm>
        </p:grpSpPr>
        <p:sp>
          <p:nvSpPr>
            <p:cNvPr id="7173" name="AutoShape 3"/>
            <p:cNvSpPr>
              <a:spLocks noChangeArrowheads="1"/>
            </p:cNvSpPr>
            <p:nvPr/>
          </p:nvSpPr>
          <p:spPr bwMode="auto">
            <a:xfrm>
              <a:off x="4883150" y="4498975"/>
              <a:ext cx="3657600" cy="1828800"/>
            </a:xfrm>
            <a:prstGeom prst="parallelogram">
              <a:avLst>
                <a:gd name="adj" fmla="val 50000"/>
              </a:avLst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4" name="AutoShape 4"/>
            <p:cNvSpPr>
              <a:spLocks noChangeArrowheads="1"/>
            </p:cNvSpPr>
            <p:nvPr/>
          </p:nvSpPr>
          <p:spPr bwMode="auto">
            <a:xfrm rot="1588971">
              <a:off x="5392738" y="5035550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5" name="AutoShape 5"/>
            <p:cNvSpPr>
              <a:spLocks noChangeArrowheads="1"/>
            </p:cNvSpPr>
            <p:nvPr/>
          </p:nvSpPr>
          <p:spPr bwMode="auto">
            <a:xfrm rot="5400000" flipH="1">
              <a:off x="6216650" y="6213475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6" name="AutoShape 6"/>
            <p:cNvSpPr>
              <a:spLocks noChangeArrowheads="1"/>
            </p:cNvSpPr>
            <p:nvPr/>
          </p:nvSpPr>
          <p:spPr bwMode="auto">
            <a:xfrm rot="5400000" flipH="1">
              <a:off x="6521450" y="6213475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7" name="AutoShape 7"/>
            <p:cNvSpPr>
              <a:spLocks noChangeArrowheads="1"/>
            </p:cNvSpPr>
            <p:nvPr/>
          </p:nvSpPr>
          <p:spPr bwMode="auto">
            <a:xfrm rot="5400000" flipH="1">
              <a:off x="6750050" y="4384675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8" name="AutoShape 8"/>
            <p:cNvSpPr>
              <a:spLocks noChangeArrowheads="1"/>
            </p:cNvSpPr>
            <p:nvPr/>
          </p:nvSpPr>
          <p:spPr bwMode="auto">
            <a:xfrm rot="5400000" flipH="1">
              <a:off x="7054850" y="4384675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9" name="AutoShape 9"/>
            <p:cNvSpPr>
              <a:spLocks noChangeArrowheads="1"/>
            </p:cNvSpPr>
            <p:nvPr/>
          </p:nvSpPr>
          <p:spPr bwMode="auto">
            <a:xfrm rot="1588971">
              <a:off x="8081963" y="5121275"/>
              <a:ext cx="152400" cy="228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80" name="Line 10"/>
            <p:cNvSpPr>
              <a:spLocks noChangeShapeType="1"/>
            </p:cNvSpPr>
            <p:nvPr/>
          </p:nvSpPr>
          <p:spPr bwMode="auto">
            <a:xfrm>
              <a:off x="5797550" y="4498975"/>
              <a:ext cx="182880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1"/>
            <p:cNvSpPr>
              <a:spLocks noChangeShapeType="1"/>
            </p:cNvSpPr>
            <p:nvPr/>
          </p:nvSpPr>
          <p:spPr bwMode="auto">
            <a:xfrm flipV="1">
              <a:off x="4883150" y="4498975"/>
              <a:ext cx="365760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2"/>
            <p:cNvSpPr>
              <a:spLocks noChangeShapeType="1"/>
            </p:cNvSpPr>
            <p:nvPr/>
          </p:nvSpPr>
          <p:spPr bwMode="auto">
            <a:xfrm flipV="1">
              <a:off x="6178550" y="4956175"/>
              <a:ext cx="228600" cy="76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3"/>
            <p:cNvSpPr>
              <a:spLocks noChangeShapeType="1"/>
            </p:cNvSpPr>
            <p:nvPr/>
          </p:nvSpPr>
          <p:spPr bwMode="auto">
            <a:xfrm flipV="1">
              <a:off x="6940550" y="5718175"/>
              <a:ext cx="228600" cy="76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4"/>
            <p:cNvSpPr>
              <a:spLocks noChangeShapeType="1"/>
            </p:cNvSpPr>
            <p:nvPr/>
          </p:nvSpPr>
          <p:spPr bwMode="auto">
            <a:xfrm rot="-2013022">
              <a:off x="7594600" y="4835525"/>
              <a:ext cx="0" cy="228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5"/>
            <p:cNvSpPr>
              <a:spLocks noChangeShapeType="1"/>
            </p:cNvSpPr>
            <p:nvPr/>
          </p:nvSpPr>
          <p:spPr bwMode="auto">
            <a:xfrm rot="-2013022">
              <a:off x="7473950" y="4894263"/>
              <a:ext cx="0" cy="228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6"/>
            <p:cNvSpPr>
              <a:spLocks noChangeShapeType="1"/>
            </p:cNvSpPr>
            <p:nvPr/>
          </p:nvSpPr>
          <p:spPr bwMode="auto">
            <a:xfrm rot="-2013022">
              <a:off x="6102350" y="5594350"/>
              <a:ext cx="0" cy="228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7"/>
            <p:cNvSpPr>
              <a:spLocks noChangeShapeType="1"/>
            </p:cNvSpPr>
            <p:nvPr/>
          </p:nvSpPr>
          <p:spPr bwMode="auto">
            <a:xfrm rot="-2013022">
              <a:off x="5981700" y="5653088"/>
              <a:ext cx="0" cy="228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Text Box 18"/>
            <p:cNvSpPr txBox="1">
              <a:spLocks noChangeArrowheads="1"/>
            </p:cNvSpPr>
            <p:nvPr/>
          </p:nvSpPr>
          <p:spPr bwMode="auto">
            <a:xfrm>
              <a:off x="5492750" y="42322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7189" name="Text Box 19"/>
            <p:cNvSpPr txBox="1">
              <a:spLocks noChangeArrowheads="1"/>
            </p:cNvSpPr>
            <p:nvPr/>
          </p:nvSpPr>
          <p:spPr bwMode="auto">
            <a:xfrm>
              <a:off x="8470900" y="423227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7190" name="Text Box 20"/>
            <p:cNvSpPr txBox="1">
              <a:spLocks noChangeArrowheads="1"/>
            </p:cNvSpPr>
            <p:nvPr/>
          </p:nvSpPr>
          <p:spPr bwMode="auto">
            <a:xfrm>
              <a:off x="4572000" y="62515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7191" name="Text Box 21"/>
            <p:cNvSpPr txBox="1">
              <a:spLocks noChangeArrowheads="1"/>
            </p:cNvSpPr>
            <p:nvPr/>
          </p:nvSpPr>
          <p:spPr bwMode="auto">
            <a:xfrm>
              <a:off x="7550150" y="62515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7192" name="Text Box 22"/>
            <p:cNvSpPr txBox="1">
              <a:spLocks noChangeArrowheads="1"/>
            </p:cNvSpPr>
            <p:nvPr/>
          </p:nvSpPr>
          <p:spPr bwMode="auto">
            <a:xfrm>
              <a:off x="6540500" y="5032375"/>
              <a:ext cx="400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7193" name="Line 24"/>
            <p:cNvSpPr>
              <a:spLocks noChangeShapeType="1"/>
            </p:cNvSpPr>
            <p:nvPr/>
          </p:nvSpPr>
          <p:spPr bwMode="auto">
            <a:xfrm>
              <a:off x="7315200" y="43846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5"/>
            <p:cNvSpPr>
              <a:spLocks noChangeShapeType="1"/>
            </p:cNvSpPr>
            <p:nvPr/>
          </p:nvSpPr>
          <p:spPr bwMode="auto">
            <a:xfrm>
              <a:off x="7467600" y="43846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6"/>
            <p:cNvSpPr>
              <a:spLocks noChangeShapeType="1"/>
            </p:cNvSpPr>
            <p:nvPr/>
          </p:nvSpPr>
          <p:spPr bwMode="auto">
            <a:xfrm>
              <a:off x="7391400" y="43846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7"/>
            <p:cNvSpPr>
              <a:spLocks noChangeShapeType="1"/>
            </p:cNvSpPr>
            <p:nvPr/>
          </p:nvSpPr>
          <p:spPr bwMode="auto">
            <a:xfrm>
              <a:off x="5715000" y="62134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8"/>
            <p:cNvSpPr>
              <a:spLocks noChangeShapeType="1"/>
            </p:cNvSpPr>
            <p:nvPr/>
          </p:nvSpPr>
          <p:spPr bwMode="auto">
            <a:xfrm>
              <a:off x="5867400" y="62134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29"/>
            <p:cNvSpPr>
              <a:spLocks noChangeShapeType="1"/>
            </p:cNvSpPr>
            <p:nvPr/>
          </p:nvSpPr>
          <p:spPr bwMode="auto">
            <a:xfrm>
              <a:off x="5791200" y="6213475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9" name="Group 30"/>
            <p:cNvGrpSpPr>
              <a:grpSpLocks/>
            </p:cNvGrpSpPr>
            <p:nvPr/>
          </p:nvGrpSpPr>
          <p:grpSpPr bwMode="auto">
            <a:xfrm rot="6797968">
              <a:off x="5175250" y="5340350"/>
              <a:ext cx="228600" cy="304800"/>
              <a:chOff x="960" y="3264"/>
              <a:chExt cx="144" cy="192"/>
            </a:xfrm>
          </p:grpSpPr>
          <p:sp>
            <p:nvSpPr>
              <p:cNvPr id="7205" name="Line 31"/>
              <p:cNvSpPr>
                <a:spLocks noChangeShapeType="1"/>
              </p:cNvSpPr>
              <p:nvPr/>
            </p:nvSpPr>
            <p:spPr bwMode="auto">
              <a:xfrm>
                <a:off x="960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Line 32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Line 33"/>
              <p:cNvSpPr>
                <a:spLocks noChangeShapeType="1"/>
              </p:cNvSpPr>
              <p:nvPr/>
            </p:nvSpPr>
            <p:spPr bwMode="auto">
              <a:xfrm>
                <a:off x="1104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34"/>
              <p:cNvSpPr>
                <a:spLocks noChangeShapeType="1"/>
              </p:cNvSpPr>
              <p:nvPr/>
            </p:nvSpPr>
            <p:spPr bwMode="auto">
              <a:xfrm>
                <a:off x="1056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0" name="Group 35"/>
            <p:cNvGrpSpPr>
              <a:grpSpLocks/>
            </p:cNvGrpSpPr>
            <p:nvPr/>
          </p:nvGrpSpPr>
          <p:grpSpPr bwMode="auto">
            <a:xfrm rot="6588150">
              <a:off x="7862888" y="5426075"/>
              <a:ext cx="228600" cy="304800"/>
              <a:chOff x="960" y="3264"/>
              <a:chExt cx="144" cy="192"/>
            </a:xfrm>
          </p:grpSpPr>
          <p:sp>
            <p:nvSpPr>
              <p:cNvPr id="7201" name="Line 36"/>
              <p:cNvSpPr>
                <a:spLocks noChangeShapeType="1"/>
              </p:cNvSpPr>
              <p:nvPr/>
            </p:nvSpPr>
            <p:spPr bwMode="auto">
              <a:xfrm>
                <a:off x="960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Line 37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Line 38"/>
              <p:cNvSpPr>
                <a:spLocks noChangeShapeType="1"/>
              </p:cNvSpPr>
              <p:nvPr/>
            </p:nvSpPr>
            <p:spPr bwMode="auto">
              <a:xfrm>
                <a:off x="1104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Line 39"/>
              <p:cNvSpPr>
                <a:spLocks noChangeShapeType="1"/>
              </p:cNvSpPr>
              <p:nvPr/>
            </p:nvSpPr>
            <p:spPr bwMode="auto">
              <a:xfrm>
                <a:off x="1056" y="326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641</Words>
  <Application>Microsoft Office PowerPoint</Application>
  <PresentationFormat>On-screen Show (4:3)</PresentationFormat>
  <Paragraphs>162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Lesson 7-3</vt:lpstr>
      <vt:lpstr>PowerPoint Presentation</vt:lpstr>
      <vt:lpstr>PowerPoint Presentation</vt:lpstr>
      <vt:lpstr>Objectives</vt:lpstr>
      <vt:lpstr>Khan Academy Videos for this Lesson</vt:lpstr>
      <vt:lpstr>Vocabulary</vt:lpstr>
      <vt:lpstr>Theorems</vt:lpstr>
      <vt:lpstr>Theorems</vt:lpstr>
      <vt:lpstr>Tests for Parallelograms</vt:lpstr>
      <vt:lpstr>Example 1</vt:lpstr>
      <vt:lpstr>Example 2</vt:lpstr>
      <vt:lpstr>Example 3</vt:lpstr>
      <vt:lpstr>Example 4</vt:lpstr>
      <vt:lpstr>Example 5</vt:lpstr>
      <vt:lpstr>Concept 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40</cp:revision>
  <cp:lastPrinted>1601-01-01T00:00:00Z</cp:lastPrinted>
  <dcterms:created xsi:type="dcterms:W3CDTF">1601-01-01T00:00:00Z</dcterms:created>
  <dcterms:modified xsi:type="dcterms:W3CDTF">2020-03-30T15:05:11Z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