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5" r:id="rId2"/>
    <p:sldId id="317" r:id="rId3"/>
    <p:sldId id="339" r:id="rId4"/>
    <p:sldId id="336" r:id="rId5"/>
    <p:sldId id="349" r:id="rId6"/>
    <p:sldId id="337" r:id="rId7"/>
    <p:sldId id="321" r:id="rId8"/>
    <p:sldId id="344" r:id="rId9"/>
    <p:sldId id="343" r:id="rId10"/>
    <p:sldId id="345" r:id="rId11"/>
    <p:sldId id="340" r:id="rId12"/>
    <p:sldId id="341" r:id="rId13"/>
    <p:sldId id="342" r:id="rId14"/>
    <p:sldId id="346" r:id="rId15"/>
    <p:sldId id="347" r:id="rId16"/>
    <p:sldId id="348" r:id="rId17"/>
    <p:sldId id="350" r:id="rId18"/>
    <p:sldId id="338" r:id="rId19"/>
    <p:sldId id="334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CC00CC"/>
    <a:srgbClr val="CC6600"/>
    <a:srgbClr val="FFFF00"/>
    <a:srgbClr val="FFFF66"/>
    <a:srgbClr val="FFCC00"/>
    <a:srgbClr val="FF3300"/>
    <a:srgbClr val="99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6086" autoAdjust="0"/>
  </p:normalViewPr>
  <p:slideViewPr>
    <p:cSldViewPr snapToGrid="0"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0E9A5-6372-421E-90DC-E56B7162C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7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AC989-4047-4696-AE4B-6B6CC5B65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7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925DC-A000-46B5-A084-D2B4023A9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0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F5D76-4A2B-4ADC-9EEB-73666B1DF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43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EDA84-63DE-4921-9055-2903C646E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4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54611-DD39-49E4-82B1-6002FFC183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2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3DD8E-1D0F-4C81-9A35-47148E7A0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46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B89E8-475F-4B7D-B817-E216FAAC3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A54C-BFB6-418A-9D58-5B4DF77D9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3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0FF16-805A-4015-8211-ED977D1CC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6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AD8EB-350E-4724-8A0A-7B86D08E7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7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6C9BC95-248E-422A-94E3-6EFAF5572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dirty="0" smtClean="0"/>
              <a:t>Lesson 7-4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0532" y="3886200"/>
            <a:ext cx="7292623" cy="1752600"/>
          </a:xfrm>
        </p:spPr>
        <p:txBody>
          <a:bodyPr/>
          <a:lstStyle/>
          <a:p>
            <a:r>
              <a:rPr lang="en-US" b="1" dirty="0"/>
              <a:t>Properties of Special </a:t>
            </a:r>
            <a:r>
              <a:rPr lang="en-US" b="1" dirty="0" smtClean="0"/>
              <a:t>Parallelograms:</a:t>
            </a:r>
            <a:r>
              <a:rPr lang="en-US" dirty="0"/>
              <a:t> </a:t>
            </a:r>
          </a:p>
          <a:p>
            <a:r>
              <a:rPr lang="en-US" altLang="en-US" b="1" dirty="0" smtClean="0"/>
              <a:t>Rectangles, Squares and Rhombi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51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Corollaries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753" y="917779"/>
            <a:ext cx="5602857" cy="584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670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34155"/>
            <a:ext cx="8229600" cy="424904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For any rectangle </a:t>
            </a:r>
            <a:r>
              <a:rPr lang="en-US" sz="2400" b="1" i="1" dirty="0"/>
              <a:t>ABCD</a:t>
            </a:r>
            <a:r>
              <a:rPr lang="en-US" sz="2400" b="1" dirty="0"/>
              <a:t>, decide whether the statement is always or sometimes true.  Explain your reasoning.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sz="2400" b="1" i="1" dirty="0"/>
              <a:t>AB</a:t>
            </a:r>
            <a:r>
              <a:rPr lang="en-US" sz="2400" b="1" dirty="0"/>
              <a:t> = </a:t>
            </a:r>
            <a:r>
              <a:rPr lang="en-US" sz="2400" b="1" i="1" dirty="0"/>
              <a:t>BC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 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</a:p>
          <a:p>
            <a:pPr marL="514350" lvl="0" indent="-514350">
              <a:buFont typeface="+mj-lt"/>
              <a:buAutoNum type="alphaLcParenR" startAt="2"/>
            </a:pPr>
            <a:r>
              <a:rPr lang="en-US" sz="2400" b="1" i="1" dirty="0"/>
              <a:t>AB </a:t>
            </a:r>
            <a:r>
              <a:rPr lang="en-US" sz="2400" b="1" dirty="0"/>
              <a:t>= </a:t>
            </a:r>
            <a:r>
              <a:rPr lang="en-US" sz="2400" b="1" i="1" dirty="0"/>
              <a:t>CD</a:t>
            </a:r>
            <a:endParaRPr lang="en-US" sz="2400" b="1" dirty="0"/>
          </a:p>
          <a:p>
            <a:endParaRPr lang="en-US" sz="24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1704918" y="2914362"/>
            <a:ext cx="5734164" cy="622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000"/>
                </a:solidFill>
              </a:rPr>
              <a:t>Only true if the rectangle is a square.</a:t>
            </a:r>
            <a:endParaRPr lang="en-US" altLang="en-US" sz="2400" b="1" dirty="0">
              <a:solidFill>
                <a:srgbClr val="FFC000"/>
              </a:solidFill>
            </a:endParaRPr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500062" y="5929768"/>
            <a:ext cx="847228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dirty="0" smtClean="0"/>
              <a:t>Maybe and always</a:t>
            </a:r>
            <a:endParaRPr lang="en-US" altLang="en-US" sz="2400" b="1" u="sng" dirty="0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857316" y="4291570"/>
            <a:ext cx="6101349" cy="622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000"/>
                </a:solidFill>
              </a:rPr>
              <a:t>Always true; opposite sides congruent</a:t>
            </a:r>
            <a:endParaRPr lang="en-US" altLang="en-US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06132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3" grpId="0" autoUpdateAnimBg="0"/>
      <p:bldP spid="99352" grpId="0" autoUpdateAnimBg="0"/>
      <p:bldP spid="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64611"/>
            <a:ext cx="4735689" cy="424904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Classify the special quadrilateral.  Explain your reasoning.</a:t>
            </a:r>
          </a:p>
          <a:p>
            <a:endParaRPr lang="en-US" sz="24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688622" y="3540859"/>
            <a:ext cx="6750460" cy="1934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000"/>
                </a:solidFill>
              </a:rPr>
              <a:t>Opposite sides are parallel </a:t>
            </a:r>
            <a:r>
              <a:rPr lang="en-US" altLang="en-US" sz="24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 parallelogram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000"/>
                </a:solidFill>
              </a:rPr>
              <a:t>Consecutive sides are congruent </a:t>
            </a:r>
            <a:r>
              <a:rPr lang="en-US" altLang="en-US" sz="24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 all four sides are congruent, but corner angles are not right angles  rhombus</a:t>
            </a:r>
            <a:endParaRPr lang="en-US" altLang="en-US" sz="2400" b="1" dirty="0">
              <a:solidFill>
                <a:srgbClr val="FFC000"/>
              </a:solidFill>
            </a:endParaRPr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500062" y="5929768"/>
            <a:ext cx="847228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    </a:t>
            </a:r>
            <a:r>
              <a:rPr lang="en-US" altLang="en-US" sz="2400" b="1" dirty="0" smtClean="0"/>
              <a:t>Rhombus</a:t>
            </a:r>
            <a:endParaRPr lang="en-US" altLang="en-US" sz="2400" b="1" u="sn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063" y="1161133"/>
            <a:ext cx="249555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4711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3" grpId="0" autoUpdateAnimBg="0"/>
      <p:bldP spid="9935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3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34156"/>
            <a:ext cx="5548489" cy="2506704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Find the </a:t>
            </a:r>
            <a:r>
              <a:rPr lang="en-US" sz="2400" b="1" i="1" dirty="0" err="1"/>
              <a:t>m</a:t>
            </a:r>
            <a:r>
              <a:rPr lang="en-US" sz="2400" b="1" dirty="0" err="1">
                <a:sym typeface="Symbol"/>
              </a:rPr>
              <a:t></a:t>
            </a:r>
            <a:r>
              <a:rPr lang="en-US" sz="2400" b="1" i="1" dirty="0" err="1"/>
              <a:t>ABC</a:t>
            </a:r>
            <a:r>
              <a:rPr lang="en-US" sz="2400" b="1" dirty="0"/>
              <a:t> and </a:t>
            </a:r>
            <a:r>
              <a:rPr lang="en-US" sz="2400" b="1" i="1" dirty="0" err="1"/>
              <a:t>m</a:t>
            </a:r>
            <a:r>
              <a:rPr lang="en-US" sz="2400" b="1" dirty="0" err="1">
                <a:sym typeface="Symbol"/>
              </a:rPr>
              <a:t></a:t>
            </a:r>
            <a:r>
              <a:rPr lang="en-US" sz="2400" b="1" i="1" dirty="0" err="1"/>
              <a:t>ACB</a:t>
            </a:r>
            <a:r>
              <a:rPr lang="en-US" sz="2400" b="1" dirty="0"/>
              <a:t> in the rhombus </a:t>
            </a:r>
            <a:r>
              <a:rPr lang="en-US" sz="2400" b="1" i="1" dirty="0"/>
              <a:t>ABCD</a:t>
            </a:r>
            <a:endParaRPr lang="en-US" sz="24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1106311" y="3529570"/>
            <a:ext cx="5734164" cy="622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C000"/>
                </a:solidFill>
                <a:sym typeface="Symbol"/>
              </a:rPr>
              <a:t></a:t>
            </a:r>
            <a:r>
              <a:rPr lang="en-US" altLang="en-US" sz="2400" b="1" dirty="0" smtClean="0">
                <a:solidFill>
                  <a:srgbClr val="FFC000"/>
                </a:solidFill>
                <a:sym typeface="Symbol"/>
              </a:rPr>
              <a:t>ABC </a:t>
            </a:r>
            <a:r>
              <a:rPr lang="en-US" altLang="en-US" sz="2400" b="1" dirty="0">
                <a:solidFill>
                  <a:srgbClr val="FFC000"/>
                </a:solidFill>
                <a:sym typeface="Symbol"/>
              </a:rPr>
              <a:t>= </a:t>
            </a:r>
            <a:r>
              <a:rPr lang="en-US" altLang="en-US" sz="2400" b="1" dirty="0" smtClean="0">
                <a:solidFill>
                  <a:srgbClr val="FFC000"/>
                </a:solidFill>
                <a:sym typeface="Symbol"/>
              </a:rPr>
              <a:t>180 – 2(61) = 180 – 122 = 58°</a:t>
            </a:r>
            <a:endParaRPr lang="en-US" altLang="en-US" sz="2400" b="1" dirty="0">
              <a:solidFill>
                <a:srgbClr val="FFC000"/>
              </a:solidFill>
            </a:endParaRPr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842993" y="2294746"/>
            <a:ext cx="1723849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  <a:endParaRPr lang="en-US" altLang="en-US" sz="2400" b="1" u="sng" dirty="0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106310" y="4799571"/>
            <a:ext cx="6852355" cy="622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000"/>
                </a:solidFill>
                <a:sym typeface="Symbol"/>
              </a:rPr>
              <a:t>ACB = 61°   diagonals are angle bisectors</a:t>
            </a:r>
            <a:endParaRPr lang="en-US" altLang="en-US" sz="2400" b="1" dirty="0">
              <a:solidFill>
                <a:srgbClr val="FFC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462" y="1095475"/>
            <a:ext cx="2457450" cy="186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16362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3" grpId="0" autoUpdateAnimBg="0"/>
      <p:bldP spid="99352" grpId="0" autoUpdateAnimBg="0"/>
      <p:bldP spid="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34156"/>
            <a:ext cx="5548489" cy="2506704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Suppose you measure one angle of the window opening and its measure is 90°. Can you conclude that the shape of the opening is a rectangle?  Explain.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775260" y="3940278"/>
            <a:ext cx="1723849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  <a:endParaRPr lang="en-US" altLang="en-US" sz="2400" b="1" u="sng" dirty="0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27378" y="4820361"/>
            <a:ext cx="8468035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000"/>
                </a:solidFill>
                <a:sym typeface="Symbol"/>
              </a:rPr>
              <a:t>Since opposite sides have been measured congruent, it is a parallelogram.  Parallelograms have opposite angles congruent and consecutive angles supplementary, so if one angle is 90°, then all angles have to be 90°</a:t>
            </a:r>
            <a:endParaRPr lang="en-US" altLang="en-US" sz="2400" b="1" dirty="0">
              <a:solidFill>
                <a:srgbClr val="FFC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038" y="1056317"/>
            <a:ext cx="2619375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546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2" grpId="0" autoUpdateAnimBg="0"/>
      <p:bldP spid="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</a:t>
            </a:r>
            <a:r>
              <a:rPr lang="en-US" altLang="en-US" sz="3200" b="1" dirty="0"/>
              <a:t>5</a:t>
            </a:r>
            <a:endParaRPr lang="en-US" altLang="en-US" sz="3200" b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7379" y="1034156"/>
            <a:ext cx="5102578" cy="2506704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In rectangle </a:t>
            </a:r>
            <a:r>
              <a:rPr lang="en-US" sz="2400" b="1" i="1" dirty="0"/>
              <a:t>ABCD</a:t>
            </a:r>
            <a:r>
              <a:rPr lang="en-US" sz="2400" b="1" dirty="0"/>
              <a:t>,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i="1" dirty="0" smtClean="0"/>
              <a:t>AC</a:t>
            </a:r>
            <a:r>
              <a:rPr lang="en-US" sz="2400" b="1" dirty="0" smtClean="0"/>
              <a:t> </a:t>
            </a:r>
            <a:r>
              <a:rPr lang="en-US" sz="2400" b="1" dirty="0"/>
              <a:t>= 7</a:t>
            </a:r>
            <a:r>
              <a:rPr lang="en-US" sz="2400" b="1" i="1" dirty="0"/>
              <a:t>x</a:t>
            </a:r>
            <a:r>
              <a:rPr lang="en-US" sz="2400" b="1" dirty="0"/>
              <a:t> – 15 and </a:t>
            </a:r>
            <a:r>
              <a:rPr lang="en-US" sz="2400" b="1" i="1" dirty="0"/>
              <a:t>BD</a:t>
            </a:r>
            <a:r>
              <a:rPr lang="en-US" sz="2400" b="1" dirty="0"/>
              <a:t> = 2</a:t>
            </a:r>
            <a:r>
              <a:rPr lang="en-US" sz="2400" b="1" i="1" dirty="0"/>
              <a:t>x</a:t>
            </a:r>
            <a:r>
              <a:rPr lang="en-US" sz="2400" b="1" dirty="0"/>
              <a:t> + 25.  Find the lengths of the diagonals of </a:t>
            </a:r>
            <a:r>
              <a:rPr lang="en-US" sz="2400" b="1" i="1" dirty="0"/>
              <a:t>ABCD</a:t>
            </a:r>
            <a:r>
              <a:rPr lang="en-US" sz="2400" b="1" dirty="0"/>
              <a:t>.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628503" y="5429961"/>
            <a:ext cx="3943496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  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AC = 41 = BD  </a:t>
            </a:r>
            <a:endParaRPr lang="en-US" altLang="en-US" sz="2400" b="1" u="sng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37982" y="3804361"/>
            <a:ext cx="8468035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000"/>
                </a:solidFill>
                <a:sym typeface="Symbol"/>
              </a:rPr>
              <a:t>Diagonals congruent:</a:t>
            </a:r>
            <a:endParaRPr lang="en-US" altLang="en-US" sz="2400" b="1" dirty="0">
              <a:solidFill>
                <a:srgbClr val="FFC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556" y="1229249"/>
            <a:ext cx="2643447" cy="18267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069645" y="3795036"/>
                <a:ext cx="4572000" cy="131112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sym typeface="Symbol"/>
                        </a:rPr>
                        <m:t>𝟕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sym typeface="Symbol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sym typeface="Symbol"/>
                        </a:rPr>
                        <m:t>−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sym typeface="Symbol"/>
                        </a:rPr>
                        <m:t>𝟏𝟓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sym typeface="Symbol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sym typeface="Symbol"/>
                        </a:rPr>
                        <m:t>𝟐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sym typeface="Symbol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sym typeface="Symbol"/>
                        </a:rPr>
                        <m:t>+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sym typeface="Symbol"/>
                        </a:rPr>
                        <m:t>𝟐𝟓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  <a:sym typeface="Symbol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𝟓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𝟒𝟎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𝟖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645" y="3795036"/>
                <a:ext cx="4572000" cy="131112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21930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2" grpId="0" autoUpdateAnimBg="0"/>
      <p:bldP spid="9" grpId="0" autoUpdateAnimBg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34155"/>
            <a:ext cx="5548489" cy="271375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Decide whether quadrilateral </a:t>
            </a:r>
            <a:r>
              <a:rPr lang="en-US" sz="2400" b="1" i="1" dirty="0"/>
              <a:t>ABCD</a:t>
            </a:r>
            <a:r>
              <a:rPr lang="en-US" sz="2400" b="1" dirty="0"/>
              <a:t> with vertices </a:t>
            </a:r>
            <a:r>
              <a:rPr lang="en-US" sz="2400" b="1" i="1" dirty="0"/>
              <a:t>A</a:t>
            </a:r>
            <a:r>
              <a:rPr lang="en-US" sz="2400" b="1" dirty="0"/>
              <a:t>(-2,3), </a:t>
            </a:r>
            <a:r>
              <a:rPr lang="en-US" sz="2400" b="1" i="1" dirty="0"/>
              <a:t>B</a:t>
            </a:r>
            <a:r>
              <a:rPr lang="en-US" sz="2400" b="1" dirty="0"/>
              <a:t>(2,2), </a:t>
            </a:r>
            <a:r>
              <a:rPr lang="en-US" sz="2400" b="1" i="1" dirty="0"/>
              <a:t>C</a:t>
            </a:r>
            <a:r>
              <a:rPr lang="en-US" sz="2400" b="1" dirty="0"/>
              <a:t>(1,-2), and </a:t>
            </a:r>
            <a:r>
              <a:rPr lang="en-US" sz="2400" b="1" i="1" dirty="0"/>
              <a:t>D</a:t>
            </a:r>
            <a:r>
              <a:rPr lang="en-US" sz="2400" b="1" dirty="0"/>
              <a:t>(-3,-1) is a </a:t>
            </a:r>
            <a:r>
              <a:rPr lang="en-US" sz="2400" b="1" i="1" dirty="0"/>
              <a:t>rectangle</a:t>
            </a:r>
            <a:r>
              <a:rPr lang="en-US" sz="2400" b="1" dirty="0"/>
              <a:t>, a </a:t>
            </a:r>
            <a:r>
              <a:rPr lang="en-US" sz="2400" b="1" i="1" dirty="0"/>
              <a:t>rhombus</a:t>
            </a:r>
            <a:r>
              <a:rPr lang="en-US" sz="2400" b="1" dirty="0"/>
              <a:t>, or a </a:t>
            </a:r>
            <a:r>
              <a:rPr lang="en-US" sz="2400" b="1" i="1" dirty="0"/>
              <a:t>square</a:t>
            </a:r>
            <a:r>
              <a:rPr lang="en-US" sz="2400" b="1" dirty="0"/>
              <a:t>.  Give all names that apply.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1192949" y="3074187"/>
            <a:ext cx="1723849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  <a:endParaRPr lang="en-US" altLang="en-US" sz="2400" b="1" u="sng" dirty="0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38337" y="4140088"/>
            <a:ext cx="8715022" cy="257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Opposite sides parallel (same slopes)  parallelogram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All four sides congruent  rhombus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Consecutive sides are perpendicular (negative reciprocals of each other)  corner angles are 90°   square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And must be rectangle as well</a:t>
            </a:r>
            <a:endParaRPr lang="en-US" altLang="en-US" sz="2400" b="1" dirty="0">
              <a:solidFill>
                <a:srgbClr val="FFC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639" y="646443"/>
            <a:ext cx="3093720" cy="3177540"/>
          </a:xfrm>
          <a:prstGeom prst="rect">
            <a:avLst/>
          </a:prstGeom>
        </p:spPr>
      </p:pic>
      <p:sp>
        <p:nvSpPr>
          <p:cNvPr id="11" name="Oval 10"/>
          <p:cNvSpPr>
            <a:spLocks noChangeAspect="1"/>
          </p:cNvSpPr>
          <p:nvPr/>
        </p:nvSpPr>
        <p:spPr bwMode="auto">
          <a:xfrm>
            <a:off x="7004756" y="1823135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7586138" y="1975535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 bwMode="auto">
          <a:xfrm>
            <a:off x="7445024" y="2579495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 bwMode="auto">
          <a:xfrm>
            <a:off x="6852350" y="2415803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6992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2" grpId="0" autoUpdateAnimBg="0"/>
      <p:bldP spid="9" grpId="0" autoUpdateAnimBg="0"/>
      <p:bldP spid="11" grpId="0" animBg="1"/>
      <p:bldP spid="12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Quadrilateral Family Tree</a:t>
            </a:r>
            <a:endParaRPr lang="en-US" altLang="en-US" sz="3200" b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34154"/>
            <a:ext cx="8144933" cy="536664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In the following chart, remember that a figure has its own unique characteristics and all of the characteristics above it in the family tree.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Quadrilaterals</a:t>
            </a:r>
            <a:r>
              <a:rPr lang="en-US" sz="2400" b="1" dirty="0" smtClean="0"/>
              <a:t>: 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3 unique </a:t>
            </a:r>
            <a:r>
              <a:rPr lang="en-US" sz="2400" b="1" dirty="0" smtClean="0"/>
              <a:t>and </a:t>
            </a:r>
            <a:r>
              <a:rPr lang="en-US" sz="2400" b="1" dirty="0" smtClean="0">
                <a:solidFill>
                  <a:srgbClr val="CC00FF"/>
                </a:solidFill>
              </a:rPr>
              <a:t>2 from all polygons</a:t>
            </a:r>
            <a:r>
              <a:rPr lang="en-US" sz="2400" b="1" dirty="0" smtClean="0"/>
              <a:t>  (5)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Parallelograms</a:t>
            </a:r>
            <a:r>
              <a:rPr lang="en-US" sz="2400" b="1" dirty="0" smtClean="0"/>
              <a:t>: 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4 unique </a:t>
            </a:r>
            <a:r>
              <a:rPr lang="en-US" sz="2400" b="1" dirty="0" smtClean="0"/>
              <a:t>and </a:t>
            </a:r>
            <a:r>
              <a:rPr lang="en-US" sz="2400" b="1" dirty="0" smtClean="0">
                <a:solidFill>
                  <a:srgbClr val="CC00FF"/>
                </a:solidFill>
              </a:rPr>
              <a:t>5 from “parents”     </a:t>
            </a:r>
            <a:r>
              <a:rPr lang="en-US" sz="2400" b="1" dirty="0" smtClean="0"/>
              <a:t>(9)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Rectangles</a:t>
            </a:r>
            <a:r>
              <a:rPr lang="en-US" sz="2400" b="1" dirty="0" smtClean="0"/>
              <a:t>: 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2 unique </a:t>
            </a:r>
            <a:r>
              <a:rPr lang="en-US" sz="2400" b="1" dirty="0" smtClean="0"/>
              <a:t>and </a:t>
            </a:r>
            <a:r>
              <a:rPr lang="en-US" sz="2400" b="1" dirty="0" smtClean="0">
                <a:solidFill>
                  <a:srgbClr val="CC00FF"/>
                </a:solidFill>
              </a:rPr>
              <a:t>9 from “parents”            </a:t>
            </a:r>
            <a:r>
              <a:rPr lang="en-US" sz="2400" b="1" dirty="0" smtClean="0"/>
              <a:t>(11)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Rhombi</a:t>
            </a:r>
            <a:r>
              <a:rPr lang="en-US" sz="2400" b="1" dirty="0" smtClean="0"/>
              <a:t>: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4 unique </a:t>
            </a:r>
            <a:r>
              <a:rPr lang="en-US" sz="2400" b="1" dirty="0" smtClean="0"/>
              <a:t>and </a:t>
            </a:r>
            <a:r>
              <a:rPr lang="en-US" sz="2400" b="1" dirty="0" smtClean="0">
                <a:solidFill>
                  <a:srgbClr val="CC00FF"/>
                </a:solidFill>
              </a:rPr>
              <a:t>9 from “parents”                   </a:t>
            </a:r>
            <a:r>
              <a:rPr lang="en-US" sz="2400" b="1" dirty="0" smtClean="0"/>
              <a:t>(13)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Squares</a:t>
            </a:r>
            <a:r>
              <a:rPr lang="en-US" sz="2400" b="1" dirty="0" smtClean="0"/>
              <a:t>: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no unique </a:t>
            </a:r>
            <a:r>
              <a:rPr lang="en-US" sz="2400" b="1" dirty="0" smtClean="0"/>
              <a:t>and </a:t>
            </a:r>
            <a:r>
              <a:rPr lang="en-US" sz="2400" b="1" dirty="0" smtClean="0">
                <a:solidFill>
                  <a:srgbClr val="CC00FF"/>
                </a:solidFill>
              </a:rPr>
              <a:t>15 from “parents”              </a:t>
            </a:r>
            <a:r>
              <a:rPr lang="en-US" sz="2400" b="1" dirty="0" smtClean="0"/>
              <a:t>(15)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Remember this when filling out the 85 checkmarks on the Quadrilateral Characteristics worksheet. </a:t>
            </a:r>
            <a:endParaRPr lang="en-US" sz="24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53342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r>
              <a:rPr lang="en-US" altLang="en-US" sz="3200" b="1" smtClean="0"/>
              <a:t>Quadrilateral Characteristics Summary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992438" y="685800"/>
            <a:ext cx="3163887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Convex Quadrilaterals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600200" y="571500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Squares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327400" y="388620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Rhombi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52400" y="3886200"/>
            <a:ext cx="15986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Rectangles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914400" y="1600200"/>
            <a:ext cx="21717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Parallelograms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6553200" y="1600200"/>
            <a:ext cx="16494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6553200" y="4343400"/>
            <a:ext cx="1649413" cy="8318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Isosceles</a:t>
            </a:r>
            <a:br>
              <a:rPr lang="en-US" altLang="en-US" sz="2400" b="1">
                <a:latin typeface="Times New Roman" pitchFamily="18" charset="0"/>
              </a:rPr>
            </a:br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cxnSp>
        <p:nvCxnSpPr>
          <p:cNvPr id="16394" name="AutoShape 10"/>
          <p:cNvCxnSpPr>
            <a:cxnSpLocks noChangeShapeType="1"/>
            <a:stCxn id="16389" idx="0"/>
            <a:endCxn id="16391" idx="2"/>
          </p:cNvCxnSpPr>
          <p:nvPr/>
        </p:nvCxnSpPr>
        <p:spPr bwMode="auto">
          <a:xfrm rot="5400000" flipH="1">
            <a:off x="2065337" y="2001838"/>
            <a:ext cx="1819275" cy="19494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5" name="AutoShape 11"/>
          <p:cNvCxnSpPr>
            <a:cxnSpLocks noChangeShapeType="1"/>
            <a:stCxn id="16390" idx="0"/>
            <a:endCxn id="16391" idx="2"/>
          </p:cNvCxnSpPr>
          <p:nvPr/>
        </p:nvCxnSpPr>
        <p:spPr bwMode="auto">
          <a:xfrm rot="-5400000">
            <a:off x="566737" y="2452688"/>
            <a:ext cx="1819275" cy="1047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6" name="AutoShape 12"/>
          <p:cNvCxnSpPr>
            <a:cxnSpLocks noChangeShapeType="1"/>
            <a:stCxn id="16388" idx="0"/>
            <a:endCxn id="16390" idx="2"/>
          </p:cNvCxnSpPr>
          <p:nvPr/>
        </p:nvCxnSpPr>
        <p:spPr bwMode="auto">
          <a:xfrm rot="5400000" flipH="1">
            <a:off x="906462" y="4398963"/>
            <a:ext cx="1362075" cy="1270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7" name="AutoShape 13"/>
          <p:cNvCxnSpPr>
            <a:cxnSpLocks noChangeShapeType="1"/>
            <a:stCxn id="16388" idx="0"/>
            <a:endCxn id="16389" idx="2"/>
          </p:cNvCxnSpPr>
          <p:nvPr/>
        </p:nvCxnSpPr>
        <p:spPr bwMode="auto">
          <a:xfrm rot="-5400000">
            <a:off x="2405062" y="4170363"/>
            <a:ext cx="1362075" cy="1727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8" name="AutoShape 14"/>
          <p:cNvCxnSpPr>
            <a:cxnSpLocks noChangeShapeType="1"/>
            <a:stCxn id="16393" idx="0"/>
            <a:endCxn id="16392" idx="2"/>
          </p:cNvCxnSpPr>
          <p:nvPr/>
        </p:nvCxnSpPr>
        <p:spPr bwMode="auto">
          <a:xfrm flipV="1">
            <a:off x="7378700" y="2066925"/>
            <a:ext cx="0" cy="2276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9" name="AutoShape 15"/>
          <p:cNvCxnSpPr>
            <a:cxnSpLocks noChangeShapeType="1"/>
            <a:stCxn id="16391" idx="0"/>
            <a:endCxn id="16387" idx="2"/>
          </p:cNvCxnSpPr>
          <p:nvPr/>
        </p:nvCxnSpPr>
        <p:spPr bwMode="auto">
          <a:xfrm rot="-5400000">
            <a:off x="3063875" y="88900"/>
            <a:ext cx="447675" cy="25749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0" name="AutoShape 16"/>
          <p:cNvCxnSpPr>
            <a:cxnSpLocks noChangeShapeType="1"/>
            <a:stCxn id="16392" idx="0"/>
            <a:endCxn id="16387" idx="2"/>
          </p:cNvCxnSpPr>
          <p:nvPr/>
        </p:nvCxnSpPr>
        <p:spPr bwMode="auto">
          <a:xfrm rot="5400000" flipH="1">
            <a:off x="5753100" y="-25400"/>
            <a:ext cx="447675" cy="28035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990600" y="2386013"/>
            <a:ext cx="3048000" cy="942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Opposite sides parallel and congruent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Opposite angles congruent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Consecutive angles supplementary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Diagonals bisect each other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553200" y="2279650"/>
            <a:ext cx="2514600" cy="1155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Bases Parallel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Legs are not Parallel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Leg angles are supplementary </a:t>
            </a:r>
            <a:endParaRPr lang="en-US" altLang="en-US" sz="1400" b="1">
              <a:solidFill>
                <a:schemeClr val="accent2"/>
              </a:solidFill>
              <a:latin typeface="Times New Roman" pitchFamily="18" charset="0"/>
              <a:sym typeface="Symbol" pitchFamily="18" charset="2"/>
            </a:endParaRP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Median is parallel to bases</a:t>
            </a:r>
            <a:br>
              <a:rPr lang="en-US" altLang="en-US" sz="1400" b="1">
                <a:latin typeface="Times New Roman" pitchFamily="18" charset="0"/>
              </a:rPr>
            </a:br>
            <a:r>
              <a:rPr lang="en-US" altLang="en-US" sz="1400" b="1">
                <a:latin typeface="Times New Roman" pitchFamily="18" charset="0"/>
              </a:rPr>
              <a:t>Median = ½ (base + base)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228600" y="4633913"/>
            <a:ext cx="1749425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Angles all 90</a:t>
            </a:r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°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Diagonals congruent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3287712" y="5265209"/>
            <a:ext cx="2868613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rgbClr val="FFFF00"/>
                </a:solidFill>
                <a:latin typeface="Times New Roman" pitchFamily="18" charset="0"/>
              </a:rPr>
              <a:t>Diagonals divide into 4 congruent triangles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3267075" y="4527550"/>
            <a:ext cx="2634054" cy="73866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rgbClr val="FFFF00"/>
                </a:solidFill>
                <a:latin typeface="Times New Roman" pitchFamily="18" charset="0"/>
              </a:rPr>
              <a:t>All sides congruent</a:t>
            </a:r>
            <a:endParaRPr lang="en-US" altLang="en-US" sz="1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1400" b="1" dirty="0">
                <a:solidFill>
                  <a:srgbClr val="FFFF00"/>
                </a:solidFill>
                <a:latin typeface="Times New Roman" pitchFamily="18" charset="0"/>
              </a:rPr>
              <a:t>Diagonals perpendicular</a:t>
            </a:r>
          </a:p>
          <a:p>
            <a:pPr eaLnBrk="1" hangingPunct="1"/>
            <a:r>
              <a:rPr lang="en-US" altLang="en-US" sz="1400" b="1" dirty="0">
                <a:solidFill>
                  <a:srgbClr val="FFFF00"/>
                </a:solidFill>
                <a:latin typeface="Times New Roman" pitchFamily="18" charset="0"/>
              </a:rPr>
              <a:t>Diagonals bisect opposite angles</a:t>
            </a: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6553200" y="5334000"/>
            <a:ext cx="2286000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Legs are congruent 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Base angle pairs congruent 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are congruent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3490913" y="1370013"/>
            <a:ext cx="2303462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4 sided polygon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4 interior angles sum to 360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4 exterior angles sum to 360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800"/>
            <a:ext cx="8229600" cy="906463"/>
          </a:xfrm>
        </p:spPr>
        <p:txBody>
          <a:bodyPr/>
          <a:lstStyle/>
          <a:p>
            <a:r>
              <a:rPr lang="en-US" altLang="en-US" sz="3600" b="1" smtClean="0"/>
              <a:t>Summary &amp; Homework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563" y="1285875"/>
            <a:ext cx="8566150" cy="5260975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altLang="en-US" sz="2400" b="1" dirty="0" smtClean="0"/>
              <a:t>Rectangle:  A parallelogram with four right angles and congruent diagonals</a:t>
            </a:r>
          </a:p>
          <a:p>
            <a:pPr lvl="1"/>
            <a:r>
              <a:rPr lang="en-US" altLang="en-US" sz="2400" b="1" dirty="0" smtClean="0"/>
              <a:t>Rhombus:  A parallelogram with four congruent sides, diagonals that are perpendicular bisectors to each other and angle bisectors of corner angles</a:t>
            </a:r>
          </a:p>
          <a:p>
            <a:pPr lvl="1"/>
            <a:r>
              <a:rPr lang="en-US" altLang="en-US" sz="2400" b="1" dirty="0" smtClean="0"/>
              <a:t>Square:  All rectangle and a rhombus characteristics</a:t>
            </a:r>
          </a:p>
          <a:p>
            <a:pPr lvl="1"/>
            <a:endParaRPr lang="en-US" altLang="en-US" sz="2400" b="1" dirty="0" smtClean="0"/>
          </a:p>
          <a:p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/>
            <a:r>
              <a:rPr lang="en-US" altLang="en-US" sz="2400" b="1" dirty="0" smtClean="0"/>
              <a:t>Quadrilateral Worksheet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Lesson 6-3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6152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Determine whether each quadrilateral is a parallelogram.  </a:t>
            </a:r>
            <a:br>
              <a:rPr lang="en-US" altLang="en-US" sz="2000" b="1"/>
            </a:br>
            <a:r>
              <a:rPr lang="en-US" altLang="en-US" sz="2000" b="1"/>
              <a:t>Justify your answer. </a:t>
            </a:r>
            <a:endParaRPr lang="en-US" altLang="en-US" sz="2000" b="1">
              <a:cs typeface="Arial" charset="0"/>
            </a:endParaRPr>
          </a:p>
          <a:p>
            <a:pPr>
              <a:buFontTx/>
              <a:buAutoNum type="arabicPeriod"/>
            </a:pPr>
            <a:endParaRPr lang="en-US" altLang="en-US" sz="2000" b="1">
              <a:cs typeface="Arial" charset="0"/>
            </a:endParaRPr>
          </a:p>
          <a:p>
            <a:pPr>
              <a:buFontTx/>
              <a:buAutoNum type="arabicPeriod"/>
            </a:pPr>
            <a:r>
              <a:rPr lang="en-US" altLang="en-US" sz="2000" b="1">
                <a:cs typeface="Arial" charset="0"/>
                <a:sym typeface="Symbol" pitchFamily="18" charset="2"/>
              </a:rPr>
              <a:t> 				                  2.</a:t>
            </a:r>
          </a:p>
          <a:p>
            <a:pPr>
              <a:buFontTx/>
              <a:buAutoNum type="arabicPeriod"/>
            </a:pPr>
            <a:endParaRPr lang="en-US" altLang="en-US" sz="2000" b="1">
              <a:cs typeface="Arial" charset="0"/>
              <a:sym typeface="Symbol" pitchFamily="18" charset="2"/>
            </a:endParaRPr>
          </a:p>
          <a:p>
            <a:pPr>
              <a:buFontTx/>
              <a:buAutoNum type="arabicPeriod"/>
            </a:pPr>
            <a:endParaRPr lang="en-US" altLang="en-US" sz="2000" b="1">
              <a:cs typeface="Arial" charset="0"/>
              <a:sym typeface="Symbol" pitchFamily="18" charset="2"/>
            </a:endParaRP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Determine whether the quadrilateral with the given vertices is a parallelogram using the method indicated.</a:t>
            </a: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3.  A(,), B(,), C(,), D(,)   Distance formula</a:t>
            </a: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4.  </a:t>
            </a:r>
            <a:r>
              <a:rPr lang="en-US" altLang="en-US" sz="2000" b="1">
                <a:sym typeface="Symbol" pitchFamily="18" charset="2"/>
              </a:rPr>
              <a:t>R(,), S(,), T(,), U(,)   Slope formula</a:t>
            </a:r>
            <a:endParaRPr lang="en-US" altLang="en-US" sz="2000" b="1">
              <a:cs typeface="Arial" charset="0"/>
              <a:sym typeface="Symbol" pitchFamily="18" charset="2"/>
            </a:endParaRP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5.                                                 Which set of statements </a:t>
            </a:r>
            <a:br>
              <a:rPr lang="en-US" altLang="en-US" sz="2000" b="1">
                <a:cs typeface="Arial" charset="0"/>
                <a:sym typeface="Symbol" pitchFamily="18" charset="2"/>
              </a:rPr>
            </a:br>
            <a:r>
              <a:rPr lang="en-US" altLang="en-US" sz="2000" b="1">
                <a:cs typeface="Arial" charset="0"/>
                <a:sym typeface="Symbol" pitchFamily="18" charset="2"/>
              </a:rPr>
              <a:t>will prove LMNO a parallelogram?</a:t>
            </a:r>
            <a:endParaRPr lang="el-GR" altLang="en-US" sz="2000" b="1">
              <a:cs typeface="Arial" charset="0"/>
              <a:sym typeface="Symbol" pitchFamily="18" charset="2"/>
            </a:endParaRPr>
          </a:p>
        </p:txBody>
      </p:sp>
      <p:sp>
        <p:nvSpPr>
          <p:cNvPr id="6153" name="Rectangle 30"/>
          <p:cNvSpPr>
            <a:spLocks noChangeArrowheads="1"/>
          </p:cNvSpPr>
          <p:nvPr/>
        </p:nvSpPr>
        <p:spPr bwMode="auto">
          <a:xfrm>
            <a:off x="663575" y="4376738"/>
            <a:ext cx="3181350" cy="366712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/>
              <a:t>Standardized Test Practice:</a:t>
            </a:r>
          </a:p>
        </p:txBody>
      </p:sp>
      <p:sp>
        <p:nvSpPr>
          <p:cNvPr id="6154" name="Oval 31"/>
          <p:cNvSpPr>
            <a:spLocks noChangeArrowheads="1"/>
          </p:cNvSpPr>
          <p:nvPr/>
        </p:nvSpPr>
        <p:spPr bwMode="auto">
          <a:xfrm>
            <a:off x="344488" y="5410200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155" name="Oval 32"/>
          <p:cNvSpPr>
            <a:spLocks noChangeArrowheads="1"/>
          </p:cNvSpPr>
          <p:nvPr/>
        </p:nvSpPr>
        <p:spPr bwMode="auto">
          <a:xfrm>
            <a:off x="347663" y="6013450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6156" name="Oval 33"/>
          <p:cNvSpPr>
            <a:spLocks noChangeArrowheads="1"/>
          </p:cNvSpPr>
          <p:nvPr/>
        </p:nvSpPr>
        <p:spPr bwMode="auto">
          <a:xfrm>
            <a:off x="4259263" y="5410200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6157" name="Oval 34"/>
          <p:cNvSpPr>
            <a:spLocks noChangeArrowheads="1"/>
          </p:cNvSpPr>
          <p:nvPr/>
        </p:nvSpPr>
        <p:spPr bwMode="auto">
          <a:xfrm>
            <a:off x="4243388" y="6013450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158" name="Text Box 41"/>
          <p:cNvSpPr txBox="1">
            <a:spLocks noChangeArrowheads="1"/>
          </p:cNvSpPr>
          <p:nvPr/>
        </p:nvSpPr>
        <p:spPr bwMode="auto">
          <a:xfrm>
            <a:off x="912813" y="5324475"/>
            <a:ext cx="2830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LM // NO and LO </a:t>
            </a:r>
            <a:r>
              <a:rPr lang="en-US" altLang="en-US" sz="2000" b="1">
                <a:sym typeface="Symbol" pitchFamily="18" charset="2"/>
              </a:rPr>
              <a:t> MN</a:t>
            </a:r>
          </a:p>
        </p:txBody>
      </p:sp>
      <p:sp>
        <p:nvSpPr>
          <p:cNvPr id="6159" name="Text Box 44"/>
          <p:cNvSpPr txBox="1">
            <a:spLocks noChangeArrowheads="1"/>
          </p:cNvSpPr>
          <p:nvPr/>
        </p:nvSpPr>
        <p:spPr bwMode="auto">
          <a:xfrm>
            <a:off x="7186613" y="4198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L</a:t>
            </a:r>
          </a:p>
        </p:txBody>
      </p:sp>
      <p:sp>
        <p:nvSpPr>
          <p:cNvPr id="6160" name="AutoShape 22"/>
          <p:cNvSpPr>
            <a:spLocks noChangeArrowheads="1"/>
          </p:cNvSpPr>
          <p:nvPr/>
        </p:nvSpPr>
        <p:spPr bwMode="auto">
          <a:xfrm>
            <a:off x="766763" y="1606550"/>
            <a:ext cx="1662112" cy="609600"/>
          </a:xfrm>
          <a:prstGeom prst="parallelogram">
            <a:avLst>
              <a:gd name="adj" fmla="val 68164"/>
            </a:avLst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61" name="Line 23"/>
          <p:cNvSpPr>
            <a:spLocks noChangeShapeType="1"/>
          </p:cNvSpPr>
          <p:nvPr/>
        </p:nvSpPr>
        <p:spPr bwMode="auto">
          <a:xfrm>
            <a:off x="1187450" y="1619250"/>
            <a:ext cx="830263" cy="587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Line 24"/>
          <p:cNvSpPr>
            <a:spLocks noChangeShapeType="1"/>
          </p:cNvSpPr>
          <p:nvPr/>
        </p:nvSpPr>
        <p:spPr bwMode="auto">
          <a:xfrm flipV="1">
            <a:off x="766763" y="1609725"/>
            <a:ext cx="1652587" cy="604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Line 25"/>
          <p:cNvSpPr>
            <a:spLocks noChangeShapeType="1"/>
          </p:cNvSpPr>
          <p:nvPr/>
        </p:nvSpPr>
        <p:spPr bwMode="auto">
          <a:xfrm flipH="1">
            <a:off x="1376363" y="1746250"/>
            <a:ext cx="80962" cy="66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Line 26"/>
          <p:cNvSpPr>
            <a:spLocks noChangeShapeType="1"/>
          </p:cNvSpPr>
          <p:nvPr/>
        </p:nvSpPr>
        <p:spPr bwMode="auto">
          <a:xfrm flipH="1">
            <a:off x="1751013" y="2016125"/>
            <a:ext cx="80962" cy="66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5" name="Line 27"/>
          <p:cNvSpPr>
            <a:spLocks noChangeShapeType="1"/>
          </p:cNvSpPr>
          <p:nvPr/>
        </p:nvSpPr>
        <p:spPr bwMode="auto">
          <a:xfrm rot="16200000" flipH="1">
            <a:off x="1223169" y="2001044"/>
            <a:ext cx="80963" cy="66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6" name="Line 28"/>
          <p:cNvSpPr>
            <a:spLocks noChangeShapeType="1"/>
          </p:cNvSpPr>
          <p:nvPr/>
        </p:nvSpPr>
        <p:spPr bwMode="auto">
          <a:xfrm rot="16200000" flipH="1">
            <a:off x="1266031" y="1985169"/>
            <a:ext cx="80963" cy="66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7" name="Line 29"/>
          <p:cNvSpPr>
            <a:spLocks noChangeShapeType="1"/>
          </p:cNvSpPr>
          <p:nvPr/>
        </p:nvSpPr>
        <p:spPr bwMode="auto">
          <a:xfrm rot="16200000" flipH="1">
            <a:off x="1888331" y="1759744"/>
            <a:ext cx="80963" cy="66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8" name="Line 30"/>
          <p:cNvSpPr>
            <a:spLocks noChangeShapeType="1"/>
          </p:cNvSpPr>
          <p:nvPr/>
        </p:nvSpPr>
        <p:spPr bwMode="auto">
          <a:xfrm rot="16200000" flipH="1">
            <a:off x="1931194" y="1743869"/>
            <a:ext cx="80963" cy="66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9" name="AutoShape 31"/>
          <p:cNvSpPr>
            <a:spLocks noChangeArrowheads="1"/>
          </p:cNvSpPr>
          <p:nvPr/>
        </p:nvSpPr>
        <p:spPr bwMode="auto">
          <a:xfrm flipH="1">
            <a:off x="5449888" y="1600200"/>
            <a:ext cx="1384300" cy="777875"/>
          </a:xfrm>
          <a:prstGeom prst="parallelogram">
            <a:avLst>
              <a:gd name="adj" fmla="val 44490"/>
            </a:avLst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70" name="Freeform 32"/>
          <p:cNvSpPr>
            <a:spLocks/>
          </p:cNvSpPr>
          <p:nvPr/>
        </p:nvSpPr>
        <p:spPr bwMode="auto">
          <a:xfrm>
            <a:off x="5767388" y="2239963"/>
            <a:ext cx="150812" cy="119062"/>
          </a:xfrm>
          <a:custGeom>
            <a:avLst/>
            <a:gdLst>
              <a:gd name="T0" fmla="*/ 0 w 95"/>
              <a:gd name="T1" fmla="*/ 2147483647 h 75"/>
              <a:gd name="T2" fmla="*/ 2147483647 w 95"/>
              <a:gd name="T3" fmla="*/ 2147483647 h 75"/>
              <a:gd name="T4" fmla="*/ 2147483647 w 95"/>
              <a:gd name="T5" fmla="*/ 2147483647 h 75"/>
              <a:gd name="T6" fmla="*/ 0 60000 65536"/>
              <a:gd name="T7" fmla="*/ 0 60000 65536"/>
              <a:gd name="T8" fmla="*/ 0 60000 65536"/>
              <a:gd name="T9" fmla="*/ 0 w 95"/>
              <a:gd name="T10" fmla="*/ 0 h 75"/>
              <a:gd name="T11" fmla="*/ 95 w 95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5" h="75">
                <a:moveTo>
                  <a:pt x="0" y="23"/>
                </a:moveTo>
                <a:cubicBezTo>
                  <a:pt x="12" y="21"/>
                  <a:pt x="56" y="0"/>
                  <a:pt x="72" y="9"/>
                </a:cubicBezTo>
                <a:cubicBezTo>
                  <a:pt x="88" y="18"/>
                  <a:pt x="90" y="61"/>
                  <a:pt x="95" y="75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1" name="Freeform 33"/>
          <p:cNvSpPr>
            <a:spLocks/>
          </p:cNvSpPr>
          <p:nvPr/>
        </p:nvSpPr>
        <p:spPr bwMode="auto">
          <a:xfrm>
            <a:off x="5746750" y="2176463"/>
            <a:ext cx="238125" cy="185737"/>
          </a:xfrm>
          <a:custGeom>
            <a:avLst/>
            <a:gdLst>
              <a:gd name="T0" fmla="*/ 0 w 150"/>
              <a:gd name="T1" fmla="*/ 2147483647 h 117"/>
              <a:gd name="T2" fmla="*/ 2147483647 w 150"/>
              <a:gd name="T3" fmla="*/ 2147483647 h 117"/>
              <a:gd name="T4" fmla="*/ 2147483647 w 150"/>
              <a:gd name="T5" fmla="*/ 2147483647 h 117"/>
              <a:gd name="T6" fmla="*/ 0 60000 65536"/>
              <a:gd name="T7" fmla="*/ 0 60000 65536"/>
              <a:gd name="T8" fmla="*/ 0 60000 65536"/>
              <a:gd name="T9" fmla="*/ 0 w 150"/>
              <a:gd name="T10" fmla="*/ 0 h 117"/>
              <a:gd name="T11" fmla="*/ 150 w 150"/>
              <a:gd name="T12" fmla="*/ 117 h 1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" h="117">
                <a:moveTo>
                  <a:pt x="0" y="27"/>
                </a:moveTo>
                <a:cubicBezTo>
                  <a:pt x="18" y="25"/>
                  <a:pt x="82" y="0"/>
                  <a:pt x="107" y="15"/>
                </a:cubicBezTo>
                <a:cubicBezTo>
                  <a:pt x="132" y="30"/>
                  <a:pt x="141" y="96"/>
                  <a:pt x="150" y="117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2" name="Freeform 34"/>
          <p:cNvSpPr>
            <a:spLocks/>
          </p:cNvSpPr>
          <p:nvPr/>
        </p:nvSpPr>
        <p:spPr bwMode="auto">
          <a:xfrm rot="10800000">
            <a:off x="6372225" y="1611313"/>
            <a:ext cx="150813" cy="119062"/>
          </a:xfrm>
          <a:custGeom>
            <a:avLst/>
            <a:gdLst>
              <a:gd name="T0" fmla="*/ 0 w 95"/>
              <a:gd name="T1" fmla="*/ 2147483647 h 75"/>
              <a:gd name="T2" fmla="*/ 2147483647 w 95"/>
              <a:gd name="T3" fmla="*/ 2147483647 h 75"/>
              <a:gd name="T4" fmla="*/ 2147483647 w 95"/>
              <a:gd name="T5" fmla="*/ 2147483647 h 75"/>
              <a:gd name="T6" fmla="*/ 0 60000 65536"/>
              <a:gd name="T7" fmla="*/ 0 60000 65536"/>
              <a:gd name="T8" fmla="*/ 0 60000 65536"/>
              <a:gd name="T9" fmla="*/ 0 w 95"/>
              <a:gd name="T10" fmla="*/ 0 h 75"/>
              <a:gd name="T11" fmla="*/ 95 w 95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5" h="75">
                <a:moveTo>
                  <a:pt x="0" y="23"/>
                </a:moveTo>
                <a:cubicBezTo>
                  <a:pt x="12" y="21"/>
                  <a:pt x="56" y="0"/>
                  <a:pt x="72" y="9"/>
                </a:cubicBezTo>
                <a:cubicBezTo>
                  <a:pt x="88" y="18"/>
                  <a:pt x="90" y="61"/>
                  <a:pt x="95" y="75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3" name="Freeform 35"/>
          <p:cNvSpPr>
            <a:spLocks/>
          </p:cNvSpPr>
          <p:nvPr/>
        </p:nvSpPr>
        <p:spPr bwMode="auto">
          <a:xfrm rot="10800000">
            <a:off x="6294438" y="1614488"/>
            <a:ext cx="238125" cy="185737"/>
          </a:xfrm>
          <a:custGeom>
            <a:avLst/>
            <a:gdLst>
              <a:gd name="T0" fmla="*/ 0 w 150"/>
              <a:gd name="T1" fmla="*/ 2147483647 h 117"/>
              <a:gd name="T2" fmla="*/ 2147483647 w 150"/>
              <a:gd name="T3" fmla="*/ 2147483647 h 117"/>
              <a:gd name="T4" fmla="*/ 2147483647 w 150"/>
              <a:gd name="T5" fmla="*/ 2147483647 h 117"/>
              <a:gd name="T6" fmla="*/ 0 60000 65536"/>
              <a:gd name="T7" fmla="*/ 0 60000 65536"/>
              <a:gd name="T8" fmla="*/ 0 60000 65536"/>
              <a:gd name="T9" fmla="*/ 0 w 150"/>
              <a:gd name="T10" fmla="*/ 0 h 117"/>
              <a:gd name="T11" fmla="*/ 150 w 150"/>
              <a:gd name="T12" fmla="*/ 117 h 1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" h="117">
                <a:moveTo>
                  <a:pt x="0" y="27"/>
                </a:moveTo>
                <a:cubicBezTo>
                  <a:pt x="18" y="25"/>
                  <a:pt x="82" y="0"/>
                  <a:pt x="107" y="15"/>
                </a:cubicBezTo>
                <a:cubicBezTo>
                  <a:pt x="132" y="30"/>
                  <a:pt x="141" y="96"/>
                  <a:pt x="150" y="117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4" name="Freeform 36"/>
          <p:cNvSpPr>
            <a:spLocks/>
          </p:cNvSpPr>
          <p:nvPr/>
        </p:nvSpPr>
        <p:spPr bwMode="auto">
          <a:xfrm rot="-5400000">
            <a:off x="6605588" y="2220913"/>
            <a:ext cx="150812" cy="119062"/>
          </a:xfrm>
          <a:custGeom>
            <a:avLst/>
            <a:gdLst>
              <a:gd name="T0" fmla="*/ 0 w 95"/>
              <a:gd name="T1" fmla="*/ 2147483647 h 75"/>
              <a:gd name="T2" fmla="*/ 2147483647 w 95"/>
              <a:gd name="T3" fmla="*/ 2147483647 h 75"/>
              <a:gd name="T4" fmla="*/ 2147483647 w 95"/>
              <a:gd name="T5" fmla="*/ 2147483647 h 75"/>
              <a:gd name="T6" fmla="*/ 0 60000 65536"/>
              <a:gd name="T7" fmla="*/ 0 60000 65536"/>
              <a:gd name="T8" fmla="*/ 0 60000 65536"/>
              <a:gd name="T9" fmla="*/ 0 w 95"/>
              <a:gd name="T10" fmla="*/ 0 h 75"/>
              <a:gd name="T11" fmla="*/ 95 w 95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5" h="75">
                <a:moveTo>
                  <a:pt x="0" y="23"/>
                </a:moveTo>
                <a:cubicBezTo>
                  <a:pt x="12" y="21"/>
                  <a:pt x="56" y="0"/>
                  <a:pt x="72" y="9"/>
                </a:cubicBezTo>
                <a:cubicBezTo>
                  <a:pt x="88" y="18"/>
                  <a:pt x="90" y="61"/>
                  <a:pt x="95" y="75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" name="Freeform 37"/>
          <p:cNvSpPr>
            <a:spLocks/>
          </p:cNvSpPr>
          <p:nvPr/>
        </p:nvSpPr>
        <p:spPr bwMode="auto">
          <a:xfrm rot="5400000">
            <a:off x="5524501" y="1630362"/>
            <a:ext cx="150812" cy="119063"/>
          </a:xfrm>
          <a:custGeom>
            <a:avLst/>
            <a:gdLst>
              <a:gd name="T0" fmla="*/ 0 w 95"/>
              <a:gd name="T1" fmla="*/ 2147483647 h 75"/>
              <a:gd name="T2" fmla="*/ 2147483647 w 95"/>
              <a:gd name="T3" fmla="*/ 2147483647 h 75"/>
              <a:gd name="T4" fmla="*/ 2147483647 w 95"/>
              <a:gd name="T5" fmla="*/ 2147483647 h 75"/>
              <a:gd name="T6" fmla="*/ 0 60000 65536"/>
              <a:gd name="T7" fmla="*/ 0 60000 65536"/>
              <a:gd name="T8" fmla="*/ 0 60000 65536"/>
              <a:gd name="T9" fmla="*/ 0 w 95"/>
              <a:gd name="T10" fmla="*/ 0 h 75"/>
              <a:gd name="T11" fmla="*/ 95 w 95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5" h="75">
                <a:moveTo>
                  <a:pt x="0" y="23"/>
                </a:moveTo>
                <a:cubicBezTo>
                  <a:pt x="12" y="21"/>
                  <a:pt x="56" y="0"/>
                  <a:pt x="72" y="9"/>
                </a:cubicBezTo>
                <a:cubicBezTo>
                  <a:pt x="88" y="18"/>
                  <a:pt x="90" y="61"/>
                  <a:pt x="95" y="75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6" name="AutoShape 38"/>
          <p:cNvSpPr>
            <a:spLocks noChangeArrowheads="1"/>
          </p:cNvSpPr>
          <p:nvPr/>
        </p:nvSpPr>
        <p:spPr bwMode="auto">
          <a:xfrm>
            <a:off x="7086600" y="4451350"/>
            <a:ext cx="1662113" cy="609600"/>
          </a:xfrm>
          <a:prstGeom prst="parallelogram">
            <a:avLst>
              <a:gd name="adj" fmla="val 68164"/>
            </a:avLst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77" name="Text Box 44"/>
          <p:cNvSpPr txBox="1">
            <a:spLocks noChangeArrowheads="1"/>
          </p:cNvSpPr>
          <p:nvPr/>
        </p:nvSpPr>
        <p:spPr bwMode="auto">
          <a:xfrm>
            <a:off x="8659813" y="4211638"/>
            <a:ext cx="395287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M</a:t>
            </a:r>
          </a:p>
        </p:txBody>
      </p:sp>
      <p:sp>
        <p:nvSpPr>
          <p:cNvPr id="6178" name="Text Box 44"/>
          <p:cNvSpPr txBox="1">
            <a:spLocks noChangeArrowheads="1"/>
          </p:cNvSpPr>
          <p:nvPr/>
        </p:nvSpPr>
        <p:spPr bwMode="auto">
          <a:xfrm>
            <a:off x="8393113" y="49609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N</a:t>
            </a:r>
          </a:p>
        </p:txBody>
      </p:sp>
      <p:sp>
        <p:nvSpPr>
          <p:cNvPr id="6179" name="Text Box 44"/>
          <p:cNvSpPr txBox="1">
            <a:spLocks noChangeArrowheads="1"/>
          </p:cNvSpPr>
          <p:nvPr/>
        </p:nvSpPr>
        <p:spPr bwMode="auto">
          <a:xfrm>
            <a:off x="6754813" y="4986338"/>
            <a:ext cx="3810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O</a:t>
            </a:r>
          </a:p>
        </p:txBody>
      </p:sp>
      <p:sp>
        <p:nvSpPr>
          <p:cNvPr id="6180" name="Text Box 41"/>
          <p:cNvSpPr txBox="1">
            <a:spLocks noChangeArrowheads="1"/>
          </p:cNvSpPr>
          <p:nvPr/>
        </p:nvSpPr>
        <p:spPr bwMode="auto">
          <a:xfrm>
            <a:off x="912813" y="5927725"/>
            <a:ext cx="2830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LM </a:t>
            </a:r>
            <a:r>
              <a:rPr lang="en-US" altLang="en-US" sz="2000" b="1">
                <a:sym typeface="Symbol" pitchFamily="18" charset="2"/>
              </a:rPr>
              <a:t></a:t>
            </a:r>
            <a:r>
              <a:rPr lang="en-US" altLang="en-US" sz="2000" b="1"/>
              <a:t> LO and ON </a:t>
            </a:r>
            <a:r>
              <a:rPr lang="en-US" altLang="en-US" sz="2000" b="1">
                <a:sym typeface="Symbol" pitchFamily="18" charset="2"/>
              </a:rPr>
              <a:t> MN</a:t>
            </a:r>
          </a:p>
        </p:txBody>
      </p:sp>
      <p:sp>
        <p:nvSpPr>
          <p:cNvPr id="6181" name="Text Box 41"/>
          <p:cNvSpPr txBox="1">
            <a:spLocks noChangeArrowheads="1"/>
          </p:cNvSpPr>
          <p:nvPr/>
        </p:nvSpPr>
        <p:spPr bwMode="auto">
          <a:xfrm>
            <a:off x="4913313" y="5324475"/>
            <a:ext cx="2830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LO // MN and LO </a:t>
            </a:r>
            <a:r>
              <a:rPr lang="en-US" altLang="en-US" sz="2000" b="1">
                <a:sym typeface="Symbol" pitchFamily="18" charset="2"/>
              </a:rPr>
              <a:t> MN</a:t>
            </a:r>
          </a:p>
        </p:txBody>
      </p:sp>
      <p:sp>
        <p:nvSpPr>
          <p:cNvPr id="6182" name="Text Box 41"/>
          <p:cNvSpPr txBox="1">
            <a:spLocks noChangeArrowheads="1"/>
          </p:cNvSpPr>
          <p:nvPr/>
        </p:nvSpPr>
        <p:spPr bwMode="auto">
          <a:xfrm>
            <a:off x="4964113" y="5927725"/>
            <a:ext cx="2816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LO </a:t>
            </a:r>
            <a:r>
              <a:rPr lang="en-US" altLang="en-US" sz="2000" b="1">
                <a:sym typeface="Symbol" pitchFamily="18" charset="2"/>
              </a:rPr>
              <a:t></a:t>
            </a:r>
            <a:r>
              <a:rPr lang="en-US" altLang="en-US" sz="2000" b="1"/>
              <a:t> MN and LO </a:t>
            </a:r>
            <a:r>
              <a:rPr lang="en-US" altLang="en-US" sz="2000" b="1">
                <a:sym typeface="Symbol" pitchFamily="18" charset="2"/>
              </a:rPr>
              <a:t> ON</a:t>
            </a:r>
          </a:p>
        </p:txBody>
      </p:sp>
      <p:sp>
        <p:nvSpPr>
          <p:cNvPr id="6183" name="Line 45"/>
          <p:cNvSpPr>
            <a:spLocks noChangeShapeType="1"/>
          </p:cNvSpPr>
          <p:nvPr/>
        </p:nvSpPr>
        <p:spPr bwMode="auto">
          <a:xfrm>
            <a:off x="10160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4" name="Line 46"/>
          <p:cNvSpPr>
            <a:spLocks noChangeShapeType="1"/>
          </p:cNvSpPr>
          <p:nvPr/>
        </p:nvSpPr>
        <p:spPr bwMode="auto">
          <a:xfrm>
            <a:off x="16764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5" name="Line 47"/>
          <p:cNvSpPr>
            <a:spLocks noChangeShapeType="1"/>
          </p:cNvSpPr>
          <p:nvPr/>
        </p:nvSpPr>
        <p:spPr bwMode="auto">
          <a:xfrm>
            <a:off x="26162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6" name="Line 48"/>
          <p:cNvSpPr>
            <a:spLocks noChangeShapeType="1"/>
          </p:cNvSpPr>
          <p:nvPr/>
        </p:nvSpPr>
        <p:spPr bwMode="auto">
          <a:xfrm>
            <a:off x="33147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7" name="Line 49"/>
          <p:cNvSpPr>
            <a:spLocks noChangeShapeType="1"/>
          </p:cNvSpPr>
          <p:nvPr/>
        </p:nvSpPr>
        <p:spPr bwMode="auto">
          <a:xfrm>
            <a:off x="1041400" y="59626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8" name="Line 50"/>
          <p:cNvSpPr>
            <a:spLocks noChangeShapeType="1"/>
          </p:cNvSpPr>
          <p:nvPr/>
        </p:nvSpPr>
        <p:spPr bwMode="auto">
          <a:xfrm>
            <a:off x="1701800" y="59626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9" name="Line 51"/>
          <p:cNvSpPr>
            <a:spLocks noChangeShapeType="1"/>
          </p:cNvSpPr>
          <p:nvPr/>
        </p:nvSpPr>
        <p:spPr bwMode="auto">
          <a:xfrm>
            <a:off x="2641600" y="59626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0" name="Line 52"/>
          <p:cNvSpPr>
            <a:spLocks noChangeShapeType="1"/>
          </p:cNvSpPr>
          <p:nvPr/>
        </p:nvSpPr>
        <p:spPr bwMode="auto">
          <a:xfrm>
            <a:off x="3340100" y="59626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1" name="Line 53"/>
          <p:cNvSpPr>
            <a:spLocks noChangeShapeType="1"/>
          </p:cNvSpPr>
          <p:nvPr/>
        </p:nvSpPr>
        <p:spPr bwMode="auto">
          <a:xfrm>
            <a:off x="5092700" y="59499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2" name="Line 54"/>
          <p:cNvSpPr>
            <a:spLocks noChangeShapeType="1"/>
          </p:cNvSpPr>
          <p:nvPr/>
        </p:nvSpPr>
        <p:spPr bwMode="auto">
          <a:xfrm>
            <a:off x="5753100" y="59499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3" name="Line 55"/>
          <p:cNvSpPr>
            <a:spLocks noChangeShapeType="1"/>
          </p:cNvSpPr>
          <p:nvPr/>
        </p:nvSpPr>
        <p:spPr bwMode="auto">
          <a:xfrm>
            <a:off x="6692900" y="59499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4" name="Line 56"/>
          <p:cNvSpPr>
            <a:spLocks noChangeShapeType="1"/>
          </p:cNvSpPr>
          <p:nvPr/>
        </p:nvSpPr>
        <p:spPr bwMode="auto">
          <a:xfrm>
            <a:off x="7391400" y="59499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5" name="Line 57"/>
          <p:cNvSpPr>
            <a:spLocks noChangeShapeType="1"/>
          </p:cNvSpPr>
          <p:nvPr/>
        </p:nvSpPr>
        <p:spPr bwMode="auto">
          <a:xfrm>
            <a:off x="50419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6" name="Line 58"/>
          <p:cNvSpPr>
            <a:spLocks noChangeShapeType="1"/>
          </p:cNvSpPr>
          <p:nvPr/>
        </p:nvSpPr>
        <p:spPr bwMode="auto">
          <a:xfrm>
            <a:off x="57023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7" name="Line 59"/>
          <p:cNvSpPr>
            <a:spLocks noChangeShapeType="1"/>
          </p:cNvSpPr>
          <p:nvPr/>
        </p:nvSpPr>
        <p:spPr bwMode="auto">
          <a:xfrm>
            <a:off x="66421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8" name="Line 60"/>
          <p:cNvSpPr>
            <a:spLocks noChangeShapeType="1"/>
          </p:cNvSpPr>
          <p:nvPr/>
        </p:nvSpPr>
        <p:spPr bwMode="auto">
          <a:xfrm>
            <a:off x="73406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1722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Lesson 6-3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7176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Determine whether each quadrilateral is a parallelogram.  </a:t>
            </a:r>
            <a:br>
              <a:rPr lang="en-US" altLang="en-US" sz="2000" b="1"/>
            </a:br>
            <a:r>
              <a:rPr lang="en-US" altLang="en-US" sz="2000" b="1"/>
              <a:t>Justify your answer. </a:t>
            </a:r>
            <a:endParaRPr lang="en-US" altLang="en-US" sz="2000" b="1">
              <a:cs typeface="Arial" charset="0"/>
            </a:endParaRPr>
          </a:p>
          <a:p>
            <a:pPr>
              <a:buFontTx/>
              <a:buAutoNum type="arabicPeriod"/>
            </a:pPr>
            <a:endParaRPr lang="en-US" altLang="en-US" sz="2000" b="1">
              <a:cs typeface="Arial" charset="0"/>
            </a:endParaRPr>
          </a:p>
          <a:p>
            <a:pPr>
              <a:buFontTx/>
              <a:buAutoNum type="arabicPeriod"/>
            </a:pPr>
            <a:r>
              <a:rPr lang="en-US" altLang="en-US" sz="2000" b="1">
                <a:cs typeface="Arial" charset="0"/>
                <a:sym typeface="Symbol" pitchFamily="18" charset="2"/>
              </a:rPr>
              <a:t> 				                  2.</a:t>
            </a:r>
          </a:p>
          <a:p>
            <a:pPr>
              <a:buFontTx/>
              <a:buAutoNum type="arabicPeriod"/>
            </a:pPr>
            <a:endParaRPr lang="en-US" altLang="en-US" sz="2000" b="1">
              <a:cs typeface="Arial" charset="0"/>
              <a:sym typeface="Symbol" pitchFamily="18" charset="2"/>
            </a:endParaRPr>
          </a:p>
          <a:p>
            <a:pPr>
              <a:buFontTx/>
              <a:buAutoNum type="arabicPeriod"/>
            </a:pPr>
            <a:endParaRPr lang="en-US" altLang="en-US" sz="2000" b="1">
              <a:cs typeface="Arial" charset="0"/>
              <a:sym typeface="Symbol" pitchFamily="18" charset="2"/>
            </a:endParaRP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Determine whether the quadrilateral with the given vertices is a parallelogram using the method indicated.</a:t>
            </a: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3.  A(,), B(,), C(,), D(,)   Distance formula</a:t>
            </a: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4.  </a:t>
            </a:r>
            <a:r>
              <a:rPr lang="en-US" altLang="en-US" sz="2000" b="1">
                <a:sym typeface="Symbol" pitchFamily="18" charset="2"/>
              </a:rPr>
              <a:t>R(,), S(,), T(,), U(,)   Slope formula</a:t>
            </a:r>
            <a:endParaRPr lang="en-US" altLang="en-US" sz="2000" b="1">
              <a:cs typeface="Arial" charset="0"/>
              <a:sym typeface="Symbol" pitchFamily="18" charset="2"/>
            </a:endParaRP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5.                                                 Which set of statements </a:t>
            </a:r>
            <a:br>
              <a:rPr lang="en-US" altLang="en-US" sz="2000" b="1">
                <a:cs typeface="Arial" charset="0"/>
                <a:sym typeface="Symbol" pitchFamily="18" charset="2"/>
              </a:rPr>
            </a:br>
            <a:r>
              <a:rPr lang="en-US" altLang="en-US" sz="2000" b="1">
                <a:cs typeface="Arial" charset="0"/>
                <a:sym typeface="Symbol" pitchFamily="18" charset="2"/>
              </a:rPr>
              <a:t>will prove LMNO a parallelogram?</a:t>
            </a:r>
            <a:endParaRPr lang="el-GR" altLang="en-US" sz="2000" b="1">
              <a:cs typeface="Arial" charset="0"/>
              <a:sym typeface="Symbol" pitchFamily="18" charset="2"/>
            </a:endParaRPr>
          </a:p>
        </p:txBody>
      </p:sp>
      <p:sp>
        <p:nvSpPr>
          <p:cNvPr id="7177" name="Rectangle 30"/>
          <p:cNvSpPr>
            <a:spLocks noChangeArrowheads="1"/>
          </p:cNvSpPr>
          <p:nvPr/>
        </p:nvSpPr>
        <p:spPr bwMode="auto">
          <a:xfrm>
            <a:off x="663575" y="4376738"/>
            <a:ext cx="3181350" cy="366712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/>
              <a:t>Standardized Test Practice:</a:t>
            </a:r>
          </a:p>
        </p:txBody>
      </p:sp>
      <p:sp>
        <p:nvSpPr>
          <p:cNvPr id="7178" name="Oval 31"/>
          <p:cNvSpPr>
            <a:spLocks noChangeArrowheads="1"/>
          </p:cNvSpPr>
          <p:nvPr/>
        </p:nvSpPr>
        <p:spPr bwMode="auto">
          <a:xfrm>
            <a:off x="344488" y="5410200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7179" name="Oval 32"/>
          <p:cNvSpPr>
            <a:spLocks noChangeArrowheads="1"/>
          </p:cNvSpPr>
          <p:nvPr/>
        </p:nvSpPr>
        <p:spPr bwMode="auto">
          <a:xfrm>
            <a:off x="347663" y="6013450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7180" name="Oval 33"/>
          <p:cNvSpPr>
            <a:spLocks noChangeArrowheads="1"/>
          </p:cNvSpPr>
          <p:nvPr/>
        </p:nvSpPr>
        <p:spPr bwMode="auto">
          <a:xfrm>
            <a:off x="4259263" y="5410200"/>
            <a:ext cx="554037" cy="225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181" name="Oval 34"/>
          <p:cNvSpPr>
            <a:spLocks noChangeArrowheads="1"/>
          </p:cNvSpPr>
          <p:nvPr/>
        </p:nvSpPr>
        <p:spPr bwMode="auto">
          <a:xfrm>
            <a:off x="4243388" y="6013450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7182" name="Text Box 41"/>
          <p:cNvSpPr txBox="1">
            <a:spLocks noChangeArrowheads="1"/>
          </p:cNvSpPr>
          <p:nvPr/>
        </p:nvSpPr>
        <p:spPr bwMode="auto">
          <a:xfrm>
            <a:off x="912813" y="5324475"/>
            <a:ext cx="2830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LM // NO and LO </a:t>
            </a:r>
            <a:r>
              <a:rPr lang="en-US" altLang="en-US" sz="2000" b="1">
                <a:sym typeface="Symbol" pitchFamily="18" charset="2"/>
              </a:rPr>
              <a:t> MN</a:t>
            </a:r>
          </a:p>
        </p:txBody>
      </p:sp>
      <p:sp>
        <p:nvSpPr>
          <p:cNvPr id="7183" name="Text Box 44"/>
          <p:cNvSpPr txBox="1">
            <a:spLocks noChangeArrowheads="1"/>
          </p:cNvSpPr>
          <p:nvPr/>
        </p:nvSpPr>
        <p:spPr bwMode="auto">
          <a:xfrm>
            <a:off x="7186613" y="4198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L</a:t>
            </a:r>
          </a:p>
        </p:txBody>
      </p:sp>
      <p:sp>
        <p:nvSpPr>
          <p:cNvPr id="7184" name="AutoShape 17"/>
          <p:cNvSpPr>
            <a:spLocks noChangeArrowheads="1"/>
          </p:cNvSpPr>
          <p:nvPr/>
        </p:nvSpPr>
        <p:spPr bwMode="auto">
          <a:xfrm>
            <a:off x="766763" y="1606550"/>
            <a:ext cx="1662112" cy="609600"/>
          </a:xfrm>
          <a:prstGeom prst="parallelogram">
            <a:avLst>
              <a:gd name="adj" fmla="val 68164"/>
            </a:avLst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185" name="Line 18"/>
          <p:cNvSpPr>
            <a:spLocks noChangeShapeType="1"/>
          </p:cNvSpPr>
          <p:nvPr/>
        </p:nvSpPr>
        <p:spPr bwMode="auto">
          <a:xfrm>
            <a:off x="1187450" y="1619250"/>
            <a:ext cx="830263" cy="587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6" name="Line 19"/>
          <p:cNvSpPr>
            <a:spLocks noChangeShapeType="1"/>
          </p:cNvSpPr>
          <p:nvPr/>
        </p:nvSpPr>
        <p:spPr bwMode="auto">
          <a:xfrm flipV="1">
            <a:off x="766763" y="1609725"/>
            <a:ext cx="1652587" cy="604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Line 20"/>
          <p:cNvSpPr>
            <a:spLocks noChangeShapeType="1"/>
          </p:cNvSpPr>
          <p:nvPr/>
        </p:nvSpPr>
        <p:spPr bwMode="auto">
          <a:xfrm flipH="1">
            <a:off x="1376363" y="1746250"/>
            <a:ext cx="80962" cy="66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Line 21"/>
          <p:cNvSpPr>
            <a:spLocks noChangeShapeType="1"/>
          </p:cNvSpPr>
          <p:nvPr/>
        </p:nvSpPr>
        <p:spPr bwMode="auto">
          <a:xfrm flipH="1">
            <a:off x="1751013" y="2016125"/>
            <a:ext cx="80962" cy="66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9" name="Line 22"/>
          <p:cNvSpPr>
            <a:spLocks noChangeShapeType="1"/>
          </p:cNvSpPr>
          <p:nvPr/>
        </p:nvSpPr>
        <p:spPr bwMode="auto">
          <a:xfrm rot="16200000" flipH="1">
            <a:off x="1223169" y="2001044"/>
            <a:ext cx="80963" cy="66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0" name="Line 23"/>
          <p:cNvSpPr>
            <a:spLocks noChangeShapeType="1"/>
          </p:cNvSpPr>
          <p:nvPr/>
        </p:nvSpPr>
        <p:spPr bwMode="auto">
          <a:xfrm rot="16200000" flipH="1">
            <a:off x="1266031" y="1985169"/>
            <a:ext cx="80963" cy="66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1" name="Line 24"/>
          <p:cNvSpPr>
            <a:spLocks noChangeShapeType="1"/>
          </p:cNvSpPr>
          <p:nvPr/>
        </p:nvSpPr>
        <p:spPr bwMode="auto">
          <a:xfrm rot="16200000" flipH="1">
            <a:off x="1888331" y="1759744"/>
            <a:ext cx="80963" cy="66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2" name="Line 25"/>
          <p:cNvSpPr>
            <a:spLocks noChangeShapeType="1"/>
          </p:cNvSpPr>
          <p:nvPr/>
        </p:nvSpPr>
        <p:spPr bwMode="auto">
          <a:xfrm rot="16200000" flipH="1">
            <a:off x="1931194" y="1743869"/>
            <a:ext cx="80963" cy="66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3" name="AutoShape 26"/>
          <p:cNvSpPr>
            <a:spLocks noChangeArrowheads="1"/>
          </p:cNvSpPr>
          <p:nvPr/>
        </p:nvSpPr>
        <p:spPr bwMode="auto">
          <a:xfrm flipH="1">
            <a:off x="5449888" y="1600200"/>
            <a:ext cx="1384300" cy="777875"/>
          </a:xfrm>
          <a:prstGeom prst="parallelogram">
            <a:avLst>
              <a:gd name="adj" fmla="val 44490"/>
            </a:avLst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194" name="Freeform 27"/>
          <p:cNvSpPr>
            <a:spLocks/>
          </p:cNvSpPr>
          <p:nvPr/>
        </p:nvSpPr>
        <p:spPr bwMode="auto">
          <a:xfrm>
            <a:off x="5767388" y="2239963"/>
            <a:ext cx="150812" cy="119062"/>
          </a:xfrm>
          <a:custGeom>
            <a:avLst/>
            <a:gdLst>
              <a:gd name="T0" fmla="*/ 0 w 95"/>
              <a:gd name="T1" fmla="*/ 2147483647 h 75"/>
              <a:gd name="T2" fmla="*/ 2147483647 w 95"/>
              <a:gd name="T3" fmla="*/ 2147483647 h 75"/>
              <a:gd name="T4" fmla="*/ 2147483647 w 95"/>
              <a:gd name="T5" fmla="*/ 2147483647 h 75"/>
              <a:gd name="T6" fmla="*/ 0 60000 65536"/>
              <a:gd name="T7" fmla="*/ 0 60000 65536"/>
              <a:gd name="T8" fmla="*/ 0 60000 65536"/>
              <a:gd name="T9" fmla="*/ 0 w 95"/>
              <a:gd name="T10" fmla="*/ 0 h 75"/>
              <a:gd name="T11" fmla="*/ 95 w 95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5" h="75">
                <a:moveTo>
                  <a:pt x="0" y="23"/>
                </a:moveTo>
                <a:cubicBezTo>
                  <a:pt x="12" y="21"/>
                  <a:pt x="56" y="0"/>
                  <a:pt x="72" y="9"/>
                </a:cubicBezTo>
                <a:cubicBezTo>
                  <a:pt x="88" y="18"/>
                  <a:pt x="90" y="61"/>
                  <a:pt x="95" y="75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5" name="Freeform 28"/>
          <p:cNvSpPr>
            <a:spLocks/>
          </p:cNvSpPr>
          <p:nvPr/>
        </p:nvSpPr>
        <p:spPr bwMode="auto">
          <a:xfrm>
            <a:off x="5746750" y="2176463"/>
            <a:ext cx="238125" cy="185737"/>
          </a:xfrm>
          <a:custGeom>
            <a:avLst/>
            <a:gdLst>
              <a:gd name="T0" fmla="*/ 0 w 150"/>
              <a:gd name="T1" fmla="*/ 2147483647 h 117"/>
              <a:gd name="T2" fmla="*/ 2147483647 w 150"/>
              <a:gd name="T3" fmla="*/ 2147483647 h 117"/>
              <a:gd name="T4" fmla="*/ 2147483647 w 150"/>
              <a:gd name="T5" fmla="*/ 2147483647 h 117"/>
              <a:gd name="T6" fmla="*/ 0 60000 65536"/>
              <a:gd name="T7" fmla="*/ 0 60000 65536"/>
              <a:gd name="T8" fmla="*/ 0 60000 65536"/>
              <a:gd name="T9" fmla="*/ 0 w 150"/>
              <a:gd name="T10" fmla="*/ 0 h 117"/>
              <a:gd name="T11" fmla="*/ 150 w 150"/>
              <a:gd name="T12" fmla="*/ 117 h 1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" h="117">
                <a:moveTo>
                  <a:pt x="0" y="27"/>
                </a:moveTo>
                <a:cubicBezTo>
                  <a:pt x="18" y="25"/>
                  <a:pt x="82" y="0"/>
                  <a:pt x="107" y="15"/>
                </a:cubicBezTo>
                <a:cubicBezTo>
                  <a:pt x="132" y="30"/>
                  <a:pt x="141" y="96"/>
                  <a:pt x="150" y="117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6" name="Freeform 29"/>
          <p:cNvSpPr>
            <a:spLocks/>
          </p:cNvSpPr>
          <p:nvPr/>
        </p:nvSpPr>
        <p:spPr bwMode="auto">
          <a:xfrm rot="10800000">
            <a:off x="6372225" y="1611313"/>
            <a:ext cx="150813" cy="119062"/>
          </a:xfrm>
          <a:custGeom>
            <a:avLst/>
            <a:gdLst>
              <a:gd name="T0" fmla="*/ 0 w 95"/>
              <a:gd name="T1" fmla="*/ 2147483647 h 75"/>
              <a:gd name="T2" fmla="*/ 2147483647 w 95"/>
              <a:gd name="T3" fmla="*/ 2147483647 h 75"/>
              <a:gd name="T4" fmla="*/ 2147483647 w 95"/>
              <a:gd name="T5" fmla="*/ 2147483647 h 75"/>
              <a:gd name="T6" fmla="*/ 0 60000 65536"/>
              <a:gd name="T7" fmla="*/ 0 60000 65536"/>
              <a:gd name="T8" fmla="*/ 0 60000 65536"/>
              <a:gd name="T9" fmla="*/ 0 w 95"/>
              <a:gd name="T10" fmla="*/ 0 h 75"/>
              <a:gd name="T11" fmla="*/ 95 w 95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5" h="75">
                <a:moveTo>
                  <a:pt x="0" y="23"/>
                </a:moveTo>
                <a:cubicBezTo>
                  <a:pt x="12" y="21"/>
                  <a:pt x="56" y="0"/>
                  <a:pt x="72" y="9"/>
                </a:cubicBezTo>
                <a:cubicBezTo>
                  <a:pt x="88" y="18"/>
                  <a:pt x="90" y="61"/>
                  <a:pt x="95" y="75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7" name="Freeform 30"/>
          <p:cNvSpPr>
            <a:spLocks/>
          </p:cNvSpPr>
          <p:nvPr/>
        </p:nvSpPr>
        <p:spPr bwMode="auto">
          <a:xfrm rot="10800000">
            <a:off x="6294438" y="1614488"/>
            <a:ext cx="238125" cy="185737"/>
          </a:xfrm>
          <a:custGeom>
            <a:avLst/>
            <a:gdLst>
              <a:gd name="T0" fmla="*/ 0 w 150"/>
              <a:gd name="T1" fmla="*/ 2147483647 h 117"/>
              <a:gd name="T2" fmla="*/ 2147483647 w 150"/>
              <a:gd name="T3" fmla="*/ 2147483647 h 117"/>
              <a:gd name="T4" fmla="*/ 2147483647 w 150"/>
              <a:gd name="T5" fmla="*/ 2147483647 h 117"/>
              <a:gd name="T6" fmla="*/ 0 60000 65536"/>
              <a:gd name="T7" fmla="*/ 0 60000 65536"/>
              <a:gd name="T8" fmla="*/ 0 60000 65536"/>
              <a:gd name="T9" fmla="*/ 0 w 150"/>
              <a:gd name="T10" fmla="*/ 0 h 117"/>
              <a:gd name="T11" fmla="*/ 150 w 150"/>
              <a:gd name="T12" fmla="*/ 117 h 1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" h="117">
                <a:moveTo>
                  <a:pt x="0" y="27"/>
                </a:moveTo>
                <a:cubicBezTo>
                  <a:pt x="18" y="25"/>
                  <a:pt x="82" y="0"/>
                  <a:pt x="107" y="15"/>
                </a:cubicBezTo>
                <a:cubicBezTo>
                  <a:pt x="132" y="30"/>
                  <a:pt x="141" y="96"/>
                  <a:pt x="150" y="117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8" name="Freeform 31"/>
          <p:cNvSpPr>
            <a:spLocks/>
          </p:cNvSpPr>
          <p:nvPr/>
        </p:nvSpPr>
        <p:spPr bwMode="auto">
          <a:xfrm rot="-5400000">
            <a:off x="6605588" y="2220913"/>
            <a:ext cx="150812" cy="119062"/>
          </a:xfrm>
          <a:custGeom>
            <a:avLst/>
            <a:gdLst>
              <a:gd name="T0" fmla="*/ 0 w 95"/>
              <a:gd name="T1" fmla="*/ 2147483647 h 75"/>
              <a:gd name="T2" fmla="*/ 2147483647 w 95"/>
              <a:gd name="T3" fmla="*/ 2147483647 h 75"/>
              <a:gd name="T4" fmla="*/ 2147483647 w 95"/>
              <a:gd name="T5" fmla="*/ 2147483647 h 75"/>
              <a:gd name="T6" fmla="*/ 0 60000 65536"/>
              <a:gd name="T7" fmla="*/ 0 60000 65536"/>
              <a:gd name="T8" fmla="*/ 0 60000 65536"/>
              <a:gd name="T9" fmla="*/ 0 w 95"/>
              <a:gd name="T10" fmla="*/ 0 h 75"/>
              <a:gd name="T11" fmla="*/ 95 w 95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5" h="75">
                <a:moveTo>
                  <a:pt x="0" y="23"/>
                </a:moveTo>
                <a:cubicBezTo>
                  <a:pt x="12" y="21"/>
                  <a:pt x="56" y="0"/>
                  <a:pt x="72" y="9"/>
                </a:cubicBezTo>
                <a:cubicBezTo>
                  <a:pt x="88" y="18"/>
                  <a:pt x="90" y="61"/>
                  <a:pt x="95" y="75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9" name="Freeform 32"/>
          <p:cNvSpPr>
            <a:spLocks/>
          </p:cNvSpPr>
          <p:nvPr/>
        </p:nvSpPr>
        <p:spPr bwMode="auto">
          <a:xfrm rot="5400000">
            <a:off x="5524501" y="1630362"/>
            <a:ext cx="150812" cy="119063"/>
          </a:xfrm>
          <a:custGeom>
            <a:avLst/>
            <a:gdLst>
              <a:gd name="T0" fmla="*/ 0 w 95"/>
              <a:gd name="T1" fmla="*/ 2147483647 h 75"/>
              <a:gd name="T2" fmla="*/ 2147483647 w 95"/>
              <a:gd name="T3" fmla="*/ 2147483647 h 75"/>
              <a:gd name="T4" fmla="*/ 2147483647 w 95"/>
              <a:gd name="T5" fmla="*/ 2147483647 h 75"/>
              <a:gd name="T6" fmla="*/ 0 60000 65536"/>
              <a:gd name="T7" fmla="*/ 0 60000 65536"/>
              <a:gd name="T8" fmla="*/ 0 60000 65536"/>
              <a:gd name="T9" fmla="*/ 0 w 95"/>
              <a:gd name="T10" fmla="*/ 0 h 75"/>
              <a:gd name="T11" fmla="*/ 95 w 95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5" h="75">
                <a:moveTo>
                  <a:pt x="0" y="23"/>
                </a:moveTo>
                <a:cubicBezTo>
                  <a:pt x="12" y="21"/>
                  <a:pt x="56" y="0"/>
                  <a:pt x="72" y="9"/>
                </a:cubicBezTo>
                <a:cubicBezTo>
                  <a:pt x="88" y="18"/>
                  <a:pt x="90" y="61"/>
                  <a:pt x="95" y="75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0" name="AutoShape 33"/>
          <p:cNvSpPr>
            <a:spLocks noChangeArrowheads="1"/>
          </p:cNvSpPr>
          <p:nvPr/>
        </p:nvSpPr>
        <p:spPr bwMode="auto">
          <a:xfrm>
            <a:off x="7086600" y="4451350"/>
            <a:ext cx="1662113" cy="609600"/>
          </a:xfrm>
          <a:prstGeom prst="parallelogram">
            <a:avLst>
              <a:gd name="adj" fmla="val 68164"/>
            </a:avLst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201" name="Text Box 44"/>
          <p:cNvSpPr txBox="1">
            <a:spLocks noChangeArrowheads="1"/>
          </p:cNvSpPr>
          <p:nvPr/>
        </p:nvSpPr>
        <p:spPr bwMode="auto">
          <a:xfrm>
            <a:off x="8659813" y="4211638"/>
            <a:ext cx="395287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M</a:t>
            </a:r>
          </a:p>
        </p:txBody>
      </p:sp>
      <p:sp>
        <p:nvSpPr>
          <p:cNvPr id="7202" name="Text Box 44"/>
          <p:cNvSpPr txBox="1">
            <a:spLocks noChangeArrowheads="1"/>
          </p:cNvSpPr>
          <p:nvPr/>
        </p:nvSpPr>
        <p:spPr bwMode="auto">
          <a:xfrm>
            <a:off x="8393113" y="49609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N</a:t>
            </a:r>
          </a:p>
        </p:txBody>
      </p:sp>
      <p:sp>
        <p:nvSpPr>
          <p:cNvPr id="7203" name="Text Box 44"/>
          <p:cNvSpPr txBox="1">
            <a:spLocks noChangeArrowheads="1"/>
          </p:cNvSpPr>
          <p:nvPr/>
        </p:nvSpPr>
        <p:spPr bwMode="auto">
          <a:xfrm>
            <a:off x="6754813" y="4986338"/>
            <a:ext cx="3810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O</a:t>
            </a:r>
          </a:p>
        </p:txBody>
      </p:sp>
      <p:sp>
        <p:nvSpPr>
          <p:cNvPr id="7204" name="Text Box 41"/>
          <p:cNvSpPr txBox="1">
            <a:spLocks noChangeArrowheads="1"/>
          </p:cNvSpPr>
          <p:nvPr/>
        </p:nvSpPr>
        <p:spPr bwMode="auto">
          <a:xfrm>
            <a:off x="912813" y="5927725"/>
            <a:ext cx="2830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LM </a:t>
            </a:r>
            <a:r>
              <a:rPr lang="en-US" altLang="en-US" sz="2000" b="1">
                <a:sym typeface="Symbol" pitchFamily="18" charset="2"/>
              </a:rPr>
              <a:t></a:t>
            </a:r>
            <a:r>
              <a:rPr lang="en-US" altLang="en-US" sz="2000" b="1"/>
              <a:t> LO and ON </a:t>
            </a:r>
            <a:r>
              <a:rPr lang="en-US" altLang="en-US" sz="2000" b="1">
                <a:sym typeface="Symbol" pitchFamily="18" charset="2"/>
              </a:rPr>
              <a:t> MN</a:t>
            </a:r>
          </a:p>
        </p:txBody>
      </p:sp>
      <p:sp>
        <p:nvSpPr>
          <p:cNvPr id="7205" name="Text Box 41"/>
          <p:cNvSpPr txBox="1">
            <a:spLocks noChangeArrowheads="1"/>
          </p:cNvSpPr>
          <p:nvPr/>
        </p:nvSpPr>
        <p:spPr bwMode="auto">
          <a:xfrm>
            <a:off x="4913313" y="5324475"/>
            <a:ext cx="2830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LO // MN and LO </a:t>
            </a:r>
            <a:r>
              <a:rPr lang="en-US" altLang="en-US" sz="2000" b="1">
                <a:sym typeface="Symbol" pitchFamily="18" charset="2"/>
              </a:rPr>
              <a:t> MN</a:t>
            </a:r>
          </a:p>
        </p:txBody>
      </p:sp>
      <p:sp>
        <p:nvSpPr>
          <p:cNvPr id="7206" name="Text Box 41"/>
          <p:cNvSpPr txBox="1">
            <a:spLocks noChangeArrowheads="1"/>
          </p:cNvSpPr>
          <p:nvPr/>
        </p:nvSpPr>
        <p:spPr bwMode="auto">
          <a:xfrm>
            <a:off x="4964113" y="5927725"/>
            <a:ext cx="2816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LO </a:t>
            </a:r>
            <a:r>
              <a:rPr lang="en-US" altLang="en-US" sz="2000" b="1">
                <a:sym typeface="Symbol" pitchFamily="18" charset="2"/>
              </a:rPr>
              <a:t></a:t>
            </a:r>
            <a:r>
              <a:rPr lang="en-US" altLang="en-US" sz="2000" b="1"/>
              <a:t> MN and LO </a:t>
            </a:r>
            <a:r>
              <a:rPr lang="en-US" altLang="en-US" sz="2000" b="1">
                <a:sym typeface="Symbol" pitchFamily="18" charset="2"/>
              </a:rPr>
              <a:t> ON</a:t>
            </a:r>
          </a:p>
        </p:txBody>
      </p:sp>
      <p:sp>
        <p:nvSpPr>
          <p:cNvPr id="7207" name="Line 40"/>
          <p:cNvSpPr>
            <a:spLocks noChangeShapeType="1"/>
          </p:cNvSpPr>
          <p:nvPr/>
        </p:nvSpPr>
        <p:spPr bwMode="auto">
          <a:xfrm>
            <a:off x="10160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8" name="Line 41"/>
          <p:cNvSpPr>
            <a:spLocks noChangeShapeType="1"/>
          </p:cNvSpPr>
          <p:nvPr/>
        </p:nvSpPr>
        <p:spPr bwMode="auto">
          <a:xfrm>
            <a:off x="16764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9" name="Line 42"/>
          <p:cNvSpPr>
            <a:spLocks noChangeShapeType="1"/>
          </p:cNvSpPr>
          <p:nvPr/>
        </p:nvSpPr>
        <p:spPr bwMode="auto">
          <a:xfrm>
            <a:off x="26162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0" name="Line 43"/>
          <p:cNvSpPr>
            <a:spLocks noChangeShapeType="1"/>
          </p:cNvSpPr>
          <p:nvPr/>
        </p:nvSpPr>
        <p:spPr bwMode="auto">
          <a:xfrm>
            <a:off x="33147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1" name="Line 44"/>
          <p:cNvSpPr>
            <a:spLocks noChangeShapeType="1"/>
          </p:cNvSpPr>
          <p:nvPr/>
        </p:nvSpPr>
        <p:spPr bwMode="auto">
          <a:xfrm>
            <a:off x="1041400" y="59626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2" name="Line 45"/>
          <p:cNvSpPr>
            <a:spLocks noChangeShapeType="1"/>
          </p:cNvSpPr>
          <p:nvPr/>
        </p:nvSpPr>
        <p:spPr bwMode="auto">
          <a:xfrm>
            <a:off x="1701800" y="59626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3" name="Line 46"/>
          <p:cNvSpPr>
            <a:spLocks noChangeShapeType="1"/>
          </p:cNvSpPr>
          <p:nvPr/>
        </p:nvSpPr>
        <p:spPr bwMode="auto">
          <a:xfrm>
            <a:off x="2641600" y="59626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4" name="Line 47"/>
          <p:cNvSpPr>
            <a:spLocks noChangeShapeType="1"/>
          </p:cNvSpPr>
          <p:nvPr/>
        </p:nvSpPr>
        <p:spPr bwMode="auto">
          <a:xfrm>
            <a:off x="3340100" y="59626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5" name="Line 48"/>
          <p:cNvSpPr>
            <a:spLocks noChangeShapeType="1"/>
          </p:cNvSpPr>
          <p:nvPr/>
        </p:nvSpPr>
        <p:spPr bwMode="auto">
          <a:xfrm>
            <a:off x="5092700" y="59499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6" name="Line 49"/>
          <p:cNvSpPr>
            <a:spLocks noChangeShapeType="1"/>
          </p:cNvSpPr>
          <p:nvPr/>
        </p:nvSpPr>
        <p:spPr bwMode="auto">
          <a:xfrm>
            <a:off x="5753100" y="59499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7" name="Line 50"/>
          <p:cNvSpPr>
            <a:spLocks noChangeShapeType="1"/>
          </p:cNvSpPr>
          <p:nvPr/>
        </p:nvSpPr>
        <p:spPr bwMode="auto">
          <a:xfrm>
            <a:off x="6692900" y="59499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8" name="Line 51"/>
          <p:cNvSpPr>
            <a:spLocks noChangeShapeType="1"/>
          </p:cNvSpPr>
          <p:nvPr/>
        </p:nvSpPr>
        <p:spPr bwMode="auto">
          <a:xfrm>
            <a:off x="7391400" y="59499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9" name="Line 52"/>
          <p:cNvSpPr>
            <a:spLocks noChangeShapeType="1"/>
          </p:cNvSpPr>
          <p:nvPr/>
        </p:nvSpPr>
        <p:spPr bwMode="auto">
          <a:xfrm>
            <a:off x="50419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0" name="Line 53"/>
          <p:cNvSpPr>
            <a:spLocks noChangeShapeType="1"/>
          </p:cNvSpPr>
          <p:nvPr/>
        </p:nvSpPr>
        <p:spPr bwMode="auto">
          <a:xfrm>
            <a:off x="57023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1" name="Line 54"/>
          <p:cNvSpPr>
            <a:spLocks noChangeShapeType="1"/>
          </p:cNvSpPr>
          <p:nvPr/>
        </p:nvSpPr>
        <p:spPr bwMode="auto">
          <a:xfrm>
            <a:off x="66421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2" name="Line 55"/>
          <p:cNvSpPr>
            <a:spLocks noChangeShapeType="1"/>
          </p:cNvSpPr>
          <p:nvPr/>
        </p:nvSpPr>
        <p:spPr bwMode="auto">
          <a:xfrm>
            <a:off x="7340600" y="5365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3" name="Text Box 56"/>
          <p:cNvSpPr txBox="1">
            <a:spLocks noChangeArrowheads="1"/>
          </p:cNvSpPr>
          <p:nvPr/>
        </p:nvSpPr>
        <p:spPr bwMode="auto">
          <a:xfrm>
            <a:off x="2574925" y="1643063"/>
            <a:ext cx="222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Yes, diagonal bisect each other</a:t>
            </a:r>
          </a:p>
        </p:txBody>
      </p:sp>
      <p:sp>
        <p:nvSpPr>
          <p:cNvPr id="7224" name="Text Box 57"/>
          <p:cNvSpPr txBox="1">
            <a:spLocks noChangeArrowheads="1"/>
          </p:cNvSpPr>
          <p:nvPr/>
        </p:nvSpPr>
        <p:spPr bwMode="auto">
          <a:xfrm>
            <a:off x="6915150" y="1643063"/>
            <a:ext cx="222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Yes, opposite angles congruent</a:t>
            </a:r>
          </a:p>
        </p:txBody>
      </p:sp>
      <p:sp>
        <p:nvSpPr>
          <p:cNvPr id="7225" name="Text Box 58"/>
          <p:cNvSpPr txBox="1">
            <a:spLocks noChangeArrowheads="1"/>
          </p:cNvSpPr>
          <p:nvPr/>
        </p:nvSpPr>
        <p:spPr bwMode="auto">
          <a:xfrm>
            <a:off x="5597525" y="3543300"/>
            <a:ext cx="304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Yes, opposite sides equal</a:t>
            </a:r>
          </a:p>
        </p:txBody>
      </p:sp>
      <p:sp>
        <p:nvSpPr>
          <p:cNvPr id="7226" name="Text Box 59"/>
          <p:cNvSpPr txBox="1">
            <a:spLocks noChangeArrowheads="1"/>
          </p:cNvSpPr>
          <p:nvPr/>
        </p:nvSpPr>
        <p:spPr bwMode="auto">
          <a:xfrm>
            <a:off x="5622925" y="3848100"/>
            <a:ext cx="304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No, RS not // 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52488"/>
          </a:xfrm>
        </p:spPr>
        <p:txBody>
          <a:bodyPr/>
          <a:lstStyle/>
          <a:p>
            <a:r>
              <a:rPr lang="en-US" altLang="en-US" sz="3600" b="1" dirty="0" smtClean="0"/>
              <a:t>Khan Academy Videos</a:t>
            </a:r>
            <a:endParaRPr lang="en-US" altLang="en-US" sz="3600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367338"/>
          </a:xfrm>
        </p:spPr>
        <p:txBody>
          <a:bodyPr/>
          <a:lstStyle/>
          <a:p>
            <a:r>
              <a:rPr lang="en-US" sz="2800" b="1" dirty="0" smtClean="0"/>
              <a:t>None currently pertain to this lesson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52488"/>
          </a:xfrm>
        </p:spPr>
        <p:txBody>
          <a:bodyPr/>
          <a:lstStyle/>
          <a:p>
            <a:r>
              <a:rPr lang="en-US" altLang="en-US" sz="3600" b="1" smtClean="0"/>
              <a:t>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367338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properties of special parallelograms</a:t>
            </a:r>
          </a:p>
          <a:p>
            <a:r>
              <a:rPr lang="en-US" sz="2800" b="1" dirty="0" smtClean="0"/>
              <a:t>Use </a:t>
            </a:r>
            <a:r>
              <a:rPr lang="en-US" sz="2800" b="1" dirty="0"/>
              <a:t>properties of diagonals of special parallelograms</a:t>
            </a:r>
          </a:p>
          <a:p>
            <a:r>
              <a:rPr lang="en-US" sz="2800" b="1" dirty="0" smtClean="0"/>
              <a:t>Use </a:t>
            </a:r>
            <a:r>
              <a:rPr lang="en-US" sz="2800" b="1" dirty="0"/>
              <a:t>coordinate geometry to identify special types of parallelograms</a:t>
            </a:r>
          </a:p>
        </p:txBody>
      </p:sp>
    </p:spTree>
    <p:extLst>
      <p:ext uri="{BB962C8B-B14F-4D97-AF65-F5344CB8AC3E}">
        <p14:creationId xmlns:p14="http://schemas.microsoft.com/office/powerpoint/2010/main" val="29561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"/>
            <a:ext cx="8229600" cy="960438"/>
          </a:xfrm>
        </p:spPr>
        <p:txBody>
          <a:bodyPr/>
          <a:lstStyle/>
          <a:p>
            <a:r>
              <a:rPr lang="en-US" altLang="en-US" sz="3600" b="1" smtClean="0"/>
              <a:t>Vocabulary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8575"/>
            <a:ext cx="8229600" cy="4827588"/>
          </a:xfrm>
        </p:spPr>
        <p:txBody>
          <a:bodyPr/>
          <a:lstStyle/>
          <a:p>
            <a:r>
              <a:rPr lang="en-US" sz="2800" b="1" i="1" dirty="0">
                <a:solidFill>
                  <a:srgbClr val="FFFF00"/>
                </a:solidFill>
              </a:rPr>
              <a:t>Rectangle</a:t>
            </a:r>
            <a:r>
              <a:rPr lang="en-US" sz="2800" b="1" i="1" dirty="0"/>
              <a:t> – a parallelogram with four right angles</a:t>
            </a:r>
            <a:endParaRPr lang="en-US" sz="2800" b="1" dirty="0"/>
          </a:p>
          <a:p>
            <a:r>
              <a:rPr lang="en-US" sz="2800" b="1" i="1" dirty="0">
                <a:solidFill>
                  <a:srgbClr val="FFFF00"/>
                </a:solidFill>
              </a:rPr>
              <a:t>Rhombus</a:t>
            </a:r>
            <a:r>
              <a:rPr lang="en-US" sz="2800" b="1" i="1" dirty="0"/>
              <a:t> – a parallelogram with four congruent sides</a:t>
            </a:r>
            <a:endParaRPr lang="en-US" sz="2800" b="1" dirty="0"/>
          </a:p>
          <a:p>
            <a:r>
              <a:rPr lang="en-US" sz="2800" b="1" i="1" dirty="0">
                <a:solidFill>
                  <a:srgbClr val="FFFF00"/>
                </a:solidFill>
              </a:rPr>
              <a:t>Square </a:t>
            </a:r>
            <a:r>
              <a:rPr lang="en-US" sz="2800" b="1" i="1" dirty="0"/>
              <a:t>– a parallelogram with four congruent sides and four right angles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51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Polygon Hierarchy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879850" y="1066800"/>
            <a:ext cx="136207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Polygons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349500" y="571500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  <a:t>Squares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200400" y="455295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  <a:t>Rhombi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990600" y="4552950"/>
            <a:ext cx="15986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</a:rPr>
              <a:t>Rectangles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885950" y="3390900"/>
            <a:ext cx="21717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Parallelograms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4514850" y="3390900"/>
            <a:ext cx="86995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Kites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945188" y="3390900"/>
            <a:ext cx="1649412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5943600" y="4370388"/>
            <a:ext cx="1649413" cy="8318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Isosceles</a:t>
            </a:r>
            <a:br>
              <a:rPr lang="en-US" altLang="en-US" sz="2400" b="1">
                <a:latin typeface="Times New Roman" pitchFamily="18" charset="0"/>
              </a:rPr>
            </a:br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503613" y="2117725"/>
            <a:ext cx="2105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Quadrilaterals</a:t>
            </a:r>
          </a:p>
        </p:txBody>
      </p:sp>
      <p:cxnSp>
        <p:nvCxnSpPr>
          <p:cNvPr id="10252" name="AutoShape 12"/>
          <p:cNvCxnSpPr>
            <a:cxnSpLocks noChangeShapeType="1"/>
            <a:stCxn id="10245" idx="0"/>
            <a:endCxn id="10247" idx="2"/>
          </p:cNvCxnSpPr>
          <p:nvPr/>
        </p:nvCxnSpPr>
        <p:spPr bwMode="auto">
          <a:xfrm rot="5400000" flipH="1">
            <a:off x="3049587" y="3779838"/>
            <a:ext cx="695325" cy="850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3" name="AutoShape 13"/>
          <p:cNvCxnSpPr>
            <a:cxnSpLocks noChangeShapeType="1"/>
            <a:stCxn id="10246" idx="0"/>
            <a:endCxn id="10247" idx="2"/>
          </p:cNvCxnSpPr>
          <p:nvPr/>
        </p:nvCxnSpPr>
        <p:spPr bwMode="auto">
          <a:xfrm rot="-5400000">
            <a:off x="2033587" y="3614738"/>
            <a:ext cx="695325" cy="11811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4" name="AutoShape 14"/>
          <p:cNvCxnSpPr>
            <a:cxnSpLocks noChangeShapeType="1"/>
            <a:stCxn id="10244" idx="0"/>
            <a:endCxn id="10246" idx="2"/>
          </p:cNvCxnSpPr>
          <p:nvPr/>
        </p:nvCxnSpPr>
        <p:spPr bwMode="auto">
          <a:xfrm rot="5400000" flipH="1">
            <a:off x="2033587" y="4776788"/>
            <a:ext cx="695325" cy="11811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5" name="AutoShape 15"/>
          <p:cNvCxnSpPr>
            <a:cxnSpLocks noChangeShapeType="1"/>
            <a:stCxn id="10244" idx="0"/>
            <a:endCxn id="10245" idx="2"/>
          </p:cNvCxnSpPr>
          <p:nvPr/>
        </p:nvCxnSpPr>
        <p:spPr bwMode="auto">
          <a:xfrm rot="-5400000">
            <a:off x="3049587" y="4941888"/>
            <a:ext cx="695325" cy="850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AutoShape 16"/>
          <p:cNvCxnSpPr>
            <a:cxnSpLocks noChangeShapeType="1"/>
            <a:stCxn id="10250" idx="0"/>
            <a:endCxn id="10249" idx="2"/>
          </p:cNvCxnSpPr>
          <p:nvPr/>
        </p:nvCxnSpPr>
        <p:spPr bwMode="auto">
          <a:xfrm flipV="1">
            <a:off x="6769100" y="3857625"/>
            <a:ext cx="1588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7" name="AutoShape 17"/>
          <p:cNvCxnSpPr>
            <a:cxnSpLocks noChangeShapeType="1"/>
            <a:stCxn id="10247" idx="0"/>
            <a:endCxn id="10251" idx="2"/>
          </p:cNvCxnSpPr>
          <p:nvPr/>
        </p:nvCxnSpPr>
        <p:spPr bwMode="auto">
          <a:xfrm rot="-5400000">
            <a:off x="3360738" y="2195512"/>
            <a:ext cx="806450" cy="15843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8" name="AutoShape 18"/>
          <p:cNvCxnSpPr>
            <a:cxnSpLocks noChangeShapeType="1"/>
            <a:stCxn id="10248" idx="0"/>
            <a:endCxn id="10251" idx="2"/>
          </p:cNvCxnSpPr>
          <p:nvPr/>
        </p:nvCxnSpPr>
        <p:spPr bwMode="auto">
          <a:xfrm rot="5400000" flipH="1">
            <a:off x="4349750" y="2790825"/>
            <a:ext cx="806450" cy="3937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9" name="AutoShape 19"/>
          <p:cNvCxnSpPr>
            <a:cxnSpLocks noChangeShapeType="1"/>
            <a:stCxn id="10249" idx="0"/>
            <a:endCxn id="10251" idx="2"/>
          </p:cNvCxnSpPr>
          <p:nvPr/>
        </p:nvCxnSpPr>
        <p:spPr bwMode="auto">
          <a:xfrm rot="5400000" flipH="1">
            <a:off x="5260182" y="1880393"/>
            <a:ext cx="806450" cy="22145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0" name="AutoShape 20"/>
          <p:cNvCxnSpPr>
            <a:cxnSpLocks noChangeShapeType="1"/>
            <a:stCxn id="10251" idx="0"/>
            <a:endCxn id="10243" idx="2"/>
          </p:cNvCxnSpPr>
          <p:nvPr/>
        </p:nvCxnSpPr>
        <p:spPr bwMode="auto">
          <a:xfrm flipV="1">
            <a:off x="4556125" y="1533525"/>
            <a:ext cx="4763" cy="584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1" name="AutoShape 21"/>
          <p:cNvCxnSpPr>
            <a:cxnSpLocks noChangeShapeType="1"/>
            <a:stCxn id="10245" idx="3"/>
            <a:endCxn id="10248" idx="2"/>
          </p:cNvCxnSpPr>
          <p:nvPr/>
        </p:nvCxnSpPr>
        <p:spPr bwMode="auto">
          <a:xfrm flipV="1">
            <a:off x="4445000" y="3857625"/>
            <a:ext cx="504825" cy="928688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51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Special Parallelograms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49" y="1087750"/>
            <a:ext cx="7161429" cy="29185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093" y="4234882"/>
            <a:ext cx="5851548" cy="24306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65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0645" y="153811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Diagonal Theorems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487" y="865330"/>
            <a:ext cx="6134956" cy="2026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487" y="2923997"/>
            <a:ext cx="6134956" cy="3812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546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</TotalTime>
  <Words>776</Words>
  <Application>Microsoft Office PowerPoint</Application>
  <PresentationFormat>On-screen Show (4:3)</PresentationFormat>
  <Paragraphs>166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Lesson 7-4</vt:lpstr>
      <vt:lpstr>PowerPoint Presentation</vt:lpstr>
      <vt:lpstr>PowerPoint Presentation</vt:lpstr>
      <vt:lpstr>Khan Academy Videos</vt:lpstr>
      <vt:lpstr>Objectives</vt:lpstr>
      <vt:lpstr>Vocabulary</vt:lpstr>
      <vt:lpstr>Polygon Hierarchy</vt:lpstr>
      <vt:lpstr>Special Parallelograms</vt:lpstr>
      <vt:lpstr>Diagonal Theorems</vt:lpstr>
      <vt:lpstr>Corollaries</vt:lpstr>
      <vt:lpstr>Example 1</vt:lpstr>
      <vt:lpstr>Example 2</vt:lpstr>
      <vt:lpstr>Example 3</vt:lpstr>
      <vt:lpstr>Example 4</vt:lpstr>
      <vt:lpstr>Example 5</vt:lpstr>
      <vt:lpstr>Example 6</vt:lpstr>
      <vt:lpstr>Quadrilateral Family Tree</vt:lpstr>
      <vt:lpstr>Quadrilateral Characteristics Summary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44</cp:revision>
  <cp:lastPrinted>1601-01-01T00:00:00Z</cp:lastPrinted>
  <dcterms:created xsi:type="dcterms:W3CDTF">1601-01-01T00:00:00Z</dcterms:created>
  <dcterms:modified xsi:type="dcterms:W3CDTF">2020-03-30T15:15:07Z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