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7" r:id="rId2"/>
    <p:sldId id="317" r:id="rId3"/>
    <p:sldId id="338" r:id="rId4"/>
    <p:sldId id="350" r:id="rId5"/>
    <p:sldId id="339" r:id="rId6"/>
    <p:sldId id="321" r:id="rId7"/>
    <p:sldId id="334" r:id="rId8"/>
    <p:sldId id="340" r:id="rId9"/>
    <p:sldId id="342" r:id="rId10"/>
    <p:sldId id="343" r:id="rId11"/>
    <p:sldId id="344" r:id="rId12"/>
    <p:sldId id="341" r:id="rId13"/>
    <p:sldId id="345" r:id="rId14"/>
    <p:sldId id="346" r:id="rId15"/>
    <p:sldId id="347" r:id="rId16"/>
    <p:sldId id="348" r:id="rId17"/>
    <p:sldId id="349" r:id="rId18"/>
    <p:sldId id="351" r:id="rId19"/>
    <p:sldId id="335" r:id="rId20"/>
    <p:sldId id="336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66FF66"/>
    <a:srgbClr val="FF3300"/>
    <a:srgbClr val="FFFF00"/>
    <a:srgbClr val="CC00CC"/>
    <a:srgbClr val="CC6600"/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96" autoAdjust="0"/>
    <p:restoredTop sz="96086" autoAdjust="0"/>
  </p:normalViewPr>
  <p:slideViewPr>
    <p:cSldViewPr snapToGrid="0">
      <p:cViewPr varScale="1">
        <p:scale>
          <a:sx n="84" d="100"/>
          <a:sy n="84" d="100"/>
        </p:scale>
        <p:origin x="-13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BE172-2A5F-453A-A7CC-03F13D047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66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1A106-390A-49DD-B9BD-38ED80C70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28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662CF-E9CB-4486-948D-706DBB3EB8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98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9D092-E185-4E58-8458-159810148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24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F3897-FC19-4D89-AC4D-4E74D5257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8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BE5EE-AF6F-44C5-AE3E-07BE90F58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71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5A8A9-C57F-41D9-8423-3CB293C43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878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9F36C-4293-48F7-99A1-B42F172C8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687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176BF-B4F3-4559-8DA2-93BEA0647F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190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84700-62EC-474B-92A2-CEDC119970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25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99393-2484-4B68-9DA9-186145D65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04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656DA89-A4FA-4276-8C41-442EFE675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hanacademy.org/math/geometry/hs-geo-foundations/modal/v/kites-as-a-mathematical-shap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b="1" dirty="0" smtClean="0"/>
              <a:t>Lesson 7-5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Properties of Trapezoids and Kites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3037"/>
            <a:ext cx="8229600" cy="730073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Theorems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10756"/>
            <a:ext cx="8229600" cy="2494844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err="1" smtClean="0"/>
              <a:t>Midsegment</a:t>
            </a:r>
            <a:r>
              <a:rPr lang="en-US" sz="2800" b="1" dirty="0" smtClean="0"/>
              <a:t> is:</a:t>
            </a:r>
          </a:p>
          <a:p>
            <a:r>
              <a:rPr lang="en-US" sz="2800" b="1" dirty="0" smtClean="0"/>
              <a:t>Parallel to the bases</a:t>
            </a:r>
          </a:p>
          <a:p>
            <a:r>
              <a:rPr lang="en-US" sz="2800" b="1" dirty="0"/>
              <a:t>H</a:t>
            </a:r>
            <a:r>
              <a:rPr lang="en-US" sz="2800" b="1" dirty="0" smtClean="0"/>
              <a:t>alfway between the bases</a:t>
            </a:r>
          </a:p>
          <a:p>
            <a:r>
              <a:rPr lang="en-US" sz="2800" b="1" dirty="0" smtClean="0"/>
              <a:t>The average of the bases – ½ (b1 + b2)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895" y="1084155"/>
            <a:ext cx="8142857" cy="30150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358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605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Kite Theorems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37" y="1039035"/>
            <a:ext cx="8014286" cy="48870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875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61913"/>
            <a:ext cx="8229600" cy="892175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1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468313" y="979488"/>
            <a:ext cx="4408487" cy="1436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400" b="1" dirty="0"/>
              <a:t>Show that </a:t>
            </a:r>
            <a:r>
              <a:rPr lang="en-US" sz="2400" b="1" i="1" dirty="0"/>
              <a:t>ABCD</a:t>
            </a:r>
            <a:r>
              <a:rPr lang="en-US" sz="2400" b="1" dirty="0"/>
              <a:t> is a trapezoid and decide whether it is isosceles</a:t>
            </a:r>
            <a:r>
              <a:rPr lang="en-US" sz="2400" b="1" dirty="0" smtClean="0"/>
              <a:t>.</a:t>
            </a:r>
            <a:endParaRPr lang="en-US" altLang="en-US" sz="2400" b="1" dirty="0"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b="1" dirty="0">
              <a:solidFill>
                <a:srgbClr val="FFEB55"/>
              </a:solidFill>
            </a:endParaRPr>
          </a:p>
        </p:txBody>
      </p:sp>
      <p:sp>
        <p:nvSpPr>
          <p:cNvPr id="111631" name="Text Box 15"/>
          <p:cNvSpPr txBox="1">
            <a:spLocks noChangeArrowheads="1"/>
          </p:cNvSpPr>
          <p:nvPr/>
        </p:nvSpPr>
        <p:spPr bwMode="auto">
          <a:xfrm>
            <a:off x="655638" y="5837238"/>
            <a:ext cx="6029325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Answer:   </a:t>
            </a:r>
            <a:r>
              <a:rPr lang="en-US" altLang="en-US" sz="2400" b="1" dirty="0" smtClean="0"/>
              <a:t>Trapezoid, but not isosceles</a:t>
            </a:r>
            <a:endParaRPr lang="en-US" alt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5"/>
              <p:cNvSpPr>
                <a:spLocks noChangeArrowheads="1"/>
              </p:cNvSpPr>
              <p:nvPr/>
            </p:nvSpPr>
            <p:spPr bwMode="auto">
              <a:xfrm>
                <a:off x="427919" y="5213419"/>
                <a:ext cx="8196792" cy="4560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3429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US" altLang="en-US" sz="2400" b="1" dirty="0" smtClean="0">
                    <a:cs typeface="Times New Roman" pitchFamily="18" charset="0"/>
                  </a:rPr>
                  <a:t>Not isosceles; sides not equal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𝑨𝑩</m:t>
                    </m:r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  <m:t>𝟐𝟎</m:t>
                        </m:r>
                      </m:e>
                    </m:rad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,   </m:t>
                    </m:r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𝑫𝑪</m:t>
                    </m:r>
                    <m:r>
                      <a:rPr lang="en-US" altLang="en-US" sz="2400" b="1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sz="2400" b="1" i="1" smtClean="0">
                            <a:latin typeface="Cambria Math"/>
                            <a:cs typeface="Times New Roman" pitchFamily="18" charset="0"/>
                          </a:rPr>
                          <m:t>𝟐𝟔</m:t>
                        </m:r>
                      </m:e>
                    </m:rad>
                  </m:oMath>
                </a14:m>
                <a:endParaRPr lang="en-US" altLang="en-US" sz="2400" b="1" dirty="0">
                  <a:cs typeface="Times New Roman" pitchFamily="18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11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7919" y="5213419"/>
                <a:ext cx="8196792" cy="456087"/>
              </a:xfrm>
              <a:prstGeom prst="rect">
                <a:avLst/>
              </a:prstGeom>
              <a:blipFill rotWithShape="1">
                <a:blip r:embed="rId2"/>
                <a:stretch>
                  <a:fillRect t="-10667" b="-30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6780" y="979488"/>
            <a:ext cx="3009900" cy="27051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5"/>
              <p:cNvSpPr>
                <a:spLocks noChangeArrowheads="1"/>
              </p:cNvSpPr>
              <p:nvPr/>
            </p:nvSpPr>
            <p:spPr bwMode="auto">
              <a:xfrm>
                <a:off x="371122" y="3848072"/>
                <a:ext cx="7905750" cy="12950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US" altLang="en-US" sz="2400" b="1" dirty="0" smtClean="0">
                    <a:cs typeface="Times New Roman" pitchFamily="18" charset="0"/>
                  </a:rPr>
                  <a:t>Bases have to be parallel; slope of </a:t>
                </a: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latin typeface="Cambria Math"/>
                        <a:cs typeface="Times New Roman" pitchFamily="18" charset="0"/>
                      </a:rPr>
                      <m:t>𝑩𝑪</m:t>
                    </m:r>
                    <m:r>
                      <a:rPr lang="en-US" altLang="en-US" sz="2400" b="1" i="1" dirty="0" smtClean="0">
                        <a:latin typeface="Cambria Math"/>
                        <a:cs typeface="Times New Roman" pitchFamily="18" charset="0"/>
                      </a:rPr>
                      <m:t> = </m:t>
                    </m:r>
                    <m:f>
                      <m:fPr>
                        <m:ctrlPr>
                          <a:rPr lang="en-US" altLang="en-US" sz="2400" b="1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altLang="en-US" sz="2400" b="1" i="1" dirty="0" smtClean="0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altLang="en-US" sz="2400" b="1" i="1" dirty="0" smtClean="0"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 dirty="0" smtClean="0"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  <m:r>
                      <a:rPr lang="en-US" altLang="en-US" sz="2400" b="1" i="1" dirty="0" smtClean="0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endParaRPr lang="en-US" altLang="en-US" sz="2400" b="1" dirty="0" smtClean="0">
                  <a:cs typeface="Times New Roman" pitchFamily="18" charset="0"/>
                  <a:sym typeface="Symbol" pitchFamily="18" charset="2"/>
                </a:endParaRPr>
              </a:p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:r>
                  <a:rPr lang="en-US" altLang="en-US" sz="2400" b="1" dirty="0" smtClean="0">
                    <a:cs typeface="Times New Roman" pitchFamily="18" charset="0"/>
                    <a:sym typeface="Symbol" pitchFamily="18" charset="2"/>
                  </a:rPr>
                  <a:t>Slope of </a:t>
                </a: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latin typeface="Cambria Math"/>
                        <a:cs typeface="Times New Roman" pitchFamily="18" charset="0"/>
                        <a:sym typeface="Symbol" pitchFamily="18" charset="2"/>
                      </a:rPr>
                      <m:t>𝑨𝑫</m:t>
                    </m:r>
                    <m:r>
                      <a:rPr lang="en-US" altLang="en-US" sz="2400" b="1" i="1" dirty="0" smtClean="0">
                        <a:latin typeface="Cambria Math"/>
                        <a:cs typeface="Times New Roman" pitchFamily="18" charset="0"/>
                        <a:sym typeface="Symbol" pitchFamily="18" charset="2"/>
                      </a:rPr>
                      <m:t> =</m:t>
                    </m:r>
                    <m:f>
                      <m:fPr>
                        <m:ctrlPr>
                          <a:rPr lang="en-US" altLang="en-US" sz="2400" b="1" i="1" dirty="0" smtClean="0"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a:rPr lang="en-US" altLang="en-US" sz="2400" b="1" i="1" dirty="0" smtClean="0"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−</m:t>
                        </m:r>
                        <m:r>
                          <a:rPr lang="en-US" altLang="en-US" sz="2400" b="1" i="1" dirty="0" smtClean="0"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𝟐</m:t>
                        </m:r>
                      </m:num>
                      <m:den>
                        <m:r>
                          <a:rPr lang="en-US" altLang="en-US" sz="2400" b="1" i="1" dirty="0" smtClean="0"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𝟔</m:t>
                        </m:r>
                      </m:den>
                    </m:f>
                    <m:r>
                      <a:rPr lang="en-US" altLang="en-US" sz="2400" b="1" i="1" dirty="0" smtClean="0">
                        <a:latin typeface="Cambria Math"/>
                        <a:cs typeface="Times New Roman" pitchFamily="18" charset="0"/>
                        <a:sym typeface="Symbol" pitchFamily="18" charset="2"/>
                      </a:rPr>
                      <m:t>=</m:t>
                    </m:r>
                    <m:f>
                      <m:fPr>
                        <m:ctrlPr>
                          <a:rPr lang="en-US" altLang="en-US" sz="2400" b="1" i="1" dirty="0" smtClean="0"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a:rPr lang="en-US" altLang="en-US" sz="2400" b="1" i="1" dirty="0" smtClean="0"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−</m:t>
                        </m:r>
                        <m:r>
                          <a:rPr lang="en-US" altLang="en-US" sz="2400" b="1" i="1" dirty="0" smtClean="0"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 dirty="0" smtClean="0"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altLang="en-US" sz="2400" b="1" dirty="0" smtClean="0">
                    <a:cs typeface="Times New Roman" pitchFamily="18" charset="0"/>
                    <a:sym typeface="Symbol" pitchFamily="18" charset="2"/>
                  </a:rPr>
                  <a:t>  ;  slopes are equal</a:t>
                </a:r>
                <a:endParaRPr lang="en-US" altLang="en-US" sz="2400" b="1" dirty="0">
                  <a:cs typeface="Times New Roman" pitchFamily="18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10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1122" y="3848072"/>
                <a:ext cx="7905750" cy="1295098"/>
              </a:xfrm>
              <a:prstGeom prst="rect">
                <a:avLst/>
              </a:prstGeom>
              <a:blipFill rotWithShape="1">
                <a:blip r:embed="rId4"/>
                <a:stretch>
                  <a:fillRect t="-469" b="-187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31" grpId="0" autoUpdateAnimBg="0"/>
      <p:bldP spid="11" grpId="0" build="p" autoUpdateAnimBg="0" advAuto="0"/>
      <p:bldP spid="10" grpId="0" build="p" autoUpdateAnimBg="0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61913"/>
            <a:ext cx="8229600" cy="892175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427919" y="1071883"/>
            <a:ext cx="4408487" cy="1436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i="1" dirty="0"/>
              <a:t>ABCD</a:t>
            </a:r>
            <a:r>
              <a:rPr lang="en-US" sz="2400" b="1" dirty="0"/>
              <a:t> is an isosceles trapezoid, and </a:t>
            </a:r>
            <a:r>
              <a:rPr lang="en-US" sz="2400" b="1" i="1" dirty="0" err="1"/>
              <a:t>m</a:t>
            </a:r>
            <a:r>
              <a:rPr lang="en-US" sz="2400" b="1" dirty="0" err="1">
                <a:sym typeface="Symbol"/>
              </a:rPr>
              <a:t></a:t>
            </a:r>
            <a:r>
              <a:rPr lang="en-US" sz="2400" b="1" i="1" dirty="0" err="1"/>
              <a:t>A</a:t>
            </a:r>
            <a:r>
              <a:rPr lang="en-US" sz="2400" b="1" dirty="0"/>
              <a:t> = 42°.  Find </a:t>
            </a:r>
            <a:r>
              <a:rPr lang="en-US" sz="2400" b="1" i="1" dirty="0" err="1"/>
              <a:t>m</a:t>
            </a:r>
            <a:r>
              <a:rPr lang="en-US" sz="2400" b="1" dirty="0" err="1">
                <a:sym typeface="Symbol"/>
              </a:rPr>
              <a:t></a:t>
            </a:r>
            <a:r>
              <a:rPr lang="en-US" sz="2400" b="1" i="1" dirty="0" err="1"/>
              <a:t>B</a:t>
            </a:r>
            <a:r>
              <a:rPr lang="en-US" sz="2400" b="1" dirty="0"/>
              <a:t>, </a:t>
            </a:r>
            <a:r>
              <a:rPr lang="en-US" sz="2400" b="1" i="1" dirty="0" err="1"/>
              <a:t>m</a:t>
            </a:r>
            <a:r>
              <a:rPr lang="en-US" sz="2400" b="1" dirty="0" err="1">
                <a:sym typeface="Symbol"/>
              </a:rPr>
              <a:t></a:t>
            </a:r>
            <a:r>
              <a:rPr lang="en-US" sz="2400" b="1" i="1" dirty="0" err="1"/>
              <a:t>C</a:t>
            </a:r>
            <a:r>
              <a:rPr lang="en-US" sz="2400" b="1" dirty="0"/>
              <a:t>, and </a:t>
            </a:r>
            <a:r>
              <a:rPr lang="en-US" sz="2400" b="1" i="1" dirty="0" err="1"/>
              <a:t>m</a:t>
            </a:r>
            <a:r>
              <a:rPr lang="en-US" sz="2400" b="1" dirty="0" err="1">
                <a:sym typeface="Symbol"/>
              </a:rPr>
              <a:t></a:t>
            </a:r>
            <a:r>
              <a:rPr lang="en-US" sz="2400" b="1" i="1" dirty="0" err="1"/>
              <a:t>D</a:t>
            </a:r>
            <a:r>
              <a:rPr lang="en-US" sz="2400" b="1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b="1" dirty="0">
              <a:solidFill>
                <a:srgbClr val="FFEB55"/>
              </a:solidFill>
            </a:endParaRPr>
          </a:p>
        </p:txBody>
      </p:sp>
      <p:sp>
        <p:nvSpPr>
          <p:cNvPr id="111631" name="Text Box 15"/>
          <p:cNvSpPr txBox="1">
            <a:spLocks noChangeArrowheads="1"/>
          </p:cNvSpPr>
          <p:nvPr/>
        </p:nvSpPr>
        <p:spPr bwMode="auto">
          <a:xfrm>
            <a:off x="520171" y="2823105"/>
            <a:ext cx="6029325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71121" y="3848072"/>
            <a:ext cx="8456789" cy="219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>
              <a:tabLst>
                <a:tab pos="4343400" algn="r"/>
                <a:tab pos="4514850" algn="l"/>
                <a:tab pos="4800600" algn="l"/>
                <a:tab pos="56007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4343400" algn="r"/>
                <a:tab pos="4514850" algn="l"/>
                <a:tab pos="4800600" algn="l"/>
                <a:tab pos="56007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4343400" algn="r"/>
                <a:tab pos="4514850" algn="l"/>
                <a:tab pos="4800600" algn="l"/>
                <a:tab pos="56007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4343400" algn="r"/>
                <a:tab pos="4514850" algn="l"/>
                <a:tab pos="4800600" algn="l"/>
                <a:tab pos="56007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4343400" algn="r"/>
                <a:tab pos="4514850" algn="l"/>
                <a:tab pos="4800600" algn="l"/>
                <a:tab pos="56007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43400" algn="r"/>
                <a:tab pos="4514850" algn="l"/>
                <a:tab pos="4800600" algn="l"/>
                <a:tab pos="56007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43400" algn="r"/>
                <a:tab pos="4514850" algn="l"/>
                <a:tab pos="4800600" algn="l"/>
                <a:tab pos="56007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43400" algn="r"/>
                <a:tab pos="4514850" algn="l"/>
                <a:tab pos="4800600" algn="l"/>
                <a:tab pos="56007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343400" algn="r"/>
                <a:tab pos="4514850" algn="l"/>
                <a:tab pos="4800600" algn="l"/>
                <a:tab pos="56007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b="1" dirty="0" smtClean="0">
                <a:cs typeface="Times New Roman" pitchFamily="18" charset="0"/>
              </a:rPr>
              <a:t>Isosceles means base angles congruent; </a:t>
            </a:r>
            <a:br>
              <a:rPr lang="en-US" altLang="en-US" sz="2400" b="1" dirty="0" smtClean="0">
                <a:cs typeface="Times New Roman" pitchFamily="18" charset="0"/>
              </a:rPr>
            </a:br>
            <a:r>
              <a:rPr lang="en-US" sz="2400" b="1" i="1" dirty="0" err="1" smtClean="0"/>
              <a:t>m</a:t>
            </a:r>
            <a:r>
              <a:rPr lang="en-US" sz="2400" b="1" dirty="0" err="1" smtClean="0">
                <a:sym typeface="Symbol"/>
              </a:rPr>
              <a:t></a:t>
            </a:r>
            <a:r>
              <a:rPr lang="en-US" sz="2400" b="1" i="1" dirty="0" err="1" smtClean="0"/>
              <a:t>A</a:t>
            </a:r>
            <a:r>
              <a:rPr lang="en-US" sz="2400" b="1" dirty="0" smtClean="0"/>
              <a:t> = </a:t>
            </a:r>
            <a:r>
              <a:rPr lang="en-US" sz="2400" b="1" i="1" dirty="0" err="1" smtClean="0"/>
              <a:t>m</a:t>
            </a:r>
            <a:r>
              <a:rPr lang="en-US" sz="2400" b="1" dirty="0" err="1" smtClean="0">
                <a:sym typeface="Symbol"/>
              </a:rPr>
              <a:t></a:t>
            </a:r>
            <a:r>
              <a:rPr lang="en-US" sz="2400" b="1" i="1" dirty="0" err="1" smtClean="0"/>
              <a:t>D</a:t>
            </a:r>
            <a:r>
              <a:rPr lang="en-US" sz="2400" b="1" i="1" dirty="0" smtClean="0"/>
              <a:t>  </a:t>
            </a:r>
            <a:r>
              <a:rPr lang="en-US" altLang="en-US" sz="2400" b="1" dirty="0" smtClean="0">
                <a:cs typeface="Times New Roman" pitchFamily="18" charset="0"/>
              </a:rPr>
              <a:t> and </a:t>
            </a:r>
            <a:r>
              <a:rPr lang="en-US" sz="2400" b="1" i="1" dirty="0" err="1" smtClean="0"/>
              <a:t>m</a:t>
            </a:r>
            <a:r>
              <a:rPr lang="en-US" sz="2400" b="1" dirty="0" err="1" smtClean="0">
                <a:sym typeface="Symbol"/>
              </a:rPr>
              <a:t></a:t>
            </a:r>
            <a:r>
              <a:rPr lang="en-US" sz="2400" b="1" i="1" dirty="0" err="1" smtClean="0"/>
              <a:t>B</a:t>
            </a:r>
            <a:r>
              <a:rPr lang="en-US" sz="2400" b="1" dirty="0" smtClean="0"/>
              <a:t> = </a:t>
            </a:r>
            <a:r>
              <a:rPr lang="en-US" sz="2400" b="1" i="1" dirty="0" err="1" smtClean="0"/>
              <a:t>m</a:t>
            </a:r>
            <a:r>
              <a:rPr lang="en-US" sz="2400" b="1" dirty="0" err="1" smtClean="0">
                <a:sym typeface="Symbol"/>
              </a:rPr>
              <a:t></a:t>
            </a:r>
            <a:r>
              <a:rPr lang="en-US" sz="2400" b="1" i="1" dirty="0" err="1" smtClean="0"/>
              <a:t>C</a:t>
            </a:r>
            <a:endParaRPr lang="en-US" sz="2400" b="1" i="1" dirty="0" smtClean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altLang="en-US" sz="2400" b="1" dirty="0" smtClean="0">
                <a:cs typeface="Times New Roman" pitchFamily="18" charset="0"/>
                <a:sym typeface="Symbol" pitchFamily="18" charset="2"/>
              </a:rPr>
              <a:t>Leg angles are supplementary; </a:t>
            </a:r>
            <a:r>
              <a:rPr lang="en-US" sz="2400" b="1" i="1" dirty="0" err="1" smtClean="0"/>
              <a:t>m</a:t>
            </a:r>
            <a:r>
              <a:rPr lang="en-US" sz="2400" b="1" dirty="0" err="1" smtClean="0">
                <a:sym typeface="Symbol"/>
              </a:rPr>
              <a:t></a:t>
            </a:r>
            <a:r>
              <a:rPr lang="en-US" sz="2400" b="1" i="1" dirty="0" err="1" smtClean="0"/>
              <a:t>B</a:t>
            </a:r>
            <a:r>
              <a:rPr lang="en-US" sz="2400" b="1" dirty="0" smtClean="0"/>
              <a:t> = 180 – </a:t>
            </a:r>
            <a:r>
              <a:rPr lang="en-US" sz="2400" b="1" i="1" dirty="0" err="1" smtClean="0"/>
              <a:t>m</a:t>
            </a:r>
            <a:r>
              <a:rPr lang="en-US" sz="2400" b="1" dirty="0" err="1" smtClean="0">
                <a:sym typeface="Symbol"/>
              </a:rPr>
              <a:t></a:t>
            </a:r>
            <a:r>
              <a:rPr lang="en-US" sz="2400" b="1" i="1" dirty="0" err="1" smtClean="0"/>
              <a:t>A</a:t>
            </a:r>
            <a:endParaRPr lang="en-US" sz="2400" b="1" i="1" dirty="0" smtClean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endParaRPr lang="en-US" sz="2400" b="1" i="1" dirty="0" smtClean="0"/>
          </a:p>
          <a:p>
            <a:pPr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</a:pPr>
            <a:r>
              <a:rPr lang="en-US" sz="2400" b="1" i="1" dirty="0" err="1" smtClean="0"/>
              <a:t>m</a:t>
            </a:r>
            <a:r>
              <a:rPr lang="en-US" sz="2400" b="1" dirty="0" err="1" smtClean="0">
                <a:sym typeface="Symbol"/>
              </a:rPr>
              <a:t></a:t>
            </a:r>
            <a:r>
              <a:rPr lang="en-US" sz="2400" b="1" i="1" dirty="0" err="1" smtClean="0"/>
              <a:t>B</a:t>
            </a:r>
            <a:r>
              <a:rPr lang="en-US" sz="2400" b="1" i="1" dirty="0" smtClean="0"/>
              <a:t> = 138°</a:t>
            </a:r>
            <a:r>
              <a:rPr lang="en-US" sz="2400" b="1" dirty="0" smtClean="0"/>
              <a:t>, </a:t>
            </a:r>
            <a:r>
              <a:rPr lang="en-US" sz="2400" b="1" i="1" dirty="0" err="1" smtClean="0"/>
              <a:t>m</a:t>
            </a:r>
            <a:r>
              <a:rPr lang="en-US" sz="2400" b="1" dirty="0" err="1" smtClean="0">
                <a:sym typeface="Symbol"/>
              </a:rPr>
              <a:t></a:t>
            </a:r>
            <a:r>
              <a:rPr lang="en-US" sz="2400" b="1" i="1" dirty="0" err="1" smtClean="0"/>
              <a:t>C</a:t>
            </a:r>
            <a:r>
              <a:rPr lang="en-US" sz="2400" b="1" i="1" dirty="0" smtClean="0"/>
              <a:t> = 138°</a:t>
            </a:r>
            <a:r>
              <a:rPr lang="en-US" sz="2400" b="1" dirty="0" smtClean="0"/>
              <a:t>, and </a:t>
            </a:r>
            <a:r>
              <a:rPr lang="en-US" sz="2400" b="1" i="1" dirty="0" err="1" smtClean="0"/>
              <a:t>m</a:t>
            </a:r>
            <a:r>
              <a:rPr lang="en-US" sz="2400" b="1" dirty="0" err="1" smtClean="0">
                <a:sym typeface="Symbol"/>
              </a:rPr>
              <a:t></a:t>
            </a:r>
            <a:r>
              <a:rPr lang="en-US" sz="2400" b="1" i="1" dirty="0" err="1" smtClean="0"/>
              <a:t>D</a:t>
            </a:r>
            <a:r>
              <a:rPr lang="en-US" sz="2400" b="1" i="1" dirty="0" smtClean="0"/>
              <a:t> = 42°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0600" y="1109965"/>
            <a:ext cx="3476799" cy="136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03592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31" grpId="0" autoUpdateAnimBg="0"/>
      <p:bldP spid="10" grpId="0" build="p" autoUpdateAnimBg="0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61913"/>
            <a:ext cx="8229600" cy="892175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5" name="Text Box 13"/>
              <p:cNvSpPr txBox="1">
                <a:spLocks noChangeArrowheads="1"/>
              </p:cNvSpPr>
              <p:nvPr/>
            </p:nvSpPr>
            <p:spPr bwMode="auto">
              <a:xfrm>
                <a:off x="427919" y="1071883"/>
                <a:ext cx="4408487" cy="14363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In the diagram,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𝑴𝑵</m:t>
                        </m:r>
                      </m:e>
                    </m:acc>
                  </m:oMath>
                </a14:m>
                <a:r>
                  <a:rPr lang="en-US" sz="2400" b="1" dirty="0"/>
                  <a:t> is the </a:t>
                </a:r>
                <a:r>
                  <a:rPr lang="en-US" sz="2400" b="1" dirty="0" err="1"/>
                  <a:t>midsegment</a:t>
                </a:r>
                <a:r>
                  <a:rPr lang="en-US" sz="2400" b="1" dirty="0"/>
                  <a:t> of trapezoid </a:t>
                </a:r>
                <a:r>
                  <a:rPr lang="en-US" sz="2400" b="1" i="1" dirty="0"/>
                  <a:t>PQRS</a:t>
                </a:r>
                <a:r>
                  <a:rPr lang="en-US" sz="2400" b="1" dirty="0"/>
                  <a:t>.  Find </a:t>
                </a:r>
                <a:r>
                  <a:rPr lang="en-US" sz="2400" b="1" i="1" dirty="0"/>
                  <a:t>MN.</a:t>
                </a:r>
                <a:endParaRPr lang="en-US" sz="2400" b="1" dirty="0"/>
              </a:p>
              <a:p>
                <a:pPr eaLnBrk="1" hangingPunct="1">
                  <a:lnSpc>
                    <a:spcPct val="90000"/>
                  </a:lnSpc>
                </a:pPr>
                <a:endParaRPr lang="en-US" altLang="en-US" sz="2400" b="1" dirty="0">
                  <a:solidFill>
                    <a:srgbClr val="FFEB55"/>
                  </a:solidFill>
                </a:endParaRPr>
              </a:p>
            </p:txBody>
          </p:sp>
        </mc:Choice>
        <mc:Fallback xmlns="">
          <p:sp>
            <p:nvSpPr>
              <p:cNvPr id="10245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7919" y="1071883"/>
                <a:ext cx="4408487" cy="1436334"/>
              </a:xfrm>
              <a:prstGeom prst="rect">
                <a:avLst/>
              </a:prstGeom>
              <a:blipFill rotWithShape="1">
                <a:blip r:embed="rId2"/>
                <a:stretch>
                  <a:fillRect l="-2075" t="-297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631" name="Text Box 15"/>
          <p:cNvSpPr txBox="1">
            <a:spLocks noChangeArrowheads="1"/>
          </p:cNvSpPr>
          <p:nvPr/>
        </p:nvSpPr>
        <p:spPr bwMode="auto">
          <a:xfrm>
            <a:off x="520171" y="2823105"/>
            <a:ext cx="6029325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5"/>
              <p:cNvSpPr>
                <a:spLocks noChangeArrowheads="1"/>
              </p:cNvSpPr>
              <p:nvPr/>
            </p:nvSpPr>
            <p:spPr bwMode="auto">
              <a:xfrm>
                <a:off x="367593" y="4119005"/>
                <a:ext cx="6334479" cy="88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3429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𝑴𝑵</m:t>
                      </m:r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 = </m:t>
                      </m:r>
                      <m:f>
                        <m:fPr>
                          <m:ctrlP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𝟏𝟖</m:t>
                          </m:r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.</m:t>
                          </m:r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𝟗</m:t>
                          </m:r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𝟏𝟑</m:t>
                          </m:r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.</m:t>
                          </m:r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𝟑𝟐</m:t>
                          </m:r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.</m:t>
                          </m:r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𝟏𝟔</m:t>
                      </m:r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.</m:t>
                      </m:r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𝟐</m:t>
                      </m:r>
                    </m:oMath>
                  </m:oMathPara>
                </a14:m>
                <a:endParaRPr lang="en-US" sz="2400" b="1" i="1" dirty="0" smtClean="0"/>
              </a:p>
            </p:txBody>
          </p:sp>
        </mc:Choice>
        <mc:Fallback xmlns="">
          <p:sp>
            <p:nvSpPr>
              <p:cNvPr id="10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7593" y="4119005"/>
                <a:ext cx="6334479" cy="8880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470" y="1138122"/>
            <a:ext cx="2211186" cy="27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47823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31" grpId="0" autoUpdateAnimBg="0"/>
      <p:bldP spid="10" grpId="0" build="p" autoUpdateAnimBg="0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61913"/>
            <a:ext cx="8229600" cy="892175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5" name="Text Box 13"/>
              <p:cNvSpPr txBox="1">
                <a:spLocks noChangeArrowheads="1"/>
              </p:cNvSpPr>
              <p:nvPr/>
            </p:nvSpPr>
            <p:spPr bwMode="auto">
              <a:xfrm>
                <a:off x="427919" y="1071883"/>
                <a:ext cx="3986037" cy="14363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Find the length of </a:t>
                </a:r>
                <a:r>
                  <a:rPr lang="en-US" sz="2400" b="1" dirty="0" err="1"/>
                  <a:t>midsegment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latin typeface="Cambria Math"/>
                          </a:rPr>
                          <m:t>𝒀𝒁</m:t>
                        </m:r>
                      </m:e>
                    </m:acc>
                  </m:oMath>
                </a14:m>
                <a:r>
                  <a:rPr lang="en-US" sz="2400" b="1" dirty="0"/>
                  <a:t> in trapezoid </a:t>
                </a:r>
                <a:r>
                  <a:rPr lang="en-US" sz="2400" b="1" i="1" dirty="0" smtClean="0"/>
                  <a:t>PQRS</a:t>
                </a:r>
                <a:endParaRPr lang="en-US" sz="2400" b="1" dirty="0"/>
              </a:p>
            </p:txBody>
          </p:sp>
        </mc:Choice>
        <mc:Fallback xmlns="">
          <p:sp>
            <p:nvSpPr>
              <p:cNvPr id="10245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7919" y="1071883"/>
                <a:ext cx="3986037" cy="1436334"/>
              </a:xfrm>
              <a:prstGeom prst="rect">
                <a:avLst/>
              </a:prstGeom>
              <a:blipFill rotWithShape="1">
                <a:blip r:embed="rId2"/>
                <a:stretch>
                  <a:fillRect l="-2294" t="-297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631" name="Text Box 15"/>
          <p:cNvSpPr txBox="1">
            <a:spLocks noChangeArrowheads="1"/>
          </p:cNvSpPr>
          <p:nvPr/>
        </p:nvSpPr>
        <p:spPr bwMode="auto">
          <a:xfrm>
            <a:off x="520171" y="2823105"/>
            <a:ext cx="6029325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5"/>
              <p:cNvSpPr>
                <a:spLocks noChangeArrowheads="1"/>
              </p:cNvSpPr>
              <p:nvPr/>
            </p:nvSpPr>
            <p:spPr bwMode="auto">
              <a:xfrm>
                <a:off x="520171" y="5537583"/>
                <a:ext cx="7393443" cy="8529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3429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𝒀𝒁</m:t>
                      </m:r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 =</m:t>
                      </m:r>
                      <m:f>
                        <m:fPr>
                          <m:ctrlP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𝑷𝑺</m:t>
                          </m:r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𝑸𝑹</m:t>
                          </m:r>
                        </m:num>
                        <m:den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.</m:t>
                          </m:r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𝟖𝟑</m:t>
                          </m:r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𝟖</m:t>
                          </m:r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.</m:t>
                          </m:r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𝟒𝟗</m:t>
                          </m:r>
                        </m:num>
                        <m:den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𝟏𝟏</m:t>
                          </m:r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.</m:t>
                          </m:r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𝟑𝟐</m:t>
                          </m:r>
                        </m:num>
                        <m:den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𝟓</m:t>
                      </m:r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.</m:t>
                      </m:r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𝟔𝟔</m:t>
                      </m:r>
                    </m:oMath>
                  </m:oMathPara>
                </a14:m>
                <a:endParaRPr lang="en-US" sz="2400" b="1" i="1" dirty="0" smtClean="0"/>
              </a:p>
            </p:txBody>
          </p:sp>
        </mc:Choice>
        <mc:Fallback xmlns="">
          <p:sp>
            <p:nvSpPr>
              <p:cNvPr id="10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0171" y="5537583"/>
                <a:ext cx="7393443" cy="85299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1911" y="923113"/>
            <a:ext cx="3499658" cy="344978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5"/>
              <p:cNvSpPr>
                <a:spLocks noChangeArrowheads="1"/>
              </p:cNvSpPr>
              <p:nvPr/>
            </p:nvSpPr>
            <p:spPr bwMode="auto">
              <a:xfrm>
                <a:off x="335138" y="3560284"/>
                <a:ext cx="4678539" cy="6135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3429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𝑸𝑹</m:t>
                      </m:r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en-US" sz="2400" b="1" i="1" dirty="0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400" b="1" i="1" dirty="0" smtClean="0">
                                  <a:latin typeface="Cambria Math"/>
                                  <a:cs typeface="Times New Roman" pitchFamily="18" charset="0"/>
                                </a:rPr>
                                <m:t>𝟔</m:t>
                              </m:r>
                            </m:e>
                            <m:sup>
                              <m:r>
                                <a:rPr lang="en-US" altLang="en-US" sz="2400" b="1" i="1" dirty="0" smtClean="0">
                                  <a:latin typeface="Cambria Math"/>
                                  <a:cs typeface="Times New Roman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en-US" sz="2400" b="1" i="1" dirty="0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400" b="1" i="1" dirty="0" smtClean="0">
                                  <a:latin typeface="Cambria Math"/>
                                  <a:cs typeface="Times New Roman" pitchFamily="18" charset="0"/>
                                </a:rPr>
                                <m:t>𝟔</m:t>
                              </m:r>
                            </m:e>
                            <m:sup>
                              <m:r>
                                <a:rPr lang="en-US" altLang="en-US" sz="2400" b="1" i="1" dirty="0" smtClean="0">
                                  <a:latin typeface="Cambria Math"/>
                                  <a:cs typeface="Times New Roman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𝟕𝟐</m:t>
                          </m:r>
                        </m:e>
                      </m:rad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𝟖</m:t>
                      </m:r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.</m:t>
                      </m:r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𝟒𝟗</m:t>
                      </m:r>
                    </m:oMath>
                  </m:oMathPara>
                </a14:m>
                <a:endParaRPr lang="en-US" sz="2400" b="1" i="1" dirty="0" smtClean="0"/>
              </a:p>
            </p:txBody>
          </p:sp>
        </mc:Choice>
        <mc:Fallback xmlns="">
          <p:sp>
            <p:nvSpPr>
              <p:cNvPr id="11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5138" y="3560284"/>
                <a:ext cx="4678539" cy="61350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5"/>
              <p:cNvSpPr>
                <a:spLocks noChangeArrowheads="1"/>
              </p:cNvSpPr>
              <p:nvPr/>
            </p:nvSpPr>
            <p:spPr bwMode="auto">
              <a:xfrm>
                <a:off x="335138" y="4502906"/>
                <a:ext cx="4678539" cy="6135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3429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𝑷𝑺</m:t>
                      </m:r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en-US" sz="2400" b="1" i="1" dirty="0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400" b="1" i="1" dirty="0" smtClean="0">
                                  <a:latin typeface="Cambria Math"/>
                                  <a:cs typeface="Times New Roman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US" altLang="en-US" sz="2400" b="1" i="1" dirty="0" smtClean="0">
                                  <a:latin typeface="Cambria Math"/>
                                  <a:cs typeface="Times New Roman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en-US" sz="2400" b="1" i="1" dirty="0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400" b="1" i="1" dirty="0" smtClean="0">
                                  <a:latin typeface="Cambria Math"/>
                                  <a:cs typeface="Times New Roman" pitchFamily="18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US" altLang="en-US" sz="2400" b="1" i="1" dirty="0" smtClean="0">
                                  <a:latin typeface="Cambria Math"/>
                                  <a:cs typeface="Times New Roman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sz="2400" b="1" i="1" dirty="0" smtClean="0">
                              <a:latin typeface="Cambria Math"/>
                              <a:cs typeface="Times New Roman" pitchFamily="18" charset="0"/>
                            </a:rPr>
                            <m:t>𝟖</m:t>
                          </m:r>
                        </m:e>
                      </m:rad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.</m:t>
                      </m:r>
                      <m:r>
                        <a:rPr lang="en-US" altLang="en-US" sz="2400" b="1" i="1" dirty="0" smtClean="0">
                          <a:latin typeface="Cambria Math"/>
                          <a:cs typeface="Times New Roman" pitchFamily="18" charset="0"/>
                        </a:rPr>
                        <m:t>𝟖𝟑</m:t>
                      </m:r>
                    </m:oMath>
                  </m:oMathPara>
                </a14:m>
                <a:endParaRPr lang="en-US" sz="2400" b="1" i="1" dirty="0" smtClean="0"/>
              </a:p>
            </p:txBody>
          </p:sp>
        </mc:Choice>
        <mc:Fallback xmlns="">
          <p:sp>
            <p:nvSpPr>
              <p:cNvPr id="12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5138" y="4502906"/>
                <a:ext cx="4678539" cy="61350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960180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31" grpId="0" autoUpdateAnimBg="0"/>
      <p:bldP spid="10" grpId="0" build="p" autoUpdateAnimBg="0" advAuto="0"/>
      <p:bldP spid="11" grpId="0" build="p" autoUpdateAnimBg="0" advAuto="0"/>
      <p:bldP spid="12" grpId="0" build="p" autoUpdateAnimBg="0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61913"/>
            <a:ext cx="8229600" cy="892175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5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427919" y="1071883"/>
            <a:ext cx="4585758" cy="1436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</a:t>
            </a:r>
            <a:r>
              <a:rPr lang="en-US" sz="2400" b="1" i="1" dirty="0" err="1"/>
              <a:t>m</a:t>
            </a:r>
            <a:r>
              <a:rPr lang="en-US" sz="2400" b="1" dirty="0" err="1">
                <a:sym typeface="Symbol"/>
              </a:rPr>
              <a:t></a:t>
            </a:r>
            <a:r>
              <a:rPr lang="en-US" sz="2400" b="1" i="1" dirty="0" err="1"/>
              <a:t>C</a:t>
            </a:r>
            <a:r>
              <a:rPr lang="en-US" sz="2400" b="1" dirty="0"/>
              <a:t> in the kite shown.</a:t>
            </a:r>
          </a:p>
        </p:txBody>
      </p:sp>
      <p:sp>
        <p:nvSpPr>
          <p:cNvPr id="111631" name="Text Box 15"/>
          <p:cNvSpPr txBox="1">
            <a:spLocks noChangeArrowheads="1"/>
          </p:cNvSpPr>
          <p:nvPr/>
        </p:nvSpPr>
        <p:spPr bwMode="auto">
          <a:xfrm>
            <a:off x="520171" y="2823105"/>
            <a:ext cx="6029325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5"/>
              <p:cNvSpPr>
                <a:spLocks noChangeArrowheads="1"/>
              </p:cNvSpPr>
              <p:nvPr/>
            </p:nvSpPr>
            <p:spPr bwMode="auto">
              <a:xfrm>
                <a:off x="335138" y="4004284"/>
                <a:ext cx="4678539" cy="88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3429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343400" algn="r"/>
                    <a:tab pos="4514850" algn="l"/>
                    <a:tab pos="4800600" algn="l"/>
                    <a:tab pos="56007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dirty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∠</m:t>
                      </m:r>
                      <m:r>
                        <a:rPr lang="en-US" altLang="en-US" sz="2400" b="1" i="1" dirty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𝑪</m:t>
                      </m:r>
                      <m:r>
                        <a:rPr lang="en-US" altLang="en-US" sz="2400" b="1" i="1" dirty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 dirty="0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altLang="en-US" sz="2400" b="1" i="1" dirty="0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𝟑𝟔𝟎</m:t>
                          </m:r>
                          <m:r>
                            <a:rPr lang="en-US" altLang="en-US" sz="2400" b="1" i="1" dirty="0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−(</m:t>
                          </m:r>
                          <m:r>
                            <a:rPr lang="en-US" altLang="en-US" sz="2400" b="1" i="1" dirty="0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𝟖𝟎</m:t>
                          </m:r>
                          <m:r>
                            <a:rPr lang="en-US" altLang="en-US" sz="2400" b="1" i="1" dirty="0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en-US" altLang="en-US" sz="2400" b="1" i="1" dirty="0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𝟓𝟎</m:t>
                          </m:r>
                          <m:r>
                            <a:rPr lang="en-US" altLang="en-US" sz="2400" b="1" i="1" dirty="0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altLang="en-US" sz="2400" b="1" i="1" dirty="0" smtClean="0"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altLang="en-US" sz="2400" b="1" i="1" dirty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altLang="en-US" sz="2400" b="1" i="1" dirty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𝟏𝟏𝟓</m:t>
                      </m:r>
                      <m:r>
                        <a:rPr lang="en-US" altLang="en-US" sz="2400" b="1" i="1" dirty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°</m:t>
                      </m:r>
                    </m:oMath>
                  </m:oMathPara>
                </a14:m>
                <a:endParaRPr lang="en-US" sz="2400" b="1" i="1" dirty="0" smtClean="0"/>
              </a:p>
            </p:txBody>
          </p:sp>
        </mc:Choice>
        <mc:Fallback xmlns="">
          <p:sp>
            <p:nvSpPr>
              <p:cNvPr id="11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5138" y="4004284"/>
                <a:ext cx="4678539" cy="88800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4490" y="1071883"/>
            <a:ext cx="3507970" cy="2394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95988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31" grpId="0" autoUpdateAnimBg="0"/>
      <p:bldP spid="11" grpId="0" build="p" autoUpdateAnimBg="0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61913"/>
            <a:ext cx="8229600" cy="892175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6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427919" y="1071883"/>
            <a:ext cx="4585758" cy="1436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 smtClean="0"/>
              <a:t>What </a:t>
            </a:r>
            <a:r>
              <a:rPr lang="en-US" sz="2400" b="1" dirty="0"/>
              <a:t>is the most specific name for quadrilateral </a:t>
            </a:r>
            <a:r>
              <a:rPr lang="en-US" sz="2400" b="1" i="1" dirty="0"/>
              <a:t>JKLM</a:t>
            </a:r>
            <a:r>
              <a:rPr lang="en-US" sz="2400" b="1" dirty="0" smtClean="0"/>
              <a:t>?</a:t>
            </a:r>
            <a:endParaRPr lang="en-US" sz="2400" b="1" dirty="0"/>
          </a:p>
        </p:txBody>
      </p:sp>
      <p:sp>
        <p:nvSpPr>
          <p:cNvPr id="111631" name="Text Box 15"/>
          <p:cNvSpPr txBox="1">
            <a:spLocks noChangeArrowheads="1"/>
          </p:cNvSpPr>
          <p:nvPr/>
        </p:nvSpPr>
        <p:spPr bwMode="auto">
          <a:xfrm>
            <a:off x="520171" y="2823105"/>
            <a:ext cx="5824185" cy="27536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14450" indent="-13144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31445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  <a:p>
            <a:pPr eaLnBrk="1" hangingPunct="1"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/>
              <a:t>Isosceles Trapezoid</a:t>
            </a:r>
            <a:r>
              <a:rPr lang="en-US" altLang="en-US" sz="2400" b="1" dirty="0"/>
              <a:t> </a:t>
            </a:r>
            <a:r>
              <a:rPr lang="en-US" altLang="en-US" sz="2400" b="1" dirty="0" smtClean="0">
                <a:sym typeface="Wingdings" panose="05000000000000000000" pitchFamily="2" charset="2"/>
              </a:rPr>
              <a:t> bases parallel (not marked congruent); and legs are marked congruent</a:t>
            </a:r>
            <a:endParaRPr lang="en-US" altLang="en-US" sz="24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166" y="1071883"/>
            <a:ext cx="2826328" cy="1936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687176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3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8"/>
            <a:ext cx="8229600" cy="581705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Quadrilateral Family Tree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3200" y="1034154"/>
            <a:ext cx="8636000" cy="536664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In the following chart, remember that a figure has its own unique characteristics and all of the characteristics above it in the family tree.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Kites</a:t>
            </a:r>
            <a:r>
              <a:rPr lang="en-US" sz="2400" b="1" dirty="0" smtClean="0"/>
              <a:t>: 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2 unique </a:t>
            </a:r>
            <a:r>
              <a:rPr lang="en-US" sz="2400" b="1" dirty="0" smtClean="0"/>
              <a:t>and </a:t>
            </a:r>
            <a:r>
              <a:rPr lang="en-US" sz="2400" b="1" dirty="0" smtClean="0">
                <a:solidFill>
                  <a:srgbClr val="CC00FF"/>
                </a:solidFill>
              </a:rPr>
              <a:t>5 </a:t>
            </a:r>
            <a:r>
              <a:rPr lang="en-US" sz="2400" b="1" dirty="0" smtClean="0">
                <a:solidFill>
                  <a:srgbClr val="CC00FF"/>
                </a:solidFill>
              </a:rPr>
              <a:t>from “parents”          </a:t>
            </a:r>
            <a:r>
              <a:rPr lang="en-US" sz="2400" b="1" dirty="0" smtClean="0">
                <a:solidFill>
                  <a:srgbClr val="CC00FF"/>
                </a:solidFill>
              </a:rPr>
              <a:t>                    </a:t>
            </a:r>
            <a:r>
              <a:rPr lang="en-US" sz="2400" b="1" dirty="0" smtClean="0"/>
              <a:t>(7)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Trapezoids</a:t>
            </a:r>
            <a:r>
              <a:rPr lang="en-US" sz="2400" b="1" dirty="0" smtClean="0"/>
              <a:t>: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5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unique </a:t>
            </a:r>
            <a:r>
              <a:rPr lang="en-US" sz="2400" b="1" dirty="0" smtClean="0"/>
              <a:t>and </a:t>
            </a:r>
            <a:r>
              <a:rPr lang="en-US" sz="2400" b="1" dirty="0" smtClean="0">
                <a:solidFill>
                  <a:srgbClr val="CC00FF"/>
                </a:solidFill>
              </a:rPr>
              <a:t>5 </a:t>
            </a:r>
            <a:r>
              <a:rPr lang="en-US" sz="2400" b="1" dirty="0" smtClean="0">
                <a:solidFill>
                  <a:srgbClr val="CC00FF"/>
                </a:solidFill>
              </a:rPr>
              <a:t>from “parents”       </a:t>
            </a:r>
            <a:r>
              <a:rPr lang="en-US" sz="2400" b="1" dirty="0" smtClean="0">
                <a:solidFill>
                  <a:srgbClr val="CC00FF"/>
                </a:solidFill>
              </a:rPr>
              <a:t>             </a:t>
            </a:r>
            <a:r>
              <a:rPr lang="en-US" sz="2400" b="1" dirty="0" smtClean="0"/>
              <a:t>(</a:t>
            </a:r>
            <a:r>
              <a:rPr lang="en-US" sz="2400" b="1" dirty="0" smtClean="0"/>
              <a:t>10)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Isosceles </a:t>
            </a:r>
            <a:r>
              <a:rPr lang="en-US" sz="2400" b="1" dirty="0" err="1" smtClean="0">
                <a:solidFill>
                  <a:srgbClr val="FFFF00"/>
                </a:solidFill>
              </a:rPr>
              <a:t>Trapeziod</a:t>
            </a:r>
            <a:r>
              <a:rPr lang="en-US" sz="2400" b="1" dirty="0" smtClean="0"/>
              <a:t>: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3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unique </a:t>
            </a:r>
            <a:r>
              <a:rPr lang="en-US" sz="2400" b="1" dirty="0" smtClean="0"/>
              <a:t>and </a:t>
            </a:r>
            <a:r>
              <a:rPr lang="en-US" sz="2400" b="1" dirty="0" smtClean="0">
                <a:solidFill>
                  <a:srgbClr val="CC00FF"/>
                </a:solidFill>
              </a:rPr>
              <a:t>10 </a:t>
            </a:r>
            <a:r>
              <a:rPr lang="en-US" sz="2400" b="1" dirty="0" smtClean="0">
                <a:solidFill>
                  <a:srgbClr val="CC00FF"/>
                </a:solidFill>
              </a:rPr>
              <a:t>from “parents” </a:t>
            </a:r>
            <a:r>
              <a:rPr lang="en-US" sz="2400" b="1" dirty="0" smtClean="0">
                <a:solidFill>
                  <a:srgbClr val="CC00FF"/>
                </a:solidFill>
              </a:rPr>
              <a:t>  </a:t>
            </a:r>
            <a:r>
              <a:rPr lang="en-US" sz="2400" b="1" dirty="0" smtClean="0"/>
              <a:t>(13)</a:t>
            </a:r>
            <a:endParaRPr lang="en-US" sz="2400" b="1" dirty="0" smtClean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Remember this when filling out the 85 checkmarks on the Quadrilateral Characteristics worksheet. </a:t>
            </a:r>
            <a:endParaRPr lang="en-US" sz="2400" b="1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24019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3038" y="180975"/>
            <a:ext cx="8739187" cy="652463"/>
          </a:xfrm>
        </p:spPr>
        <p:txBody>
          <a:bodyPr/>
          <a:lstStyle/>
          <a:p>
            <a:r>
              <a:rPr lang="en-US" altLang="en-US" sz="3600" b="1" smtClean="0"/>
              <a:t>Quadrilateral Characteristics Summary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992438" y="1090613"/>
            <a:ext cx="3163887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Convex Quadrilaterals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600200" y="5761038"/>
            <a:ext cx="12446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Squares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327400" y="4583113"/>
            <a:ext cx="12446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Rhombi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52400" y="4291013"/>
            <a:ext cx="1598613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Rectangles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914400" y="2005013"/>
            <a:ext cx="21717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Parallelograms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6553200" y="2005013"/>
            <a:ext cx="1649413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Trapezoids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6553200" y="4748213"/>
            <a:ext cx="1649413" cy="8318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Isosceles</a:t>
            </a:r>
            <a:br>
              <a:rPr lang="en-US" altLang="en-US" sz="2400" b="1">
                <a:latin typeface="Times New Roman" pitchFamily="18" charset="0"/>
              </a:rPr>
            </a:br>
            <a:r>
              <a:rPr lang="en-US" altLang="en-US" sz="2400" b="1">
                <a:latin typeface="Times New Roman" pitchFamily="18" charset="0"/>
              </a:rPr>
              <a:t>Trapezoids</a:t>
            </a:r>
          </a:p>
        </p:txBody>
      </p:sp>
      <p:cxnSp>
        <p:nvCxnSpPr>
          <p:cNvPr id="16394" name="AutoShape 10"/>
          <p:cNvCxnSpPr>
            <a:cxnSpLocks noChangeShapeType="1"/>
            <a:stCxn id="16389" idx="0"/>
            <a:endCxn id="16391" idx="2"/>
          </p:cNvCxnSpPr>
          <p:nvPr/>
        </p:nvCxnSpPr>
        <p:spPr bwMode="auto">
          <a:xfrm rot="16200000" flipV="1">
            <a:off x="1919287" y="2552701"/>
            <a:ext cx="2111375" cy="19494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5" name="AutoShape 11"/>
          <p:cNvCxnSpPr>
            <a:cxnSpLocks noChangeShapeType="1"/>
            <a:stCxn id="16390" idx="0"/>
            <a:endCxn id="16391" idx="2"/>
          </p:cNvCxnSpPr>
          <p:nvPr/>
        </p:nvCxnSpPr>
        <p:spPr bwMode="auto">
          <a:xfrm rot="-5400000">
            <a:off x="566737" y="2857501"/>
            <a:ext cx="1819275" cy="1047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6" name="AutoShape 12"/>
          <p:cNvCxnSpPr>
            <a:cxnSpLocks noChangeShapeType="1"/>
            <a:stCxn id="16388" idx="0"/>
            <a:endCxn id="16390" idx="2"/>
          </p:cNvCxnSpPr>
          <p:nvPr/>
        </p:nvCxnSpPr>
        <p:spPr bwMode="auto">
          <a:xfrm rot="16200000" flipV="1">
            <a:off x="1085850" y="4624388"/>
            <a:ext cx="1003300" cy="1270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7" name="AutoShape 13"/>
          <p:cNvCxnSpPr>
            <a:cxnSpLocks noChangeShapeType="1"/>
            <a:stCxn id="16388" idx="0"/>
            <a:endCxn id="16389" idx="2"/>
          </p:cNvCxnSpPr>
          <p:nvPr/>
        </p:nvCxnSpPr>
        <p:spPr bwMode="auto">
          <a:xfrm rot="5400000" flipH="1" flipV="1">
            <a:off x="2730500" y="4541838"/>
            <a:ext cx="711200" cy="1727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8" name="AutoShape 14"/>
          <p:cNvCxnSpPr>
            <a:cxnSpLocks noChangeShapeType="1"/>
            <a:stCxn id="16393" idx="0"/>
            <a:endCxn id="16392" idx="2"/>
          </p:cNvCxnSpPr>
          <p:nvPr/>
        </p:nvCxnSpPr>
        <p:spPr bwMode="auto">
          <a:xfrm flipV="1">
            <a:off x="7378700" y="2471738"/>
            <a:ext cx="0" cy="2276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9" name="AutoShape 15"/>
          <p:cNvCxnSpPr>
            <a:cxnSpLocks noChangeShapeType="1"/>
            <a:stCxn id="16391" idx="0"/>
            <a:endCxn id="16387" idx="2"/>
          </p:cNvCxnSpPr>
          <p:nvPr/>
        </p:nvCxnSpPr>
        <p:spPr bwMode="auto">
          <a:xfrm rot="-5400000">
            <a:off x="3063875" y="493713"/>
            <a:ext cx="447675" cy="25749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0" name="AutoShape 16"/>
          <p:cNvCxnSpPr>
            <a:cxnSpLocks noChangeShapeType="1"/>
            <a:stCxn id="16392" idx="0"/>
            <a:endCxn id="16387" idx="2"/>
          </p:cNvCxnSpPr>
          <p:nvPr/>
        </p:nvCxnSpPr>
        <p:spPr bwMode="auto">
          <a:xfrm rot="5400000" flipH="1">
            <a:off x="5753100" y="379413"/>
            <a:ext cx="447675" cy="28035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990600" y="2790825"/>
            <a:ext cx="3048000" cy="942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Opposite sides parallel and congruent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Opposite angles congruent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Consecutive angles supplementary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Diagonals bisect each other</a:t>
            </a:r>
          </a:p>
        </p:txBody>
      </p:sp>
      <p:sp>
        <p:nvSpPr>
          <p:cNvPr id="16402" name="Text Box 19"/>
          <p:cNvSpPr txBox="1">
            <a:spLocks noChangeArrowheads="1"/>
          </p:cNvSpPr>
          <p:nvPr/>
        </p:nvSpPr>
        <p:spPr bwMode="auto">
          <a:xfrm>
            <a:off x="228600" y="5038725"/>
            <a:ext cx="1749425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Angles all 90</a:t>
            </a:r>
            <a:r>
              <a:rPr lang="en-US" altLang="en-US" sz="1400" b="1">
                <a:latin typeface="Times New Roman" pitchFamily="18" charset="0"/>
                <a:cs typeface="Times New Roman" pitchFamily="18" charset="0"/>
              </a:rPr>
              <a:t>°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Diagonals congruent</a:t>
            </a:r>
          </a:p>
        </p:txBody>
      </p:sp>
      <p:sp>
        <p:nvSpPr>
          <p:cNvPr id="16403" name="Text Box 20"/>
          <p:cNvSpPr txBox="1">
            <a:spLocks noChangeArrowheads="1"/>
          </p:cNvSpPr>
          <p:nvPr/>
        </p:nvSpPr>
        <p:spPr bwMode="auto">
          <a:xfrm>
            <a:off x="1144588" y="6386513"/>
            <a:ext cx="3436937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Diagonals divide into 4 congruent triangles</a:t>
            </a:r>
          </a:p>
        </p:txBody>
      </p:sp>
      <p:sp>
        <p:nvSpPr>
          <p:cNvPr id="16404" name="Text Box 21"/>
          <p:cNvSpPr txBox="1">
            <a:spLocks noChangeArrowheads="1"/>
          </p:cNvSpPr>
          <p:nvPr/>
        </p:nvSpPr>
        <p:spPr bwMode="auto">
          <a:xfrm>
            <a:off x="3267075" y="5210175"/>
            <a:ext cx="2609850" cy="730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All sides congruent</a:t>
            </a:r>
            <a:endParaRPr lang="en-US" altLang="en-US" sz="14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Diagonals perpendicular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Diagonals bisect opposite angles</a:t>
            </a:r>
          </a:p>
        </p:txBody>
      </p:sp>
      <p:sp>
        <p:nvSpPr>
          <p:cNvPr id="16405" name="Rectangle 22"/>
          <p:cNvSpPr>
            <a:spLocks noChangeArrowheads="1"/>
          </p:cNvSpPr>
          <p:nvPr/>
        </p:nvSpPr>
        <p:spPr bwMode="auto">
          <a:xfrm>
            <a:off x="6553200" y="5738813"/>
            <a:ext cx="2286000" cy="730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Legs are congruent </a:t>
            </a:r>
          </a:p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Base angle pairs congruent </a:t>
            </a:r>
          </a:p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Diagonals are congruent</a:t>
            </a:r>
          </a:p>
        </p:txBody>
      </p:sp>
      <p:sp>
        <p:nvSpPr>
          <p:cNvPr id="16406" name="Rectangle 5"/>
          <p:cNvSpPr>
            <a:spLocks noChangeArrowheads="1"/>
          </p:cNvSpPr>
          <p:nvPr/>
        </p:nvSpPr>
        <p:spPr bwMode="auto">
          <a:xfrm>
            <a:off x="4464050" y="2816225"/>
            <a:ext cx="866775" cy="4619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Kites</a:t>
            </a:r>
          </a:p>
        </p:txBody>
      </p:sp>
      <p:cxnSp>
        <p:nvCxnSpPr>
          <p:cNvPr id="16407" name="Elbow Connector 25"/>
          <p:cNvCxnSpPr>
            <a:cxnSpLocks noChangeShapeType="1"/>
            <a:stCxn id="16406" idx="0"/>
            <a:endCxn id="16387" idx="2"/>
          </p:cNvCxnSpPr>
          <p:nvPr/>
        </p:nvCxnSpPr>
        <p:spPr bwMode="auto">
          <a:xfrm rot="16200000" flipV="1">
            <a:off x="4106863" y="2025650"/>
            <a:ext cx="1258887" cy="322263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08" name="Text Box 23"/>
          <p:cNvSpPr txBox="1">
            <a:spLocks noChangeArrowheads="1"/>
          </p:cNvSpPr>
          <p:nvPr/>
        </p:nvSpPr>
        <p:spPr bwMode="auto">
          <a:xfrm>
            <a:off x="3490913" y="1774825"/>
            <a:ext cx="2303462" cy="730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4 sided polygon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4 interior angles sum to 360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4 exterior angles sum to 360</a:t>
            </a:r>
          </a:p>
        </p:txBody>
      </p:sp>
      <p:sp>
        <p:nvSpPr>
          <p:cNvPr id="16409" name="Text Box 21"/>
          <p:cNvSpPr txBox="1">
            <a:spLocks noChangeArrowheads="1"/>
          </p:cNvSpPr>
          <p:nvPr/>
        </p:nvSpPr>
        <p:spPr bwMode="auto">
          <a:xfrm>
            <a:off x="3816350" y="3335338"/>
            <a:ext cx="3017838" cy="11699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2 congruent sides (consecutive) </a:t>
            </a:r>
            <a:endParaRPr lang="en-US" altLang="en-US" sz="1400" b="1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Diagonals perpendicular</a:t>
            </a:r>
          </a:p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Diagonals bisect opposite angles</a:t>
            </a:r>
          </a:p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One diagonal bisected</a:t>
            </a:r>
          </a:p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One pair of opposite angle congruent</a:t>
            </a:r>
          </a:p>
        </p:txBody>
      </p:sp>
      <p:sp>
        <p:nvSpPr>
          <p:cNvPr id="16410" name="Rectangle 18"/>
          <p:cNvSpPr>
            <a:spLocks noChangeArrowheads="1"/>
          </p:cNvSpPr>
          <p:nvPr/>
        </p:nvSpPr>
        <p:spPr bwMode="auto">
          <a:xfrm>
            <a:off x="6553200" y="2684463"/>
            <a:ext cx="2514600" cy="1155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Bases Parallel</a:t>
            </a:r>
          </a:p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Legs are not Parallel</a:t>
            </a:r>
          </a:p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Leg angles are supplementary </a:t>
            </a:r>
            <a:endParaRPr lang="en-US" altLang="en-US" sz="1400" b="1">
              <a:solidFill>
                <a:srgbClr val="FFFF00"/>
              </a:solidFill>
              <a:latin typeface="Times New Roman" pitchFamily="18" charset="0"/>
              <a:sym typeface="Symbol" pitchFamily="18" charset="2"/>
            </a:endParaRPr>
          </a:p>
          <a:p>
            <a:pPr eaLnBrk="1" hangingPunct="1"/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Median is parallel to bases</a:t>
            </a:r>
            <a:b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</a:br>
            <a:r>
              <a:rPr lang="en-US" altLang="en-US" sz="1400" b="1">
                <a:solidFill>
                  <a:srgbClr val="FFFF00"/>
                </a:solidFill>
                <a:latin typeface="Times New Roman" pitchFamily="18" charset="0"/>
              </a:rPr>
              <a:t>Median = ½ (base + base)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762000"/>
            <a:ext cx="9220200" cy="6096000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4101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311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Lesson 6-5</a:t>
            </a:r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white">
          <a:xfrm>
            <a:off x="1652588" y="6427788"/>
            <a:ext cx="57229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</a:t>
            </a:r>
            <a:b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</a:b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Space Bar to display the answers.</a:t>
            </a:r>
          </a:p>
        </p:txBody>
      </p:sp>
      <p:sp>
        <p:nvSpPr>
          <p:cNvPr id="92171" name="Rectangle 11"/>
          <p:cNvSpPr>
            <a:spLocks noChangeArrowheads="1"/>
          </p:cNvSpPr>
          <p:nvPr/>
        </p:nvSpPr>
        <p:spPr bwMode="auto">
          <a:xfrm>
            <a:off x="230188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defRPr/>
            </a:pPr>
            <a:r>
              <a:rPr lang="en-US" sz="2000" b="1" dirty="0"/>
              <a:t>LMNO is a rhombus.</a:t>
            </a:r>
            <a:endParaRPr lang="en-US" sz="2000" b="1" dirty="0">
              <a:cs typeface="Arial" charset="0"/>
            </a:endParaRPr>
          </a:p>
          <a:p>
            <a:pPr marL="342900" indent="-342900">
              <a:buFontTx/>
              <a:buAutoNum type="arabicPeriod"/>
              <a:defRPr/>
            </a:pPr>
            <a:endParaRPr lang="en-US" sz="1400" b="1" dirty="0">
              <a:cs typeface="Arial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US" sz="2000" b="1" dirty="0">
                <a:cs typeface="Arial" charset="0"/>
              </a:rPr>
              <a:t>Find x</a:t>
            </a:r>
          </a:p>
          <a:p>
            <a:pPr marL="342900" indent="-342900">
              <a:buFontTx/>
              <a:buAutoNum type="arabicPeriod"/>
              <a:defRPr/>
            </a:pPr>
            <a:endParaRPr lang="en-US" sz="1400" b="1" dirty="0">
              <a:cs typeface="Arial" charset="0"/>
              <a:sym typeface="Symbol" pitchFamily="18" charset="2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en-US" sz="2000" b="1" dirty="0">
                <a:cs typeface="Arial" charset="0"/>
                <a:sym typeface="Symbol" pitchFamily="18" charset="2"/>
              </a:rPr>
              <a:t>Find y</a:t>
            </a:r>
          </a:p>
          <a:p>
            <a:pPr marL="342900" indent="-342900">
              <a:buFontTx/>
              <a:buAutoNum type="arabicPeriod"/>
              <a:defRPr/>
            </a:pPr>
            <a:endParaRPr lang="en-US" sz="1400" b="1" dirty="0">
              <a:cs typeface="Arial" charset="0"/>
              <a:sym typeface="Symbol" pitchFamily="18" charset="2"/>
            </a:endParaRPr>
          </a:p>
          <a:p>
            <a:pPr marL="342900" indent="-342900">
              <a:defRPr/>
            </a:pPr>
            <a:r>
              <a:rPr lang="en-US" sz="2000" b="1" dirty="0">
                <a:cs typeface="Arial" charset="0"/>
                <a:sym typeface="Symbol" pitchFamily="18" charset="2"/>
              </a:rPr>
              <a:t>QRST is a square.</a:t>
            </a:r>
          </a:p>
          <a:p>
            <a:pPr marL="342900" indent="-342900">
              <a:defRPr/>
            </a:pPr>
            <a:endParaRPr lang="en-US" sz="1400" b="1" dirty="0">
              <a:cs typeface="Arial" charset="0"/>
              <a:sym typeface="Symbol" pitchFamily="18" charset="2"/>
            </a:endParaRPr>
          </a:p>
          <a:p>
            <a:pPr marL="457200" indent="-457200">
              <a:buFontTx/>
              <a:buAutoNum type="arabicPeriod" startAt="3"/>
              <a:defRPr/>
            </a:pPr>
            <a:r>
              <a:rPr lang="en-US" sz="2000" b="1" dirty="0">
                <a:cs typeface="Arial" charset="0"/>
                <a:sym typeface="Symbol" pitchFamily="18" charset="2"/>
              </a:rPr>
              <a:t>Find n if </a:t>
            </a:r>
            <a:r>
              <a:rPr lang="en-US" sz="2000" b="1" dirty="0" err="1">
                <a:cs typeface="Arial" charset="0"/>
                <a:sym typeface="Symbol" pitchFamily="18" charset="2"/>
              </a:rPr>
              <a:t>m</a:t>
            </a:r>
            <a:r>
              <a:rPr lang="en-US" sz="2000" b="1" dirty="0" err="1">
                <a:cs typeface="Arial" charset="0"/>
                <a:sym typeface="Symbol"/>
              </a:rPr>
              <a:t>TQR</a:t>
            </a:r>
            <a:r>
              <a:rPr lang="en-US" sz="2000" b="1" dirty="0">
                <a:cs typeface="Arial" charset="0"/>
                <a:sym typeface="Symbol"/>
              </a:rPr>
              <a:t> = 8n + 8.</a:t>
            </a:r>
          </a:p>
          <a:p>
            <a:pPr marL="457200" indent="-457200">
              <a:buFontTx/>
              <a:buAutoNum type="arabicPeriod" startAt="3"/>
              <a:defRPr/>
            </a:pPr>
            <a:endParaRPr lang="en-US" sz="1400" b="1" dirty="0">
              <a:cs typeface="Arial" charset="0"/>
              <a:sym typeface="Symbol"/>
            </a:endParaRPr>
          </a:p>
          <a:p>
            <a:pPr marL="457200" indent="-457200">
              <a:buFontTx/>
              <a:buAutoNum type="arabicPeriod" startAt="3"/>
              <a:defRPr/>
            </a:pPr>
            <a:r>
              <a:rPr lang="en-US" sz="2000" b="1" dirty="0">
                <a:cs typeface="Arial" charset="0"/>
                <a:sym typeface="Symbol"/>
              </a:rPr>
              <a:t>Find w if QR = 5w + 4 and RS = 2(4w – 7).</a:t>
            </a:r>
          </a:p>
          <a:p>
            <a:pPr marL="457200" indent="-457200">
              <a:buFontTx/>
              <a:buAutoNum type="arabicPeriod" startAt="3"/>
              <a:defRPr/>
            </a:pPr>
            <a:endParaRPr lang="en-US" sz="1400" b="1" dirty="0">
              <a:cs typeface="Arial" charset="0"/>
              <a:sym typeface="Symbol"/>
            </a:endParaRPr>
          </a:p>
          <a:p>
            <a:pPr marL="457200" indent="-457200">
              <a:buFontTx/>
              <a:buAutoNum type="arabicPeriod" startAt="3"/>
              <a:defRPr/>
            </a:pPr>
            <a:r>
              <a:rPr lang="en-US" sz="2000" b="1" dirty="0">
                <a:cs typeface="Arial" charset="0"/>
                <a:sym typeface="Symbol"/>
              </a:rPr>
              <a:t>Find QU if QS = 16t – 14 and QU = 6t + 11.</a:t>
            </a:r>
            <a:endParaRPr lang="en-US" sz="2000" b="1" dirty="0">
              <a:cs typeface="Arial" charset="0"/>
              <a:sym typeface="Symbol" pitchFamily="18" charset="2"/>
            </a:endParaRPr>
          </a:p>
          <a:p>
            <a:pPr marL="342900" indent="-342900">
              <a:defRPr/>
            </a:pPr>
            <a:endParaRPr lang="en-US" sz="2000" b="1" dirty="0">
              <a:cs typeface="Arial" charset="0"/>
              <a:sym typeface="Symbol" pitchFamily="18" charset="2"/>
            </a:endParaRPr>
          </a:p>
          <a:p>
            <a:pPr marL="342900" indent="-342900">
              <a:defRPr/>
            </a:pPr>
            <a:r>
              <a:rPr lang="en-US" sz="2000" b="1" dirty="0">
                <a:cs typeface="Arial" charset="0"/>
                <a:sym typeface="Symbol" pitchFamily="18" charset="2"/>
              </a:rPr>
              <a:t>6.                                                   What property applies to a square, but not to a rhombus?</a:t>
            </a:r>
            <a:endParaRPr lang="el-GR" sz="2000" b="1" dirty="0">
              <a:cs typeface="Arial" charset="0"/>
              <a:sym typeface="Symbol" pitchFamily="18" charset="2"/>
            </a:endParaRPr>
          </a:p>
        </p:txBody>
      </p:sp>
      <p:sp>
        <p:nvSpPr>
          <p:cNvPr id="4105" name="Rectangle 30"/>
          <p:cNvSpPr>
            <a:spLocks noChangeArrowheads="1"/>
          </p:cNvSpPr>
          <p:nvPr/>
        </p:nvSpPr>
        <p:spPr bwMode="auto">
          <a:xfrm>
            <a:off x="631825" y="4524375"/>
            <a:ext cx="3194050" cy="2778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/>
              <a:t>Standardized Test Practice:</a:t>
            </a:r>
          </a:p>
        </p:txBody>
      </p:sp>
      <p:sp>
        <p:nvSpPr>
          <p:cNvPr id="4106" name="Oval 31"/>
          <p:cNvSpPr>
            <a:spLocks noChangeArrowheads="1"/>
          </p:cNvSpPr>
          <p:nvPr/>
        </p:nvSpPr>
        <p:spPr bwMode="auto">
          <a:xfrm>
            <a:off x="320675" y="5292725"/>
            <a:ext cx="554038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4107" name="Oval 32"/>
          <p:cNvSpPr>
            <a:spLocks noChangeArrowheads="1"/>
          </p:cNvSpPr>
          <p:nvPr/>
        </p:nvSpPr>
        <p:spPr bwMode="auto">
          <a:xfrm>
            <a:off x="4930775" y="5292725"/>
            <a:ext cx="554038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108" name="Oval 33"/>
          <p:cNvSpPr>
            <a:spLocks noChangeArrowheads="1"/>
          </p:cNvSpPr>
          <p:nvPr/>
        </p:nvSpPr>
        <p:spPr bwMode="auto">
          <a:xfrm>
            <a:off x="287338" y="5924550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109" name="Oval 34"/>
          <p:cNvSpPr>
            <a:spLocks noChangeArrowheads="1"/>
          </p:cNvSpPr>
          <p:nvPr/>
        </p:nvSpPr>
        <p:spPr bwMode="auto">
          <a:xfrm>
            <a:off x="4906963" y="5924550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4110" name="Text Box 41"/>
          <p:cNvSpPr txBox="1">
            <a:spLocks noChangeArrowheads="1"/>
          </p:cNvSpPr>
          <p:nvPr/>
        </p:nvSpPr>
        <p:spPr bwMode="auto">
          <a:xfrm>
            <a:off x="833438" y="5337175"/>
            <a:ext cx="3803650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Opposite sides are congruent</a:t>
            </a:r>
          </a:p>
        </p:txBody>
      </p:sp>
      <p:sp>
        <p:nvSpPr>
          <p:cNvPr id="4111" name="Text Box 42"/>
          <p:cNvSpPr txBox="1">
            <a:spLocks noChangeArrowheads="1"/>
          </p:cNvSpPr>
          <p:nvPr/>
        </p:nvSpPr>
        <p:spPr bwMode="auto">
          <a:xfrm>
            <a:off x="812800" y="5970588"/>
            <a:ext cx="395922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Opposite angles are congruent</a:t>
            </a:r>
          </a:p>
        </p:txBody>
      </p:sp>
      <p:sp>
        <p:nvSpPr>
          <p:cNvPr id="4112" name="Text Box 43"/>
          <p:cNvSpPr txBox="1">
            <a:spLocks noChangeArrowheads="1"/>
          </p:cNvSpPr>
          <p:nvPr/>
        </p:nvSpPr>
        <p:spPr bwMode="auto">
          <a:xfrm>
            <a:off x="5472113" y="5970588"/>
            <a:ext cx="33734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All angles are right angles</a:t>
            </a:r>
          </a:p>
        </p:txBody>
      </p:sp>
      <p:sp>
        <p:nvSpPr>
          <p:cNvPr id="4113" name="Text Box 44"/>
          <p:cNvSpPr txBox="1">
            <a:spLocks noChangeArrowheads="1"/>
          </p:cNvSpPr>
          <p:nvPr/>
        </p:nvSpPr>
        <p:spPr bwMode="auto">
          <a:xfrm>
            <a:off x="5405438" y="5337175"/>
            <a:ext cx="3660775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65000"/>
              </a:lnSpc>
            </a:pPr>
            <a:r>
              <a:rPr lang="en-US" altLang="en-US" sz="2000" b="1"/>
              <a:t> Diagonals bisect each other</a:t>
            </a:r>
          </a:p>
        </p:txBody>
      </p:sp>
      <p:grpSp>
        <p:nvGrpSpPr>
          <p:cNvPr id="4114" name="Group 79"/>
          <p:cNvGrpSpPr>
            <a:grpSpLocks/>
          </p:cNvGrpSpPr>
          <p:nvPr/>
        </p:nvGrpSpPr>
        <p:grpSpPr bwMode="auto">
          <a:xfrm>
            <a:off x="6940550" y="2974975"/>
            <a:ext cx="1611313" cy="1439863"/>
            <a:chOff x="6939776" y="2680009"/>
            <a:chExt cx="1611466" cy="1439849"/>
          </a:xfrm>
        </p:grpSpPr>
        <p:sp>
          <p:nvSpPr>
            <p:cNvPr id="4137" name="Rectangle 46"/>
            <p:cNvSpPr>
              <a:spLocks noChangeArrowheads="1"/>
            </p:cNvSpPr>
            <p:nvPr/>
          </p:nvSpPr>
          <p:spPr bwMode="auto">
            <a:xfrm>
              <a:off x="7304049" y="2977376"/>
              <a:ext cx="903249" cy="903248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cxnSp>
          <p:nvCxnSpPr>
            <p:cNvPr id="4138" name="Straight Connector 53"/>
            <p:cNvCxnSpPr>
              <a:cxnSpLocks noChangeShapeType="1"/>
            </p:cNvCxnSpPr>
            <p:nvPr/>
          </p:nvCxnSpPr>
          <p:spPr bwMode="auto">
            <a:xfrm>
              <a:off x="7292898" y="2977376"/>
              <a:ext cx="925551" cy="90324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39" name="Straight Connector 55"/>
            <p:cNvCxnSpPr>
              <a:cxnSpLocks noChangeShapeType="1"/>
            </p:cNvCxnSpPr>
            <p:nvPr/>
          </p:nvCxnSpPr>
          <p:spPr bwMode="auto">
            <a:xfrm rot="10800000" flipV="1">
              <a:off x="7304050" y="2977376"/>
              <a:ext cx="903249" cy="90324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40" name="TextBox 60"/>
            <p:cNvSpPr txBox="1">
              <a:spLocks noChangeArrowheads="1"/>
            </p:cNvSpPr>
            <p:nvPr/>
          </p:nvSpPr>
          <p:spPr bwMode="auto">
            <a:xfrm>
              <a:off x="6939776" y="2680009"/>
              <a:ext cx="36420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 i="1"/>
                <a:t>Q</a:t>
              </a:r>
            </a:p>
          </p:txBody>
        </p:sp>
        <p:sp>
          <p:nvSpPr>
            <p:cNvPr id="4141" name="TextBox 61"/>
            <p:cNvSpPr txBox="1">
              <a:spLocks noChangeArrowheads="1"/>
            </p:cNvSpPr>
            <p:nvPr/>
          </p:nvSpPr>
          <p:spPr bwMode="auto">
            <a:xfrm>
              <a:off x="8188713" y="2702312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/>
              <a:r>
                <a:rPr lang="en-US" altLang="en-US" b="1" i="1"/>
                <a:t>R</a:t>
              </a:r>
            </a:p>
          </p:txBody>
        </p:sp>
        <p:sp>
          <p:nvSpPr>
            <p:cNvPr id="4142" name="TextBox 62"/>
            <p:cNvSpPr txBox="1">
              <a:spLocks noChangeArrowheads="1"/>
            </p:cNvSpPr>
            <p:nvPr/>
          </p:nvSpPr>
          <p:spPr bwMode="auto">
            <a:xfrm>
              <a:off x="8199864" y="3750526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 i="1"/>
                <a:t>S</a:t>
              </a:r>
            </a:p>
          </p:txBody>
        </p:sp>
        <p:sp>
          <p:nvSpPr>
            <p:cNvPr id="4143" name="TextBox 63"/>
            <p:cNvSpPr txBox="1">
              <a:spLocks noChangeArrowheads="1"/>
            </p:cNvSpPr>
            <p:nvPr/>
          </p:nvSpPr>
          <p:spPr bwMode="auto">
            <a:xfrm>
              <a:off x="6947210" y="3746809"/>
              <a:ext cx="32573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 i="1"/>
                <a:t>T</a:t>
              </a:r>
            </a:p>
          </p:txBody>
        </p:sp>
        <p:sp>
          <p:nvSpPr>
            <p:cNvPr id="4144" name="TextBox 64"/>
            <p:cNvSpPr txBox="1">
              <a:spLocks noChangeArrowheads="1"/>
            </p:cNvSpPr>
            <p:nvPr/>
          </p:nvSpPr>
          <p:spPr bwMode="auto">
            <a:xfrm>
              <a:off x="7579113" y="3059668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 i="1"/>
                <a:t>U</a:t>
              </a:r>
            </a:p>
          </p:txBody>
        </p:sp>
      </p:grpSp>
      <p:grpSp>
        <p:nvGrpSpPr>
          <p:cNvPr id="4115" name="Group 80"/>
          <p:cNvGrpSpPr>
            <a:grpSpLocks/>
          </p:cNvGrpSpPr>
          <p:nvPr/>
        </p:nvGrpSpPr>
        <p:grpSpPr bwMode="auto">
          <a:xfrm>
            <a:off x="4197350" y="869950"/>
            <a:ext cx="3105150" cy="2016125"/>
            <a:chOff x="4754136" y="724829"/>
            <a:chExt cx="3105969" cy="2015995"/>
          </a:xfrm>
        </p:grpSpPr>
        <p:sp>
          <p:nvSpPr>
            <p:cNvPr id="4123" name="Diamond 47"/>
            <p:cNvSpPr>
              <a:spLocks noChangeArrowheads="1"/>
            </p:cNvSpPr>
            <p:nvPr/>
          </p:nvSpPr>
          <p:spPr bwMode="auto">
            <a:xfrm>
              <a:off x="5631365" y="959004"/>
              <a:ext cx="1371600" cy="1371600"/>
            </a:xfrm>
            <a:prstGeom prst="diamond">
              <a:avLst/>
            </a:prstGeom>
            <a:solidFill>
              <a:schemeClr val="accent1">
                <a:alpha val="39999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cxnSp>
          <p:nvCxnSpPr>
            <p:cNvPr id="4124" name="Straight Connector 49"/>
            <p:cNvCxnSpPr>
              <a:cxnSpLocks noChangeShapeType="1"/>
              <a:stCxn id="4123" idx="1"/>
              <a:endCxn id="4123" idx="3"/>
            </p:cNvCxnSpPr>
            <p:nvPr/>
          </p:nvCxnSpPr>
          <p:spPr bwMode="auto">
            <a:xfrm rot="10800000" flipH="1">
              <a:off x="5631365" y="1644804"/>
              <a:ext cx="13716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25" name="Straight Connector 51"/>
            <p:cNvCxnSpPr>
              <a:cxnSpLocks noChangeShapeType="1"/>
              <a:stCxn id="4123" idx="0"/>
              <a:endCxn id="4123" idx="2"/>
            </p:cNvCxnSpPr>
            <p:nvPr/>
          </p:nvCxnSpPr>
          <p:spPr bwMode="auto">
            <a:xfrm rot="16200000" flipH="1">
              <a:off x="5631365" y="1644804"/>
              <a:ext cx="13716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26" name="TextBox 56"/>
            <p:cNvSpPr txBox="1">
              <a:spLocks noChangeArrowheads="1"/>
            </p:cNvSpPr>
            <p:nvPr/>
          </p:nvSpPr>
          <p:spPr bwMode="auto">
            <a:xfrm>
              <a:off x="5988205" y="724829"/>
              <a:ext cx="32573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 i="1"/>
                <a:t>L</a:t>
              </a:r>
            </a:p>
          </p:txBody>
        </p:sp>
        <p:sp>
          <p:nvSpPr>
            <p:cNvPr id="4127" name="TextBox 57"/>
            <p:cNvSpPr txBox="1">
              <a:spLocks noChangeArrowheads="1"/>
            </p:cNvSpPr>
            <p:nvPr/>
          </p:nvSpPr>
          <p:spPr bwMode="auto">
            <a:xfrm>
              <a:off x="7021551" y="1468244"/>
              <a:ext cx="3770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 i="1"/>
                <a:t>M</a:t>
              </a:r>
            </a:p>
          </p:txBody>
        </p:sp>
        <p:sp>
          <p:nvSpPr>
            <p:cNvPr id="4128" name="TextBox 58"/>
            <p:cNvSpPr txBox="1">
              <a:spLocks noChangeArrowheads="1"/>
            </p:cNvSpPr>
            <p:nvPr/>
          </p:nvSpPr>
          <p:spPr bwMode="auto">
            <a:xfrm>
              <a:off x="6162908" y="2371492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 i="1"/>
                <a:t>N</a:t>
              </a:r>
            </a:p>
          </p:txBody>
        </p:sp>
        <p:sp>
          <p:nvSpPr>
            <p:cNvPr id="4129" name="TextBox 59"/>
            <p:cNvSpPr txBox="1">
              <a:spLocks noChangeArrowheads="1"/>
            </p:cNvSpPr>
            <p:nvPr/>
          </p:nvSpPr>
          <p:spPr bwMode="auto">
            <a:xfrm>
              <a:off x="5200186" y="1486829"/>
              <a:ext cx="36420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 i="1"/>
                <a:t>O</a:t>
              </a:r>
            </a:p>
          </p:txBody>
        </p:sp>
        <p:sp>
          <p:nvSpPr>
            <p:cNvPr id="4130" name="TextBox 65"/>
            <p:cNvSpPr txBox="1">
              <a:spLocks noChangeArrowheads="1"/>
            </p:cNvSpPr>
            <p:nvPr/>
          </p:nvSpPr>
          <p:spPr bwMode="auto">
            <a:xfrm>
              <a:off x="5984488" y="1590906"/>
              <a:ext cx="3385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 i="1"/>
                <a:t>P</a:t>
              </a:r>
            </a:p>
          </p:txBody>
        </p:sp>
        <p:sp>
          <p:nvSpPr>
            <p:cNvPr id="4131" name="TextBox 66"/>
            <p:cNvSpPr txBox="1">
              <a:spLocks noChangeArrowheads="1"/>
            </p:cNvSpPr>
            <p:nvPr/>
          </p:nvSpPr>
          <p:spPr bwMode="auto">
            <a:xfrm>
              <a:off x="6787375" y="910682"/>
              <a:ext cx="107273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 i="1"/>
                <a:t>(8y – 6)°</a:t>
              </a:r>
            </a:p>
          </p:txBody>
        </p:sp>
        <p:sp>
          <p:nvSpPr>
            <p:cNvPr id="4132" name="TextBox 67"/>
            <p:cNvSpPr txBox="1">
              <a:spLocks noChangeArrowheads="1"/>
            </p:cNvSpPr>
            <p:nvPr/>
          </p:nvSpPr>
          <p:spPr bwMode="auto">
            <a:xfrm>
              <a:off x="4754136" y="1029628"/>
              <a:ext cx="12073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 i="1"/>
                <a:t>(3x + 12)°</a:t>
              </a:r>
            </a:p>
          </p:txBody>
        </p:sp>
        <p:sp>
          <p:nvSpPr>
            <p:cNvPr id="4133" name="TextBox 68"/>
            <p:cNvSpPr txBox="1">
              <a:spLocks noChangeArrowheads="1"/>
            </p:cNvSpPr>
            <p:nvPr/>
          </p:nvSpPr>
          <p:spPr bwMode="auto">
            <a:xfrm>
              <a:off x="4783872" y="1918008"/>
              <a:ext cx="11368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 i="1"/>
                <a:t>(5x  – 2)°</a:t>
              </a:r>
            </a:p>
          </p:txBody>
        </p:sp>
        <p:cxnSp>
          <p:nvCxnSpPr>
            <p:cNvPr id="4134" name="Straight Arrow Connector 73"/>
            <p:cNvCxnSpPr>
              <a:cxnSpLocks noChangeShapeType="1"/>
              <a:stCxn id="4131" idx="1"/>
            </p:cNvCxnSpPr>
            <p:nvPr/>
          </p:nvCxnSpPr>
          <p:spPr bwMode="auto">
            <a:xfrm rot="10800000" flipV="1">
              <a:off x="6423103" y="1095348"/>
              <a:ext cx="364273" cy="42121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35" name="Freeform 77"/>
            <p:cNvSpPr>
              <a:spLocks noChangeArrowheads="1"/>
            </p:cNvSpPr>
            <p:nvPr/>
          </p:nvSpPr>
          <p:spPr bwMode="auto">
            <a:xfrm>
              <a:off x="5820937" y="1773044"/>
              <a:ext cx="213732" cy="379141"/>
            </a:xfrm>
            <a:custGeom>
              <a:avLst/>
              <a:gdLst>
                <a:gd name="T0" fmla="*/ 0 w 213732"/>
                <a:gd name="T1" fmla="*/ 379141 h 379141"/>
                <a:gd name="T2" fmla="*/ 200722 w 213732"/>
                <a:gd name="T3" fmla="*/ 144966 h 379141"/>
                <a:gd name="T4" fmla="*/ 78058 w 213732"/>
                <a:gd name="T5" fmla="*/ 0 h 379141"/>
                <a:gd name="T6" fmla="*/ 0 60000 65536"/>
                <a:gd name="T7" fmla="*/ 0 60000 65536"/>
                <a:gd name="T8" fmla="*/ 0 60000 65536"/>
                <a:gd name="T9" fmla="*/ 0 w 213732"/>
                <a:gd name="T10" fmla="*/ 0 h 379141"/>
                <a:gd name="T11" fmla="*/ 213732 w 213732"/>
                <a:gd name="T12" fmla="*/ 379141 h 37914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732" h="379141">
                  <a:moveTo>
                    <a:pt x="0" y="379141"/>
                  </a:moveTo>
                  <a:cubicBezTo>
                    <a:pt x="93856" y="293648"/>
                    <a:pt x="187712" y="208156"/>
                    <a:pt x="200722" y="144966"/>
                  </a:cubicBezTo>
                  <a:cubicBezTo>
                    <a:pt x="213732" y="81776"/>
                    <a:pt x="145895" y="40888"/>
                    <a:pt x="78058" y="0"/>
                  </a:cubicBezTo>
                </a:path>
              </a:pathLst>
            </a:cu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36" name="Freeform 78"/>
            <p:cNvSpPr>
              <a:spLocks noChangeArrowheads="1"/>
            </p:cNvSpPr>
            <p:nvPr/>
          </p:nvSpPr>
          <p:spPr bwMode="auto">
            <a:xfrm flipV="1">
              <a:off x="5794918" y="1211766"/>
              <a:ext cx="213732" cy="379141"/>
            </a:xfrm>
            <a:custGeom>
              <a:avLst/>
              <a:gdLst>
                <a:gd name="T0" fmla="*/ 0 w 213732"/>
                <a:gd name="T1" fmla="*/ 379141 h 379141"/>
                <a:gd name="T2" fmla="*/ 200722 w 213732"/>
                <a:gd name="T3" fmla="*/ 144966 h 379141"/>
                <a:gd name="T4" fmla="*/ 78058 w 213732"/>
                <a:gd name="T5" fmla="*/ 0 h 379141"/>
                <a:gd name="T6" fmla="*/ 0 60000 65536"/>
                <a:gd name="T7" fmla="*/ 0 60000 65536"/>
                <a:gd name="T8" fmla="*/ 0 60000 65536"/>
                <a:gd name="T9" fmla="*/ 0 w 213732"/>
                <a:gd name="T10" fmla="*/ 0 h 379141"/>
                <a:gd name="T11" fmla="*/ 213732 w 213732"/>
                <a:gd name="T12" fmla="*/ 379141 h 37914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3732" h="379141">
                  <a:moveTo>
                    <a:pt x="0" y="379141"/>
                  </a:moveTo>
                  <a:cubicBezTo>
                    <a:pt x="93856" y="293648"/>
                    <a:pt x="187712" y="208156"/>
                    <a:pt x="200722" y="144966"/>
                  </a:cubicBezTo>
                  <a:cubicBezTo>
                    <a:pt x="213732" y="81776"/>
                    <a:pt x="145895" y="40888"/>
                    <a:pt x="78058" y="0"/>
                  </a:cubicBezTo>
                </a:path>
              </a:pathLst>
            </a:cu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87"/>
          <p:cNvGrpSpPr>
            <a:grpSpLocks/>
          </p:cNvGrpSpPr>
          <p:nvPr/>
        </p:nvGrpSpPr>
        <p:grpSpPr bwMode="auto">
          <a:xfrm>
            <a:off x="1770063" y="1282700"/>
            <a:ext cx="4784725" cy="4864100"/>
            <a:chOff x="1769328" y="1282390"/>
            <a:chExt cx="4785522" cy="4864592"/>
          </a:xfrm>
        </p:grpSpPr>
        <p:sp>
          <p:nvSpPr>
            <p:cNvPr id="4117" name="TextBox 81"/>
            <p:cNvSpPr txBox="1">
              <a:spLocks noChangeArrowheads="1"/>
            </p:cNvSpPr>
            <p:nvPr/>
          </p:nvSpPr>
          <p:spPr bwMode="auto">
            <a:xfrm>
              <a:off x="1773045" y="1282390"/>
              <a:ext cx="32733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 b="1">
                  <a:solidFill>
                    <a:srgbClr val="FFFF00"/>
                  </a:solidFill>
                </a:rPr>
                <a:t>7</a:t>
              </a:r>
            </a:p>
          </p:txBody>
        </p:sp>
        <p:sp>
          <p:nvSpPr>
            <p:cNvPr id="4118" name="TextBox 82"/>
            <p:cNvSpPr txBox="1">
              <a:spLocks noChangeArrowheads="1"/>
            </p:cNvSpPr>
            <p:nvPr/>
          </p:nvSpPr>
          <p:spPr bwMode="auto">
            <a:xfrm>
              <a:off x="1769328" y="1813932"/>
              <a:ext cx="470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 b="1">
                  <a:solidFill>
                    <a:srgbClr val="FFFF00"/>
                  </a:solidFill>
                </a:rPr>
                <a:t>12</a:t>
              </a:r>
            </a:p>
          </p:txBody>
        </p:sp>
        <p:sp>
          <p:nvSpPr>
            <p:cNvPr id="4119" name="TextBox 83"/>
            <p:cNvSpPr txBox="1">
              <a:spLocks noChangeArrowheads="1"/>
            </p:cNvSpPr>
            <p:nvPr/>
          </p:nvSpPr>
          <p:spPr bwMode="auto">
            <a:xfrm>
              <a:off x="4244666" y="2850995"/>
              <a:ext cx="82586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 b="1">
                  <a:solidFill>
                    <a:srgbClr val="FFFF00"/>
                  </a:solidFill>
                </a:rPr>
                <a:t>10.25</a:t>
              </a:r>
            </a:p>
          </p:txBody>
        </p:sp>
        <p:sp>
          <p:nvSpPr>
            <p:cNvPr id="4120" name="TextBox 84"/>
            <p:cNvSpPr txBox="1">
              <a:spLocks noChangeArrowheads="1"/>
            </p:cNvSpPr>
            <p:nvPr/>
          </p:nvSpPr>
          <p:spPr bwMode="auto">
            <a:xfrm>
              <a:off x="5872977" y="3362757"/>
              <a:ext cx="32733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 b="1">
                  <a:solidFill>
                    <a:srgbClr val="FFFF00"/>
                  </a:solidFill>
                </a:rPr>
                <a:t>6</a:t>
              </a:r>
            </a:p>
          </p:txBody>
        </p:sp>
        <p:sp>
          <p:nvSpPr>
            <p:cNvPr id="4121" name="TextBox 85"/>
            <p:cNvSpPr txBox="1">
              <a:spLocks noChangeArrowheads="1"/>
            </p:cNvSpPr>
            <p:nvPr/>
          </p:nvSpPr>
          <p:spPr bwMode="auto">
            <a:xfrm>
              <a:off x="6084850" y="3865756"/>
              <a:ext cx="4700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 b="1">
                  <a:solidFill>
                    <a:srgbClr val="FFFF00"/>
                  </a:solidFill>
                </a:rPr>
                <a:t>65</a:t>
              </a:r>
            </a:p>
          </p:txBody>
        </p:sp>
        <p:sp>
          <p:nvSpPr>
            <p:cNvPr id="4122" name="Oval 34"/>
            <p:cNvSpPr>
              <a:spLocks noChangeArrowheads="1"/>
            </p:cNvSpPr>
            <p:nvPr/>
          </p:nvSpPr>
          <p:spPr bwMode="auto">
            <a:xfrm>
              <a:off x="4903787" y="5921557"/>
              <a:ext cx="554037" cy="22542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chemeClr val="bg1"/>
                  </a:solidFill>
                </a:rPr>
                <a:t>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"/>
            <a:ext cx="8229600" cy="906463"/>
          </a:xfrm>
        </p:spPr>
        <p:txBody>
          <a:bodyPr/>
          <a:lstStyle/>
          <a:p>
            <a:r>
              <a:rPr lang="en-US" altLang="en-US" sz="3600" b="1" smtClean="0"/>
              <a:t>Summary &amp; Homework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5211763"/>
          </a:xfrm>
        </p:spPr>
        <p:txBody>
          <a:bodyPr/>
          <a:lstStyle/>
          <a:p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altLang="en-US" sz="2400" b="1" dirty="0" smtClean="0"/>
              <a:t>In an isosceles trapezoid, both pairs of base angles are congruent and the diagonals are congruent.</a:t>
            </a:r>
          </a:p>
          <a:p>
            <a:pPr lvl="1"/>
            <a:r>
              <a:rPr lang="en-US" altLang="en-US" sz="2400" b="1" dirty="0" smtClean="0"/>
              <a:t>The median of a trapezoid is parallel to the bases and its measure is one-half the sum of the measures of the bases</a:t>
            </a:r>
          </a:p>
          <a:p>
            <a:pPr lvl="1"/>
            <a:r>
              <a:rPr lang="en-US" altLang="en-US" sz="2400" b="1" dirty="0" smtClean="0"/>
              <a:t>Kites have diagonals perpendicular and “arm” angles congruent</a:t>
            </a:r>
          </a:p>
          <a:p>
            <a:pPr lvl="1"/>
            <a:endParaRPr lang="en-US" altLang="en-US" sz="2400" b="1" dirty="0" smtClean="0"/>
          </a:p>
          <a:p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/>
            <a:r>
              <a:rPr lang="en-US" altLang="en-US" sz="2400" b="1" dirty="0" smtClean="0"/>
              <a:t>Quadrilateral Worksheet</a:t>
            </a:r>
          </a:p>
          <a:p>
            <a:pPr lvl="1"/>
            <a:endParaRPr lang="en-US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38667" y="80963"/>
            <a:ext cx="8427156" cy="852487"/>
          </a:xfrm>
        </p:spPr>
        <p:txBody>
          <a:bodyPr/>
          <a:lstStyle/>
          <a:p>
            <a:r>
              <a:rPr lang="en-US" altLang="en-US" sz="3600" b="1" dirty="0" smtClean="0"/>
              <a:t>Khan Academy Videos for this lesson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648178"/>
            <a:ext cx="8521700" cy="4477985"/>
          </a:xfrm>
        </p:spPr>
        <p:txBody>
          <a:bodyPr/>
          <a:lstStyle/>
          <a:p>
            <a:pPr lvl="0"/>
            <a:r>
              <a:rPr lang="en-US" sz="2800" u="sng" dirty="0">
                <a:hlinkClick r:id="rId2"/>
              </a:rPr>
              <a:t>Kites</a:t>
            </a:r>
            <a:r>
              <a:rPr lang="en-US" sz="2800" dirty="0"/>
              <a:t> as a geometric shape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0963"/>
            <a:ext cx="8229600" cy="852487"/>
          </a:xfrm>
        </p:spPr>
        <p:txBody>
          <a:bodyPr/>
          <a:lstStyle/>
          <a:p>
            <a:r>
              <a:rPr lang="en-US" altLang="en-US" sz="3600" b="1" smtClean="0"/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r>
              <a:rPr lang="en-US" sz="2800" b="1" dirty="0"/>
              <a:t>Use properties of trapezoids</a:t>
            </a:r>
          </a:p>
          <a:p>
            <a:r>
              <a:rPr lang="en-US" sz="2800" b="1" dirty="0"/>
              <a:t>Use the Trapezoid </a:t>
            </a:r>
            <a:r>
              <a:rPr lang="en-US" sz="2800" b="1" dirty="0" err="1"/>
              <a:t>Midsegment</a:t>
            </a:r>
            <a:r>
              <a:rPr lang="en-US" sz="2800" b="1" dirty="0"/>
              <a:t> Theorem to find distance</a:t>
            </a:r>
          </a:p>
          <a:p>
            <a:r>
              <a:rPr lang="en-US" sz="2800" b="1" dirty="0"/>
              <a:t>Use properties of kites</a:t>
            </a:r>
          </a:p>
          <a:p>
            <a:r>
              <a:rPr lang="en-US" sz="2800" b="1" dirty="0"/>
              <a:t>Identify quadrilaterals</a:t>
            </a:r>
          </a:p>
        </p:txBody>
      </p:sp>
    </p:spTree>
    <p:extLst>
      <p:ext uri="{BB962C8B-B14F-4D97-AF65-F5344CB8AC3E}">
        <p14:creationId xmlns:p14="http://schemas.microsoft.com/office/powerpoint/2010/main" val="391221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60437"/>
          </a:xfrm>
        </p:spPr>
        <p:txBody>
          <a:bodyPr/>
          <a:lstStyle/>
          <a:p>
            <a:r>
              <a:rPr lang="en-US" altLang="en-US" sz="3600" b="1" smtClean="0"/>
              <a:t>Vocabulary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8668" y="1298574"/>
            <a:ext cx="8522758" cy="5407025"/>
          </a:xfrm>
        </p:spPr>
        <p:txBody>
          <a:bodyPr/>
          <a:lstStyle/>
          <a:p>
            <a:r>
              <a:rPr lang="en-US" sz="2400" b="1" dirty="0">
                <a:solidFill>
                  <a:srgbClr val="FFFF00"/>
                </a:solidFill>
              </a:rPr>
              <a:t>Bases</a:t>
            </a:r>
            <a:r>
              <a:rPr lang="en-US" sz="2400" b="1" dirty="0"/>
              <a:t> – parallel sides of a trapezoid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Base angles </a:t>
            </a:r>
            <a:r>
              <a:rPr lang="en-US" sz="2400" b="1" dirty="0"/>
              <a:t>– consecutive angles whose common side is the base of the trapezoid 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Isosceles trapezoid </a:t>
            </a:r>
            <a:r>
              <a:rPr lang="en-US" sz="2400" b="1" dirty="0"/>
              <a:t>– legs of the trapezoid are congruent 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Kite</a:t>
            </a:r>
            <a:r>
              <a:rPr lang="en-US" sz="2400" b="1" dirty="0"/>
              <a:t> – a quadrilateral that has two pairs of consecutive congruent sides, but opposite sides are not congruent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Legs</a:t>
            </a:r>
            <a:r>
              <a:rPr lang="en-US" sz="2400" b="1" dirty="0"/>
              <a:t> – nonparallel sides of the trapezoid</a:t>
            </a:r>
          </a:p>
          <a:p>
            <a:r>
              <a:rPr lang="en-US" sz="2400" b="1" dirty="0" err="1">
                <a:solidFill>
                  <a:srgbClr val="FFFF00"/>
                </a:solidFill>
              </a:rPr>
              <a:t>Midsegment</a:t>
            </a:r>
            <a:r>
              <a:rPr lang="en-US" sz="2400" b="1" dirty="0">
                <a:solidFill>
                  <a:srgbClr val="FFFF00"/>
                </a:solidFill>
              </a:rPr>
              <a:t> of a trapezoid </a:t>
            </a:r>
            <a:r>
              <a:rPr lang="en-US" sz="2400" b="1" dirty="0"/>
              <a:t>– segment that connects the legs of the trapezoid; parallel to the bases</a:t>
            </a:r>
          </a:p>
          <a:p>
            <a:r>
              <a:rPr lang="en-US" sz="2400" b="1" dirty="0">
                <a:solidFill>
                  <a:srgbClr val="FFFF00"/>
                </a:solidFill>
              </a:rPr>
              <a:t>Trapezoid</a:t>
            </a:r>
            <a:r>
              <a:rPr lang="en-US" sz="2400" b="1" dirty="0"/>
              <a:t> – a quadrilateral with exactly one pair of parallel sides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605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Polygon Hierarchy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879850" y="1066800"/>
            <a:ext cx="136207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Polygons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349500" y="5715000"/>
            <a:ext cx="12446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Squares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200400" y="4552950"/>
            <a:ext cx="12446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Rhombi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990600" y="4552950"/>
            <a:ext cx="1598613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Rectangles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1885950" y="3390900"/>
            <a:ext cx="21717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Parallelograms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514850" y="3390900"/>
            <a:ext cx="86995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Kites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945188" y="3390900"/>
            <a:ext cx="1649412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</a:rPr>
              <a:t>Trapezoids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5943600" y="4370388"/>
            <a:ext cx="1649413" cy="8318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</a:rPr>
              <a:t>Isosceles</a:t>
            </a:r>
            <a:br>
              <a:rPr lang="en-US" altLang="en-US" sz="2400" b="1">
                <a:solidFill>
                  <a:srgbClr val="FFFF00"/>
                </a:solidFill>
                <a:latin typeface="Times New Roman" pitchFamily="18" charset="0"/>
              </a:rPr>
            </a:br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</a:rPr>
              <a:t>Trapezoids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3503613" y="2117725"/>
            <a:ext cx="21050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Quadrilaterals</a:t>
            </a:r>
          </a:p>
        </p:txBody>
      </p:sp>
      <p:cxnSp>
        <p:nvCxnSpPr>
          <p:cNvPr id="7180" name="AutoShape 12"/>
          <p:cNvCxnSpPr>
            <a:cxnSpLocks noChangeShapeType="1"/>
            <a:stCxn id="7173" idx="0"/>
            <a:endCxn id="7175" idx="2"/>
          </p:cNvCxnSpPr>
          <p:nvPr/>
        </p:nvCxnSpPr>
        <p:spPr bwMode="auto">
          <a:xfrm rot="5400000" flipH="1">
            <a:off x="3049587" y="3779838"/>
            <a:ext cx="695325" cy="850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1" name="AutoShape 13"/>
          <p:cNvCxnSpPr>
            <a:cxnSpLocks noChangeShapeType="1"/>
            <a:stCxn id="7174" idx="0"/>
            <a:endCxn id="7175" idx="2"/>
          </p:cNvCxnSpPr>
          <p:nvPr/>
        </p:nvCxnSpPr>
        <p:spPr bwMode="auto">
          <a:xfrm rot="-5400000">
            <a:off x="2033587" y="3614738"/>
            <a:ext cx="695325" cy="11811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2" name="AutoShape 14"/>
          <p:cNvCxnSpPr>
            <a:cxnSpLocks noChangeShapeType="1"/>
            <a:stCxn id="7172" idx="0"/>
            <a:endCxn id="7174" idx="2"/>
          </p:cNvCxnSpPr>
          <p:nvPr/>
        </p:nvCxnSpPr>
        <p:spPr bwMode="auto">
          <a:xfrm rot="5400000" flipH="1">
            <a:off x="2033587" y="4776788"/>
            <a:ext cx="695325" cy="11811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3" name="AutoShape 15"/>
          <p:cNvCxnSpPr>
            <a:cxnSpLocks noChangeShapeType="1"/>
            <a:stCxn id="7172" idx="0"/>
            <a:endCxn id="7173" idx="2"/>
          </p:cNvCxnSpPr>
          <p:nvPr/>
        </p:nvCxnSpPr>
        <p:spPr bwMode="auto">
          <a:xfrm rot="-5400000">
            <a:off x="3049587" y="4941888"/>
            <a:ext cx="695325" cy="850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4" name="AutoShape 16"/>
          <p:cNvCxnSpPr>
            <a:cxnSpLocks noChangeShapeType="1"/>
            <a:stCxn id="7178" idx="0"/>
            <a:endCxn id="7177" idx="2"/>
          </p:cNvCxnSpPr>
          <p:nvPr/>
        </p:nvCxnSpPr>
        <p:spPr bwMode="auto">
          <a:xfrm flipV="1">
            <a:off x="6769100" y="3857625"/>
            <a:ext cx="1588" cy="512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5" name="AutoShape 17"/>
          <p:cNvCxnSpPr>
            <a:cxnSpLocks noChangeShapeType="1"/>
            <a:stCxn id="7175" idx="0"/>
            <a:endCxn id="7179" idx="2"/>
          </p:cNvCxnSpPr>
          <p:nvPr/>
        </p:nvCxnSpPr>
        <p:spPr bwMode="auto">
          <a:xfrm rot="-5400000">
            <a:off x="3360738" y="2195512"/>
            <a:ext cx="806450" cy="15843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6" name="AutoShape 18"/>
          <p:cNvCxnSpPr>
            <a:cxnSpLocks noChangeShapeType="1"/>
            <a:stCxn id="7176" idx="0"/>
            <a:endCxn id="7179" idx="2"/>
          </p:cNvCxnSpPr>
          <p:nvPr/>
        </p:nvCxnSpPr>
        <p:spPr bwMode="auto">
          <a:xfrm rot="5400000" flipH="1">
            <a:off x="4349750" y="2790825"/>
            <a:ext cx="806450" cy="3937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7" name="AutoShape 19"/>
          <p:cNvCxnSpPr>
            <a:cxnSpLocks noChangeShapeType="1"/>
            <a:stCxn id="7177" idx="0"/>
            <a:endCxn id="7179" idx="2"/>
          </p:cNvCxnSpPr>
          <p:nvPr/>
        </p:nvCxnSpPr>
        <p:spPr bwMode="auto">
          <a:xfrm rot="5400000" flipH="1">
            <a:off x="5260182" y="1880393"/>
            <a:ext cx="806450" cy="22145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8" name="AutoShape 20"/>
          <p:cNvCxnSpPr>
            <a:cxnSpLocks noChangeShapeType="1"/>
            <a:stCxn id="7179" idx="0"/>
            <a:endCxn id="7171" idx="2"/>
          </p:cNvCxnSpPr>
          <p:nvPr/>
        </p:nvCxnSpPr>
        <p:spPr bwMode="auto">
          <a:xfrm flipV="1">
            <a:off x="4556125" y="1533525"/>
            <a:ext cx="4763" cy="584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9" name="AutoShape 21"/>
          <p:cNvCxnSpPr>
            <a:cxnSpLocks noChangeShapeType="1"/>
            <a:stCxn id="7173" idx="3"/>
            <a:endCxn id="7176" idx="2"/>
          </p:cNvCxnSpPr>
          <p:nvPr/>
        </p:nvCxnSpPr>
        <p:spPr bwMode="auto">
          <a:xfrm flipV="1">
            <a:off x="4445000" y="3857625"/>
            <a:ext cx="504825" cy="928688"/>
          </a:xfrm>
          <a:prstGeom prst="bentConnector2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605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Trapezoids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73050" y="814388"/>
            <a:ext cx="43561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u="sng" dirty="0">
                <a:latin typeface="Times New Roman" pitchFamily="18" charset="0"/>
              </a:rPr>
              <a:t>Trapezoid Characteristics</a:t>
            </a:r>
            <a:r>
              <a:rPr lang="en-US" altLang="en-US" sz="2000" b="1" dirty="0">
                <a:latin typeface="Times New Roman" pitchFamily="18" charset="0"/>
              </a:rPr>
              <a:t/>
            </a:r>
            <a:br>
              <a:rPr lang="en-US" altLang="en-US" sz="2000" b="1" dirty="0">
                <a:latin typeface="Times New Roman" pitchFamily="18" charset="0"/>
              </a:rPr>
            </a:br>
            <a:r>
              <a:rPr lang="en-US" altLang="en-US" sz="2000" b="1" dirty="0">
                <a:latin typeface="Times New Roman" pitchFamily="18" charset="0"/>
              </a:rPr>
              <a:t>Bases Parallel</a:t>
            </a:r>
          </a:p>
          <a:p>
            <a:pPr eaLnBrk="1" hangingPunct="1"/>
            <a:r>
              <a:rPr lang="en-US" altLang="en-US" sz="2000" b="1" dirty="0">
                <a:latin typeface="Times New Roman" pitchFamily="18" charset="0"/>
              </a:rPr>
              <a:t>Legs are not Parallel</a:t>
            </a:r>
          </a:p>
          <a:p>
            <a:pPr eaLnBrk="1" hangingPunct="1"/>
            <a:r>
              <a:rPr lang="en-US" altLang="en-US" sz="2000" b="1" dirty="0">
                <a:latin typeface="Times New Roman" pitchFamily="18" charset="0"/>
              </a:rPr>
              <a:t>Leg angles are supplementary 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/>
            </a:r>
            <a:b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 </a:t>
            </a:r>
            <a:r>
              <a:rPr lang="en-US" altLang="en-US" b="1" dirty="0">
                <a:solidFill>
                  <a:srgbClr val="FFFF00"/>
                </a:solidFill>
                <a:latin typeface="Times New Roman" pitchFamily="18" charset="0"/>
              </a:rPr>
              <a:t>(</a:t>
            </a:r>
            <a:r>
              <a:rPr lang="en-US" altLang="en-US" b="1" dirty="0" err="1">
                <a:solidFill>
                  <a:srgbClr val="FFFF00"/>
                </a:solidFill>
                <a:latin typeface="Times New Roman" pitchFamily="18" charset="0"/>
              </a:rPr>
              <a:t>m</a:t>
            </a:r>
            <a:r>
              <a:rPr lang="en-US" altLang="en-US" b="1" dirty="0" err="1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  <a:t>A</a:t>
            </a:r>
            <a:r>
              <a:rPr lang="en-US" altLang="en-US" b="1" dirty="0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  <a:t> + </a:t>
            </a:r>
            <a:r>
              <a:rPr lang="en-US" altLang="en-US" b="1" dirty="0" err="1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  <a:t>mC</a:t>
            </a:r>
            <a:r>
              <a:rPr lang="en-US" altLang="en-US" b="1" dirty="0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  <a:t> = 180, </a:t>
            </a:r>
            <a:r>
              <a:rPr lang="en-US" altLang="en-US" b="1" dirty="0" err="1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  <a:t>mB</a:t>
            </a:r>
            <a:r>
              <a:rPr lang="en-US" altLang="en-US" b="1" dirty="0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  <a:t> + </a:t>
            </a:r>
            <a:r>
              <a:rPr lang="en-US" altLang="en-US" b="1" dirty="0" err="1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  <a:t>mD</a:t>
            </a:r>
            <a:r>
              <a:rPr lang="en-US" altLang="en-US" b="1" dirty="0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  <a:t> = 180)</a:t>
            </a:r>
          </a:p>
          <a:p>
            <a:pPr eaLnBrk="1" hangingPunct="1"/>
            <a:r>
              <a:rPr lang="en-US" altLang="en-US" sz="2000" b="1" dirty="0" err="1" smtClean="0">
                <a:latin typeface="Times New Roman" pitchFamily="18" charset="0"/>
              </a:rPr>
              <a:t>Midsegment</a:t>
            </a:r>
            <a:r>
              <a:rPr lang="en-US" altLang="en-US" sz="2000" b="1" dirty="0" smtClean="0">
                <a:latin typeface="Times New Roman" pitchFamily="18" charset="0"/>
              </a:rPr>
              <a:t> is </a:t>
            </a:r>
            <a:r>
              <a:rPr lang="en-US" altLang="en-US" sz="2000" b="1" dirty="0">
                <a:latin typeface="Times New Roman" pitchFamily="18" charset="0"/>
              </a:rPr>
              <a:t>parallel to bases</a:t>
            </a:r>
            <a:br>
              <a:rPr lang="en-US" altLang="en-US" sz="2000" b="1" dirty="0">
                <a:latin typeface="Times New Roman" pitchFamily="18" charset="0"/>
              </a:rPr>
            </a:br>
            <a:r>
              <a:rPr lang="en-US" altLang="en-US" sz="2000" b="1" dirty="0" err="1" smtClean="0">
                <a:latin typeface="Times New Roman" pitchFamily="18" charset="0"/>
              </a:rPr>
              <a:t>Midsegment</a:t>
            </a:r>
            <a:r>
              <a:rPr lang="en-US" altLang="en-US" sz="2000" b="1" dirty="0" smtClean="0">
                <a:latin typeface="Times New Roman" pitchFamily="18" charset="0"/>
              </a:rPr>
              <a:t> = </a:t>
            </a:r>
            <a:r>
              <a:rPr lang="en-US" altLang="en-US" sz="2000" b="1" dirty="0">
                <a:latin typeface="Times New Roman" pitchFamily="18" charset="0"/>
              </a:rPr>
              <a:t>½ (base + base)</a:t>
            </a: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/>
            </a:r>
            <a:b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en-US" altLang="en-US" sz="2000" b="1" dirty="0">
                <a:solidFill>
                  <a:srgbClr val="FFFF00"/>
                </a:solidFill>
                <a:latin typeface="Times New Roman" pitchFamily="18" charset="0"/>
              </a:rPr>
              <a:t>  </a:t>
            </a:r>
            <a:r>
              <a:rPr lang="en-US" altLang="en-US" b="1" dirty="0">
                <a:solidFill>
                  <a:srgbClr val="FFFF00"/>
                </a:solidFill>
                <a:latin typeface="Times New Roman" pitchFamily="18" charset="0"/>
              </a:rPr>
              <a:t>½(AB + CD)</a:t>
            </a:r>
            <a:endParaRPr lang="en-US" altLang="en-US" b="1" dirty="0">
              <a:solidFill>
                <a:srgbClr val="FFFF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648429" y="4244617"/>
            <a:ext cx="527208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u="sng" dirty="0">
                <a:latin typeface="Times New Roman" pitchFamily="18" charset="0"/>
              </a:rPr>
              <a:t>Isosceles Trapezoid Characteristics</a:t>
            </a:r>
            <a:r>
              <a:rPr lang="en-US" altLang="en-US" sz="2400" b="1" dirty="0">
                <a:latin typeface="Times New Roman" pitchFamily="18" charset="0"/>
              </a:rPr>
              <a:t/>
            </a:r>
            <a:br>
              <a:rPr lang="en-US" altLang="en-US" sz="2400" b="1" dirty="0">
                <a:latin typeface="Times New Roman" pitchFamily="18" charset="0"/>
              </a:rPr>
            </a:br>
            <a:r>
              <a:rPr lang="en-US" altLang="en-US" sz="2000" b="1" dirty="0">
                <a:latin typeface="Times New Roman" pitchFamily="18" charset="0"/>
              </a:rPr>
              <a:t>Legs are congruent </a:t>
            </a:r>
            <a:r>
              <a:rPr lang="en-US" altLang="en-US" b="1" dirty="0">
                <a:solidFill>
                  <a:srgbClr val="FFFF00"/>
                </a:solidFill>
                <a:latin typeface="Times New Roman" pitchFamily="18" charset="0"/>
              </a:rPr>
              <a:t>(AC </a:t>
            </a:r>
            <a:r>
              <a:rPr lang="en-US" altLang="en-US" b="1" dirty="0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  <a:t> BD)</a:t>
            </a:r>
          </a:p>
          <a:p>
            <a:pPr eaLnBrk="1" hangingPunct="1"/>
            <a:r>
              <a:rPr lang="en-US" altLang="en-US" sz="2000" b="1" dirty="0">
                <a:latin typeface="Times New Roman" pitchFamily="18" charset="0"/>
              </a:rPr>
              <a:t>Base angle pairs congruent </a:t>
            </a:r>
            <a:r>
              <a:rPr lang="en-US" altLang="en-US" b="1" dirty="0">
                <a:solidFill>
                  <a:srgbClr val="FFFF00"/>
                </a:solidFill>
                <a:latin typeface="Times New Roman" pitchFamily="18" charset="0"/>
              </a:rPr>
              <a:t>(</a:t>
            </a:r>
            <a:r>
              <a:rPr lang="en-US" altLang="en-US" b="1" dirty="0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  <a:t>A  B, C  D)</a:t>
            </a:r>
          </a:p>
          <a:p>
            <a:pPr eaLnBrk="1" hangingPunct="1"/>
            <a:r>
              <a:rPr lang="en-US" altLang="en-US" sz="2000" b="1" dirty="0">
                <a:latin typeface="Times New Roman" pitchFamily="18" charset="0"/>
              </a:rPr>
              <a:t>Diagonals are congruent </a:t>
            </a:r>
            <a:r>
              <a:rPr lang="en-US" altLang="en-US" b="1" dirty="0">
                <a:solidFill>
                  <a:srgbClr val="FFFF00"/>
                </a:solidFill>
                <a:latin typeface="Times New Roman" pitchFamily="18" charset="0"/>
              </a:rPr>
              <a:t>(AD </a:t>
            </a:r>
            <a:r>
              <a:rPr lang="en-US" altLang="en-US" b="1" dirty="0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  <a:t> BC</a:t>
            </a:r>
            <a:r>
              <a:rPr lang="en-US" altLang="en-US" b="1" dirty="0">
                <a:solidFill>
                  <a:srgbClr val="FFFF00"/>
                </a:solidFill>
                <a:latin typeface="Times New Roman" pitchFamily="18" charset="0"/>
              </a:rPr>
              <a:t>)</a:t>
            </a:r>
            <a:endParaRPr lang="en-US" altLang="en-US" sz="1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5875338" y="993775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itchFamily="18" charset="0"/>
              </a:rPr>
              <a:t>A</a:t>
            </a: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7780338" y="993775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itchFamily="18" charset="0"/>
              </a:rPr>
              <a:t>B</a:t>
            </a: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5189538" y="2898775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itchFamily="18" charset="0"/>
              </a:rPr>
              <a:t>C</a:t>
            </a:r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8050213" y="2898775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itchFamily="18" charset="0"/>
              </a:rPr>
              <a:t>D</a:t>
            </a:r>
          </a:p>
        </p:txBody>
      </p:sp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6713538" y="960438"/>
            <a:ext cx="520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400" b="1">
                <a:latin typeface="Times New Roman" pitchFamily="18" charset="0"/>
              </a:rPr>
              <a:t>base</a:t>
            </a:r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6713538" y="3127375"/>
            <a:ext cx="5207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400" b="1">
                <a:latin typeface="Times New Roman" pitchFamily="18" charset="0"/>
              </a:rPr>
              <a:t>base</a:t>
            </a:r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4960938" y="1857375"/>
            <a:ext cx="8731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400" b="1">
                <a:latin typeface="Times New Roman" pitchFamily="18" charset="0"/>
              </a:rPr>
              <a:t>leg</a:t>
            </a:r>
            <a:br>
              <a:rPr lang="en-US" altLang="en-US" sz="1400" b="1">
                <a:latin typeface="Times New Roman" pitchFamily="18" charset="0"/>
              </a:rPr>
            </a:br>
            <a:r>
              <a:rPr lang="en-US" altLang="en-US" sz="1400" b="1">
                <a:latin typeface="Times New Roman" pitchFamily="18" charset="0"/>
              </a:rPr>
              <a:t>midpoint</a:t>
            </a:r>
          </a:p>
        </p:txBody>
      </p:sp>
      <p:sp>
        <p:nvSpPr>
          <p:cNvPr id="8204" name="Freeform 13"/>
          <p:cNvSpPr>
            <a:spLocks/>
          </p:cNvSpPr>
          <p:nvPr/>
        </p:nvSpPr>
        <p:spPr bwMode="auto">
          <a:xfrm>
            <a:off x="5494338" y="1298575"/>
            <a:ext cx="2590800" cy="1752600"/>
          </a:xfrm>
          <a:custGeom>
            <a:avLst/>
            <a:gdLst>
              <a:gd name="T0" fmla="*/ 2147483647 w 1632"/>
              <a:gd name="T1" fmla="*/ 0 h 1104"/>
              <a:gd name="T2" fmla="*/ 2147483647 w 1632"/>
              <a:gd name="T3" fmla="*/ 0 h 1104"/>
              <a:gd name="T4" fmla="*/ 2147483647 w 1632"/>
              <a:gd name="T5" fmla="*/ 2147483647 h 1104"/>
              <a:gd name="T6" fmla="*/ 0 w 1632"/>
              <a:gd name="T7" fmla="*/ 2147483647 h 1104"/>
              <a:gd name="T8" fmla="*/ 2147483647 w 1632"/>
              <a:gd name="T9" fmla="*/ 0 h 1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32"/>
              <a:gd name="T16" fmla="*/ 0 h 1104"/>
              <a:gd name="T17" fmla="*/ 1632 w 1632"/>
              <a:gd name="T18" fmla="*/ 1104 h 1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32" h="1104">
                <a:moveTo>
                  <a:pt x="480" y="0"/>
                </a:moveTo>
                <a:lnTo>
                  <a:pt x="1536" y="0"/>
                </a:lnTo>
                <a:lnTo>
                  <a:pt x="1632" y="1104"/>
                </a:lnTo>
                <a:lnTo>
                  <a:pt x="0" y="1104"/>
                </a:lnTo>
                <a:lnTo>
                  <a:pt x="48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5" name="AutoShape 14"/>
          <p:cNvSpPr>
            <a:spLocks noChangeArrowheads="1"/>
          </p:cNvSpPr>
          <p:nvPr/>
        </p:nvSpPr>
        <p:spPr bwMode="auto">
          <a:xfrm rot="5400000" flipH="1">
            <a:off x="6904038" y="2936875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206" name="AutoShape 15"/>
          <p:cNvSpPr>
            <a:spLocks noChangeArrowheads="1"/>
          </p:cNvSpPr>
          <p:nvPr/>
        </p:nvSpPr>
        <p:spPr bwMode="auto">
          <a:xfrm rot="5400000" flipH="1">
            <a:off x="6904038" y="1174750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207" name="Line 16"/>
          <p:cNvSpPr>
            <a:spLocks noChangeShapeType="1"/>
          </p:cNvSpPr>
          <p:nvPr/>
        </p:nvSpPr>
        <p:spPr bwMode="auto">
          <a:xfrm flipV="1">
            <a:off x="5886450" y="2139950"/>
            <a:ext cx="2119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Text Box 17"/>
          <p:cNvSpPr txBox="1">
            <a:spLocks noChangeArrowheads="1"/>
          </p:cNvSpPr>
          <p:nvPr/>
        </p:nvSpPr>
        <p:spPr bwMode="auto">
          <a:xfrm>
            <a:off x="6332561" y="2108200"/>
            <a:ext cx="11112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400" b="1" dirty="0" err="1" smtClean="0">
                <a:latin typeface="Times New Roman" pitchFamily="18" charset="0"/>
              </a:rPr>
              <a:t>midsegment</a:t>
            </a:r>
            <a:endParaRPr lang="en-US" altLang="en-US" sz="1400" b="1" dirty="0">
              <a:latin typeface="Times New Roman" pitchFamily="18" charset="0"/>
            </a:endParaRPr>
          </a:p>
        </p:txBody>
      </p:sp>
      <p:sp>
        <p:nvSpPr>
          <p:cNvPr id="8209" name="Text Box 18"/>
          <p:cNvSpPr txBox="1">
            <a:spLocks noChangeArrowheads="1"/>
          </p:cNvSpPr>
          <p:nvPr/>
        </p:nvSpPr>
        <p:spPr bwMode="auto">
          <a:xfrm>
            <a:off x="8016875" y="1863725"/>
            <a:ext cx="8731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400" b="1">
                <a:latin typeface="Times New Roman" pitchFamily="18" charset="0"/>
              </a:rPr>
              <a:t>leg</a:t>
            </a:r>
            <a:br>
              <a:rPr lang="en-US" altLang="en-US" sz="1400" b="1">
                <a:latin typeface="Times New Roman" pitchFamily="18" charset="0"/>
              </a:rPr>
            </a:br>
            <a:r>
              <a:rPr lang="en-US" altLang="en-US" sz="1400" b="1">
                <a:latin typeface="Times New Roman" pitchFamily="18" charset="0"/>
              </a:rPr>
              <a:t>midpoint</a:t>
            </a:r>
          </a:p>
        </p:txBody>
      </p:sp>
      <p:sp>
        <p:nvSpPr>
          <p:cNvPr id="8210" name="AutoShape 20"/>
          <p:cNvSpPr>
            <a:spLocks noChangeArrowheads="1"/>
          </p:cNvSpPr>
          <p:nvPr/>
        </p:nvSpPr>
        <p:spPr bwMode="auto">
          <a:xfrm flipV="1">
            <a:off x="401638" y="4191000"/>
            <a:ext cx="2971800" cy="1828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21"/>
          <p:cNvSpPr>
            <a:spLocks noChangeArrowheads="1"/>
          </p:cNvSpPr>
          <p:nvPr/>
        </p:nvSpPr>
        <p:spPr bwMode="auto">
          <a:xfrm rot="5400000" flipH="1">
            <a:off x="1833563" y="5902325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212" name="AutoShape 22"/>
          <p:cNvSpPr>
            <a:spLocks noChangeArrowheads="1"/>
          </p:cNvSpPr>
          <p:nvPr/>
        </p:nvSpPr>
        <p:spPr bwMode="auto">
          <a:xfrm rot="5400000" flipH="1">
            <a:off x="1833563" y="4073525"/>
            <a:ext cx="152400" cy="228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8213" name="Line 23"/>
          <p:cNvSpPr>
            <a:spLocks noChangeShapeType="1"/>
          </p:cNvSpPr>
          <p:nvPr/>
        </p:nvSpPr>
        <p:spPr bwMode="auto">
          <a:xfrm>
            <a:off x="1144588" y="4191000"/>
            <a:ext cx="222885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4" name="Line 24"/>
          <p:cNvSpPr>
            <a:spLocks noChangeShapeType="1"/>
          </p:cNvSpPr>
          <p:nvPr/>
        </p:nvSpPr>
        <p:spPr bwMode="auto">
          <a:xfrm flipV="1">
            <a:off x="401638" y="4197350"/>
            <a:ext cx="2222500" cy="182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5" name="Line 25"/>
          <p:cNvSpPr>
            <a:spLocks noChangeShapeType="1"/>
          </p:cNvSpPr>
          <p:nvPr/>
        </p:nvSpPr>
        <p:spPr bwMode="auto">
          <a:xfrm rot="2013022" flipV="1">
            <a:off x="2446338" y="5172075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6" name="Line 26"/>
          <p:cNvSpPr>
            <a:spLocks noChangeShapeType="1"/>
          </p:cNvSpPr>
          <p:nvPr/>
        </p:nvSpPr>
        <p:spPr bwMode="auto">
          <a:xfrm rot="-2013022">
            <a:off x="1328738" y="5160963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7" name="Text Box 27"/>
          <p:cNvSpPr txBox="1">
            <a:spLocks noChangeArrowheads="1"/>
          </p:cNvSpPr>
          <p:nvPr/>
        </p:nvSpPr>
        <p:spPr bwMode="auto">
          <a:xfrm>
            <a:off x="817563" y="3967163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itchFamily="18" charset="0"/>
              </a:rPr>
              <a:t>A</a:t>
            </a:r>
          </a:p>
        </p:txBody>
      </p:sp>
      <p:sp>
        <p:nvSpPr>
          <p:cNvPr id="8218" name="Text Box 28"/>
          <p:cNvSpPr txBox="1">
            <a:spLocks noChangeArrowheads="1"/>
          </p:cNvSpPr>
          <p:nvPr/>
        </p:nvSpPr>
        <p:spPr bwMode="auto">
          <a:xfrm>
            <a:off x="2600325" y="396875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itchFamily="18" charset="0"/>
              </a:rPr>
              <a:t>B</a:t>
            </a:r>
          </a:p>
        </p:txBody>
      </p:sp>
      <p:sp>
        <p:nvSpPr>
          <p:cNvPr id="8219" name="Text Box 29"/>
          <p:cNvSpPr txBox="1">
            <a:spLocks noChangeArrowheads="1"/>
          </p:cNvSpPr>
          <p:nvPr/>
        </p:nvSpPr>
        <p:spPr bwMode="auto">
          <a:xfrm>
            <a:off x="87313" y="5853113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itchFamily="18" charset="0"/>
              </a:rPr>
              <a:t>C</a:t>
            </a:r>
          </a:p>
        </p:txBody>
      </p:sp>
      <p:sp>
        <p:nvSpPr>
          <p:cNvPr id="8220" name="Text Box 30"/>
          <p:cNvSpPr txBox="1">
            <a:spLocks noChangeArrowheads="1"/>
          </p:cNvSpPr>
          <p:nvPr/>
        </p:nvSpPr>
        <p:spPr bwMode="auto">
          <a:xfrm>
            <a:off x="3294063" y="5853113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itchFamily="18" charset="0"/>
              </a:rPr>
              <a:t>D</a:t>
            </a:r>
          </a:p>
        </p:txBody>
      </p:sp>
      <p:sp>
        <p:nvSpPr>
          <p:cNvPr id="8221" name="Text Box 31"/>
          <p:cNvSpPr txBox="1">
            <a:spLocks noChangeArrowheads="1"/>
          </p:cNvSpPr>
          <p:nvPr/>
        </p:nvSpPr>
        <p:spPr bwMode="auto">
          <a:xfrm>
            <a:off x="1684338" y="4810125"/>
            <a:ext cx="40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b="1">
                <a:latin typeface="Times New Roman" pitchFamily="18" charset="0"/>
              </a:rPr>
              <a:t>M</a:t>
            </a:r>
          </a:p>
        </p:txBody>
      </p:sp>
      <p:grpSp>
        <p:nvGrpSpPr>
          <p:cNvPr id="8222" name="Group 32"/>
          <p:cNvGrpSpPr>
            <a:grpSpLocks/>
          </p:cNvGrpSpPr>
          <p:nvPr/>
        </p:nvGrpSpPr>
        <p:grpSpPr bwMode="auto">
          <a:xfrm>
            <a:off x="2819400" y="4664075"/>
            <a:ext cx="127000" cy="280988"/>
            <a:chOff x="2174" y="3001"/>
            <a:chExt cx="80" cy="177"/>
          </a:xfrm>
        </p:grpSpPr>
        <p:sp>
          <p:nvSpPr>
            <p:cNvPr id="8232" name="Line 33"/>
            <p:cNvSpPr>
              <a:spLocks noChangeShapeType="1"/>
            </p:cNvSpPr>
            <p:nvPr/>
          </p:nvSpPr>
          <p:spPr bwMode="auto">
            <a:xfrm rot="2013022" flipV="1">
              <a:off x="2204" y="3061"/>
              <a:ext cx="50" cy="1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3" name="Line 34"/>
            <p:cNvSpPr>
              <a:spLocks noChangeShapeType="1"/>
            </p:cNvSpPr>
            <p:nvPr/>
          </p:nvSpPr>
          <p:spPr bwMode="auto">
            <a:xfrm rot="2013022" flipV="1">
              <a:off x="2174" y="3001"/>
              <a:ext cx="50" cy="1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23" name="Group 35"/>
          <p:cNvGrpSpPr>
            <a:grpSpLocks/>
          </p:cNvGrpSpPr>
          <p:nvPr/>
        </p:nvGrpSpPr>
        <p:grpSpPr bwMode="auto">
          <a:xfrm>
            <a:off x="828675" y="4664075"/>
            <a:ext cx="146050" cy="295275"/>
            <a:chOff x="893" y="2938"/>
            <a:chExt cx="92" cy="186"/>
          </a:xfrm>
        </p:grpSpPr>
        <p:sp>
          <p:nvSpPr>
            <p:cNvPr id="8230" name="Line 36"/>
            <p:cNvSpPr>
              <a:spLocks noChangeShapeType="1"/>
            </p:cNvSpPr>
            <p:nvPr/>
          </p:nvSpPr>
          <p:spPr bwMode="auto">
            <a:xfrm rot="-2013022">
              <a:off x="893" y="3007"/>
              <a:ext cx="50" cy="1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1" name="Line 37"/>
            <p:cNvSpPr>
              <a:spLocks noChangeShapeType="1"/>
            </p:cNvSpPr>
            <p:nvPr/>
          </p:nvSpPr>
          <p:spPr bwMode="auto">
            <a:xfrm rot="-2013022">
              <a:off x="935" y="2938"/>
              <a:ext cx="50" cy="11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24" name="Freeform 38"/>
          <p:cNvSpPr>
            <a:spLocks/>
          </p:cNvSpPr>
          <p:nvPr/>
        </p:nvSpPr>
        <p:spPr bwMode="auto">
          <a:xfrm>
            <a:off x="1101725" y="4197350"/>
            <a:ext cx="176213" cy="123825"/>
          </a:xfrm>
          <a:custGeom>
            <a:avLst/>
            <a:gdLst>
              <a:gd name="T0" fmla="*/ 0 w 111"/>
              <a:gd name="T1" fmla="*/ 2147483647 h 78"/>
              <a:gd name="T2" fmla="*/ 2147483647 w 111"/>
              <a:gd name="T3" fmla="*/ 2147483647 h 78"/>
              <a:gd name="T4" fmla="*/ 2147483647 w 111"/>
              <a:gd name="T5" fmla="*/ 0 h 78"/>
              <a:gd name="T6" fmla="*/ 0 60000 65536"/>
              <a:gd name="T7" fmla="*/ 0 60000 65536"/>
              <a:gd name="T8" fmla="*/ 0 60000 65536"/>
              <a:gd name="T9" fmla="*/ 0 w 111"/>
              <a:gd name="T10" fmla="*/ 0 h 78"/>
              <a:gd name="T11" fmla="*/ 111 w 111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1" h="78">
                <a:moveTo>
                  <a:pt x="0" y="72"/>
                </a:moveTo>
                <a:cubicBezTo>
                  <a:pt x="15" y="71"/>
                  <a:pt x="75" y="78"/>
                  <a:pt x="93" y="66"/>
                </a:cubicBezTo>
                <a:cubicBezTo>
                  <a:pt x="111" y="54"/>
                  <a:pt x="107" y="14"/>
                  <a:pt x="111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5" name="Freeform 39"/>
          <p:cNvSpPr>
            <a:spLocks/>
          </p:cNvSpPr>
          <p:nvPr/>
        </p:nvSpPr>
        <p:spPr bwMode="auto">
          <a:xfrm rot="10800000" flipV="1">
            <a:off x="3249613" y="5926138"/>
            <a:ext cx="88900" cy="88900"/>
          </a:xfrm>
          <a:custGeom>
            <a:avLst/>
            <a:gdLst>
              <a:gd name="T0" fmla="*/ 0 w 56"/>
              <a:gd name="T1" fmla="*/ 2147483647 h 56"/>
              <a:gd name="T2" fmla="*/ 2147483647 w 56"/>
              <a:gd name="T3" fmla="*/ 2147483647 h 56"/>
              <a:gd name="T4" fmla="*/ 2147483647 w 56"/>
              <a:gd name="T5" fmla="*/ 2147483647 h 56"/>
              <a:gd name="T6" fmla="*/ 0 60000 65536"/>
              <a:gd name="T7" fmla="*/ 0 60000 65536"/>
              <a:gd name="T8" fmla="*/ 0 60000 65536"/>
              <a:gd name="T9" fmla="*/ 0 w 56"/>
              <a:gd name="T10" fmla="*/ 0 h 56"/>
              <a:gd name="T11" fmla="*/ 56 w 56"/>
              <a:gd name="T12" fmla="*/ 56 h 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" h="56">
                <a:moveTo>
                  <a:pt x="0" y="8"/>
                </a:moveTo>
                <a:cubicBezTo>
                  <a:pt x="20" y="4"/>
                  <a:pt x="40" y="0"/>
                  <a:pt x="48" y="8"/>
                </a:cubicBezTo>
                <a:cubicBezTo>
                  <a:pt x="56" y="16"/>
                  <a:pt x="48" y="48"/>
                  <a:pt x="48" y="56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Freeform 40"/>
          <p:cNvSpPr>
            <a:spLocks/>
          </p:cNvSpPr>
          <p:nvPr/>
        </p:nvSpPr>
        <p:spPr bwMode="auto">
          <a:xfrm rot="10800000" flipV="1">
            <a:off x="3190875" y="5873750"/>
            <a:ext cx="127000" cy="142875"/>
          </a:xfrm>
          <a:custGeom>
            <a:avLst/>
            <a:gdLst>
              <a:gd name="T0" fmla="*/ 0 w 80"/>
              <a:gd name="T1" fmla="*/ 2147483647 h 90"/>
              <a:gd name="T2" fmla="*/ 2147483647 w 80"/>
              <a:gd name="T3" fmla="*/ 2147483647 h 90"/>
              <a:gd name="T4" fmla="*/ 2147483647 w 80"/>
              <a:gd name="T5" fmla="*/ 2147483647 h 90"/>
              <a:gd name="T6" fmla="*/ 0 60000 65536"/>
              <a:gd name="T7" fmla="*/ 0 60000 65536"/>
              <a:gd name="T8" fmla="*/ 0 60000 65536"/>
              <a:gd name="T9" fmla="*/ 0 w 80"/>
              <a:gd name="T10" fmla="*/ 0 h 90"/>
              <a:gd name="T11" fmla="*/ 80 w 80"/>
              <a:gd name="T12" fmla="*/ 90 h 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0" h="90">
                <a:moveTo>
                  <a:pt x="0" y="6"/>
                </a:moveTo>
                <a:cubicBezTo>
                  <a:pt x="11" y="7"/>
                  <a:pt x="58" y="0"/>
                  <a:pt x="69" y="14"/>
                </a:cubicBezTo>
                <a:cubicBezTo>
                  <a:pt x="80" y="28"/>
                  <a:pt x="69" y="74"/>
                  <a:pt x="69" y="9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7" name="Freeform 41"/>
          <p:cNvSpPr>
            <a:spLocks/>
          </p:cNvSpPr>
          <p:nvPr/>
        </p:nvSpPr>
        <p:spPr bwMode="auto">
          <a:xfrm flipH="1">
            <a:off x="2511425" y="4191000"/>
            <a:ext cx="176213" cy="123825"/>
          </a:xfrm>
          <a:custGeom>
            <a:avLst/>
            <a:gdLst>
              <a:gd name="T0" fmla="*/ 0 w 111"/>
              <a:gd name="T1" fmla="*/ 2147483647 h 78"/>
              <a:gd name="T2" fmla="*/ 2147483647 w 111"/>
              <a:gd name="T3" fmla="*/ 2147483647 h 78"/>
              <a:gd name="T4" fmla="*/ 2147483647 w 111"/>
              <a:gd name="T5" fmla="*/ 0 h 78"/>
              <a:gd name="T6" fmla="*/ 0 60000 65536"/>
              <a:gd name="T7" fmla="*/ 0 60000 65536"/>
              <a:gd name="T8" fmla="*/ 0 60000 65536"/>
              <a:gd name="T9" fmla="*/ 0 w 111"/>
              <a:gd name="T10" fmla="*/ 0 h 78"/>
              <a:gd name="T11" fmla="*/ 111 w 111"/>
              <a:gd name="T12" fmla="*/ 78 h 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1" h="78">
                <a:moveTo>
                  <a:pt x="0" y="72"/>
                </a:moveTo>
                <a:cubicBezTo>
                  <a:pt x="15" y="71"/>
                  <a:pt x="75" y="78"/>
                  <a:pt x="93" y="66"/>
                </a:cubicBezTo>
                <a:cubicBezTo>
                  <a:pt x="111" y="54"/>
                  <a:pt x="107" y="14"/>
                  <a:pt x="111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8" name="Freeform 42"/>
          <p:cNvSpPr>
            <a:spLocks/>
          </p:cNvSpPr>
          <p:nvPr/>
        </p:nvSpPr>
        <p:spPr bwMode="auto">
          <a:xfrm rot="5400000" flipH="1">
            <a:off x="431800" y="5934075"/>
            <a:ext cx="88900" cy="88900"/>
          </a:xfrm>
          <a:custGeom>
            <a:avLst/>
            <a:gdLst>
              <a:gd name="T0" fmla="*/ 0 w 56"/>
              <a:gd name="T1" fmla="*/ 2147483647 h 56"/>
              <a:gd name="T2" fmla="*/ 2147483647 w 56"/>
              <a:gd name="T3" fmla="*/ 2147483647 h 56"/>
              <a:gd name="T4" fmla="*/ 2147483647 w 56"/>
              <a:gd name="T5" fmla="*/ 2147483647 h 56"/>
              <a:gd name="T6" fmla="*/ 0 60000 65536"/>
              <a:gd name="T7" fmla="*/ 0 60000 65536"/>
              <a:gd name="T8" fmla="*/ 0 60000 65536"/>
              <a:gd name="T9" fmla="*/ 0 w 56"/>
              <a:gd name="T10" fmla="*/ 0 h 56"/>
              <a:gd name="T11" fmla="*/ 56 w 56"/>
              <a:gd name="T12" fmla="*/ 56 h 5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" h="56">
                <a:moveTo>
                  <a:pt x="0" y="8"/>
                </a:moveTo>
                <a:cubicBezTo>
                  <a:pt x="20" y="4"/>
                  <a:pt x="40" y="0"/>
                  <a:pt x="48" y="8"/>
                </a:cubicBezTo>
                <a:cubicBezTo>
                  <a:pt x="56" y="16"/>
                  <a:pt x="48" y="48"/>
                  <a:pt x="48" y="56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9" name="Freeform 43"/>
          <p:cNvSpPr>
            <a:spLocks/>
          </p:cNvSpPr>
          <p:nvPr/>
        </p:nvSpPr>
        <p:spPr bwMode="auto">
          <a:xfrm>
            <a:off x="455613" y="5881688"/>
            <a:ext cx="131762" cy="138112"/>
          </a:xfrm>
          <a:custGeom>
            <a:avLst/>
            <a:gdLst>
              <a:gd name="T0" fmla="*/ 2147483647 w 83"/>
              <a:gd name="T1" fmla="*/ 2147483647 h 87"/>
              <a:gd name="T2" fmla="*/ 2147483647 w 83"/>
              <a:gd name="T3" fmla="*/ 2147483647 h 87"/>
              <a:gd name="T4" fmla="*/ 0 w 83"/>
              <a:gd name="T5" fmla="*/ 0 h 87"/>
              <a:gd name="T6" fmla="*/ 0 60000 65536"/>
              <a:gd name="T7" fmla="*/ 0 60000 65536"/>
              <a:gd name="T8" fmla="*/ 0 60000 65536"/>
              <a:gd name="T9" fmla="*/ 0 w 83"/>
              <a:gd name="T10" fmla="*/ 0 h 87"/>
              <a:gd name="T11" fmla="*/ 83 w 83"/>
              <a:gd name="T12" fmla="*/ 87 h 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" h="87">
                <a:moveTo>
                  <a:pt x="78" y="87"/>
                </a:moveTo>
                <a:cubicBezTo>
                  <a:pt x="77" y="76"/>
                  <a:pt x="83" y="32"/>
                  <a:pt x="70" y="18"/>
                </a:cubicBezTo>
                <a:cubicBezTo>
                  <a:pt x="57" y="4"/>
                  <a:pt x="15" y="4"/>
                  <a:pt x="0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156450" y="6092825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Base angles</a:t>
            </a:r>
            <a:endParaRPr 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1121944" y="3741561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Base angles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605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Kites Characteristics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73050" y="854075"/>
            <a:ext cx="824865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</a:rPr>
              <a:t>Two pairs of consecutive sides congruent</a:t>
            </a:r>
            <a:r>
              <a:rPr lang="en-US" altLang="en-US" sz="2400" b="1">
                <a:latin typeface="Times New Roman" pitchFamily="18" charset="0"/>
              </a:rPr>
              <a:t/>
            </a:r>
            <a:br>
              <a:rPr lang="en-US" altLang="en-US" sz="2400" b="1">
                <a:latin typeface="Times New Roman" pitchFamily="18" charset="0"/>
              </a:rPr>
            </a:br>
            <a:r>
              <a:rPr lang="en-US" altLang="en-US" sz="2400" b="1">
                <a:latin typeface="Times New Roman" pitchFamily="18" charset="0"/>
              </a:rPr>
              <a:t>      AB </a:t>
            </a:r>
            <a:r>
              <a:rPr lang="en-US" altLang="en-US" sz="2400" b="1">
                <a:latin typeface="Times New Roman" pitchFamily="18" charset="0"/>
                <a:sym typeface="Symbol" pitchFamily="18" charset="2"/>
              </a:rPr>
              <a:t> AD and CB  CD</a:t>
            </a:r>
          </a:p>
          <a:p>
            <a:pPr eaLnBrk="1" hangingPunct="1"/>
            <a:endParaRPr lang="en-US" altLang="en-US" sz="2400" b="1">
              <a:latin typeface="Times New Roman" pitchFamily="18" charset="0"/>
            </a:endParaRPr>
          </a:p>
          <a:p>
            <a:pPr eaLnBrk="1" hangingPunct="1"/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  <a:t>Diagonals are perpendicular          </a:t>
            </a:r>
            <a:r>
              <a:rPr lang="en-US" altLang="en-US" sz="2400" b="1">
                <a:latin typeface="Times New Roman" pitchFamily="18" charset="0"/>
              </a:rPr>
              <a:t>AC </a:t>
            </a:r>
            <a:r>
              <a:rPr lang="en-US" altLang="en-US" sz="2400" b="1">
                <a:latin typeface="Times New Roman" pitchFamily="18" charset="0"/>
                <a:sym typeface="Symbol" pitchFamily="18" charset="2"/>
              </a:rPr>
              <a:t> BD</a:t>
            </a:r>
          </a:p>
          <a:p>
            <a:pPr eaLnBrk="1" hangingPunct="1"/>
            <a:endParaRPr lang="en-US" altLang="en-US" sz="2400" b="1">
              <a:solidFill>
                <a:srgbClr val="FFFF00"/>
              </a:solidFill>
              <a:latin typeface="Times New Roman" pitchFamily="18" charset="0"/>
              <a:sym typeface="Symbol" pitchFamily="18" charset="2"/>
            </a:endParaRPr>
          </a:p>
          <a:p>
            <a:pPr eaLnBrk="1" hangingPunct="1"/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  <a:t>Diagonals are angle bisectors</a:t>
            </a:r>
          </a:p>
          <a:p>
            <a:pPr eaLnBrk="1" hangingPunct="1"/>
            <a:r>
              <a:rPr lang="en-US" altLang="en-US" sz="2400" b="1">
                <a:latin typeface="Times New Roman" pitchFamily="18" charset="0"/>
                <a:sym typeface="Symbol" pitchFamily="18" charset="2"/>
              </a:rPr>
              <a:t>     </a:t>
            </a:r>
            <a:r>
              <a:rPr lang="en-US" altLang="en-US" sz="2400" b="1">
                <a:latin typeface="Times New Roman" pitchFamily="18" charset="0"/>
              </a:rPr>
              <a:t>BAC </a:t>
            </a:r>
            <a:r>
              <a:rPr lang="en-US" altLang="en-US" sz="2400" b="1">
                <a:latin typeface="Times New Roman" pitchFamily="18" charset="0"/>
                <a:sym typeface="Symbol" pitchFamily="18" charset="2"/>
              </a:rPr>
              <a:t> DAC and </a:t>
            </a:r>
            <a:r>
              <a:rPr lang="en-US" altLang="en-US" sz="2400" b="1">
                <a:latin typeface="Times New Roman" pitchFamily="18" charset="0"/>
              </a:rPr>
              <a:t>ABD </a:t>
            </a:r>
            <a:r>
              <a:rPr lang="en-US" altLang="en-US" sz="2400" b="1">
                <a:latin typeface="Times New Roman" pitchFamily="18" charset="0"/>
                <a:sym typeface="Symbol" pitchFamily="18" charset="2"/>
              </a:rPr>
              <a:t> CBD</a:t>
            </a:r>
          </a:p>
          <a:p>
            <a:pPr eaLnBrk="1" hangingPunct="1"/>
            <a:r>
              <a:rPr lang="en-US" altLang="en-US" sz="2400" b="1">
                <a:latin typeface="Times New Roman" pitchFamily="18" charset="0"/>
                <a:sym typeface="Symbol" pitchFamily="18" charset="2"/>
              </a:rPr>
              <a:t>     </a:t>
            </a:r>
            <a:r>
              <a:rPr lang="en-US" altLang="en-US" sz="2400" b="1">
                <a:latin typeface="Times New Roman" pitchFamily="18" charset="0"/>
              </a:rPr>
              <a:t>ADB </a:t>
            </a:r>
            <a:r>
              <a:rPr lang="en-US" altLang="en-US" sz="2400" b="1">
                <a:latin typeface="Times New Roman" pitchFamily="18" charset="0"/>
                <a:sym typeface="Symbol" pitchFamily="18" charset="2"/>
              </a:rPr>
              <a:t> BDC and </a:t>
            </a:r>
            <a:r>
              <a:rPr lang="en-US" altLang="en-US" sz="2400" b="1">
                <a:latin typeface="Times New Roman" pitchFamily="18" charset="0"/>
              </a:rPr>
              <a:t>BCA </a:t>
            </a:r>
            <a:r>
              <a:rPr lang="en-US" altLang="en-US" sz="2400" b="1">
                <a:latin typeface="Times New Roman" pitchFamily="18" charset="0"/>
                <a:sym typeface="Symbol" pitchFamily="18" charset="2"/>
              </a:rPr>
              <a:t> DCA</a:t>
            </a:r>
          </a:p>
          <a:p>
            <a:pPr eaLnBrk="1" hangingPunct="1"/>
            <a:endParaRPr lang="en-US" altLang="en-US" sz="2400" b="1">
              <a:latin typeface="Times New Roman" pitchFamily="18" charset="0"/>
              <a:sym typeface="Symbol" pitchFamily="18" charset="2"/>
            </a:endParaRPr>
          </a:p>
          <a:p>
            <a:pPr eaLnBrk="1" hangingPunct="1"/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  <a:t>Diagonal from noncongruent angles bisects other </a:t>
            </a:r>
            <a:br>
              <a:rPr lang="en-US" altLang="en-US" sz="2400" b="1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</a:br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  <a:t>diagonal   </a:t>
            </a:r>
            <a:r>
              <a:rPr lang="en-US" altLang="en-US" sz="2400" b="1">
                <a:latin typeface="Times New Roman" pitchFamily="18" charset="0"/>
              </a:rPr>
              <a:t>      diagonal </a:t>
            </a:r>
            <a:r>
              <a:rPr lang="en-US" altLang="en-US" sz="2400" b="1">
                <a:latin typeface="Times New Roman" pitchFamily="18" charset="0"/>
                <a:sym typeface="Symbol" pitchFamily="18" charset="2"/>
              </a:rPr>
              <a:t>BD is cut in half</a:t>
            </a:r>
          </a:p>
          <a:p>
            <a:pPr eaLnBrk="1" hangingPunct="1"/>
            <a:endParaRPr lang="en-US" altLang="en-US" sz="2400" b="1">
              <a:solidFill>
                <a:srgbClr val="FFFF00"/>
              </a:solidFill>
              <a:latin typeface="Times New Roman" pitchFamily="18" charset="0"/>
              <a:sym typeface="Symbol" pitchFamily="18" charset="2"/>
            </a:endParaRPr>
          </a:p>
          <a:p>
            <a:pPr eaLnBrk="1" hangingPunct="1"/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  <a:t>Only one pair of opposite angles are congruent</a:t>
            </a:r>
          </a:p>
          <a:p>
            <a:pPr eaLnBrk="1" hangingPunct="1"/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  <a:t>(the pair of angles formed by the non-congruent sides)</a:t>
            </a:r>
            <a:br>
              <a:rPr lang="en-US" altLang="en-US" sz="2400" b="1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</a:br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altLang="en-US" sz="2400" b="1">
                <a:latin typeface="Times New Roman" pitchFamily="18" charset="0"/>
              </a:rPr>
              <a:t>                      </a:t>
            </a:r>
            <a:r>
              <a:rPr lang="en-US" altLang="en-US" sz="2400" b="1">
                <a:latin typeface="Times New Roman" pitchFamily="18" charset="0"/>
                <a:sym typeface="Symbol" pitchFamily="18" charset="2"/>
              </a:rPr>
              <a:t></a:t>
            </a:r>
            <a:r>
              <a:rPr lang="en-US" altLang="en-US" sz="2400" b="1">
                <a:latin typeface="Times New Roman" pitchFamily="18" charset="0"/>
              </a:rPr>
              <a:t>ABC </a:t>
            </a:r>
            <a:r>
              <a:rPr lang="en-US" altLang="en-US" sz="2400" b="1">
                <a:latin typeface="Times New Roman" pitchFamily="18" charset="0"/>
                <a:sym typeface="Symbol" pitchFamily="18" charset="2"/>
              </a:rPr>
              <a:t> ADC</a:t>
            </a:r>
            <a:endParaRPr lang="en-US" altLang="en-US" sz="2400" b="1">
              <a:solidFill>
                <a:srgbClr val="FFFF00"/>
              </a:solidFill>
              <a:latin typeface="Times New Roman" pitchFamily="18" charset="0"/>
              <a:sym typeface="Symbol" pitchFamily="18" charset="2"/>
            </a:endParaRPr>
          </a:p>
        </p:txBody>
      </p:sp>
      <p:grpSp>
        <p:nvGrpSpPr>
          <p:cNvPr id="9220" name="Group 60"/>
          <p:cNvGrpSpPr>
            <a:grpSpLocks/>
          </p:cNvGrpSpPr>
          <p:nvPr/>
        </p:nvGrpSpPr>
        <p:grpSpPr bwMode="auto">
          <a:xfrm>
            <a:off x="6726238" y="238125"/>
            <a:ext cx="2311400" cy="4783138"/>
            <a:chOff x="6460426" y="1113182"/>
            <a:chExt cx="2312700" cy="4782306"/>
          </a:xfrm>
        </p:grpSpPr>
        <p:sp>
          <p:nvSpPr>
            <p:cNvPr id="9221" name="Isosceles Triangle 41"/>
            <p:cNvSpPr>
              <a:spLocks noChangeArrowheads="1"/>
            </p:cNvSpPr>
            <p:nvPr/>
          </p:nvSpPr>
          <p:spPr bwMode="auto">
            <a:xfrm>
              <a:off x="6838114" y="1497496"/>
              <a:ext cx="1524000" cy="1272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222" name="Isosceles Triangle 42"/>
            <p:cNvSpPr>
              <a:spLocks noChangeArrowheads="1"/>
            </p:cNvSpPr>
            <p:nvPr/>
          </p:nvSpPr>
          <p:spPr bwMode="auto">
            <a:xfrm rot="10800000">
              <a:off x="6844740" y="2776331"/>
              <a:ext cx="1504122" cy="267031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cxnSp>
          <p:nvCxnSpPr>
            <p:cNvPr id="9223" name="Straight Connector 44"/>
            <p:cNvCxnSpPr>
              <a:cxnSpLocks noChangeShapeType="1"/>
              <a:stCxn id="9221" idx="0"/>
              <a:endCxn id="9222" idx="0"/>
            </p:cNvCxnSpPr>
            <p:nvPr/>
          </p:nvCxnSpPr>
          <p:spPr bwMode="auto">
            <a:xfrm flipH="1">
              <a:off x="7596801" y="1497496"/>
              <a:ext cx="3313" cy="394914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24" name="Rectangle 45"/>
            <p:cNvSpPr>
              <a:spLocks noChangeAspect="1"/>
            </p:cNvSpPr>
            <p:nvPr/>
          </p:nvSpPr>
          <p:spPr bwMode="auto">
            <a:xfrm>
              <a:off x="7593488" y="2570921"/>
              <a:ext cx="185530" cy="18288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cxnSp>
          <p:nvCxnSpPr>
            <p:cNvPr id="9225" name="Straight Connector 47"/>
            <p:cNvCxnSpPr>
              <a:cxnSpLocks noChangeShapeType="1"/>
            </p:cNvCxnSpPr>
            <p:nvPr/>
          </p:nvCxnSpPr>
          <p:spPr bwMode="auto">
            <a:xfrm>
              <a:off x="7156165" y="2067339"/>
              <a:ext cx="168965" cy="92765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26" name="Straight Connector 48"/>
            <p:cNvCxnSpPr>
              <a:cxnSpLocks noChangeShapeType="1"/>
            </p:cNvCxnSpPr>
            <p:nvPr/>
          </p:nvCxnSpPr>
          <p:spPr bwMode="auto">
            <a:xfrm flipV="1">
              <a:off x="7918157" y="2087219"/>
              <a:ext cx="168965" cy="92765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27" name="TextBox 49"/>
            <p:cNvSpPr txBox="1">
              <a:spLocks noChangeArrowheads="1"/>
            </p:cNvSpPr>
            <p:nvPr/>
          </p:nvSpPr>
          <p:spPr bwMode="auto">
            <a:xfrm>
              <a:off x="7421209" y="1113182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A</a:t>
              </a:r>
            </a:p>
          </p:txBody>
        </p:sp>
        <p:sp>
          <p:nvSpPr>
            <p:cNvPr id="9228" name="TextBox 50"/>
            <p:cNvSpPr txBox="1">
              <a:spLocks noChangeArrowheads="1"/>
            </p:cNvSpPr>
            <p:nvPr/>
          </p:nvSpPr>
          <p:spPr bwMode="auto">
            <a:xfrm>
              <a:off x="6460426" y="2604051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B</a:t>
              </a:r>
            </a:p>
          </p:txBody>
        </p:sp>
        <p:sp>
          <p:nvSpPr>
            <p:cNvPr id="9229" name="TextBox 51"/>
            <p:cNvSpPr txBox="1">
              <a:spLocks noChangeArrowheads="1"/>
            </p:cNvSpPr>
            <p:nvPr/>
          </p:nvSpPr>
          <p:spPr bwMode="auto">
            <a:xfrm>
              <a:off x="7407957" y="5526156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C</a:t>
              </a:r>
            </a:p>
          </p:txBody>
        </p:sp>
        <p:sp>
          <p:nvSpPr>
            <p:cNvPr id="9230" name="TextBox 52"/>
            <p:cNvSpPr txBox="1">
              <a:spLocks noChangeArrowheads="1"/>
            </p:cNvSpPr>
            <p:nvPr/>
          </p:nvSpPr>
          <p:spPr bwMode="auto">
            <a:xfrm>
              <a:off x="8421748" y="2564296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D</a:t>
              </a:r>
            </a:p>
          </p:txBody>
        </p:sp>
        <p:cxnSp>
          <p:nvCxnSpPr>
            <p:cNvPr id="9231" name="Straight Connector 55"/>
            <p:cNvCxnSpPr>
              <a:cxnSpLocks noChangeShapeType="1"/>
            </p:cNvCxnSpPr>
            <p:nvPr/>
          </p:nvCxnSpPr>
          <p:spPr bwMode="auto">
            <a:xfrm flipV="1">
              <a:off x="6957374" y="3538332"/>
              <a:ext cx="168965" cy="92765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2" name="Straight Connector 56"/>
            <p:cNvCxnSpPr>
              <a:cxnSpLocks noChangeShapeType="1"/>
            </p:cNvCxnSpPr>
            <p:nvPr/>
          </p:nvCxnSpPr>
          <p:spPr bwMode="auto">
            <a:xfrm flipV="1">
              <a:off x="7017010" y="3650976"/>
              <a:ext cx="168965" cy="92765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3" name="Straight Connector 58"/>
            <p:cNvCxnSpPr>
              <a:cxnSpLocks noChangeShapeType="1"/>
            </p:cNvCxnSpPr>
            <p:nvPr/>
          </p:nvCxnSpPr>
          <p:spPr bwMode="auto">
            <a:xfrm>
              <a:off x="8050686" y="3531703"/>
              <a:ext cx="168965" cy="92765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34" name="Straight Connector 59"/>
            <p:cNvCxnSpPr>
              <a:cxnSpLocks noChangeShapeType="1"/>
            </p:cNvCxnSpPr>
            <p:nvPr/>
          </p:nvCxnSpPr>
          <p:spPr bwMode="auto">
            <a:xfrm>
              <a:off x="8017558" y="3657599"/>
              <a:ext cx="168965" cy="92765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605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Theorems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032" y="987382"/>
            <a:ext cx="6726190" cy="56190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191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2298</TotalTime>
  <Words>866</Words>
  <Application>Microsoft Office PowerPoint</Application>
  <PresentationFormat>On-screen Show (4:3)</PresentationFormat>
  <Paragraphs>201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Lesson 7-5</vt:lpstr>
      <vt:lpstr>PowerPoint Presentation</vt:lpstr>
      <vt:lpstr>Khan Academy Videos for this lesson</vt:lpstr>
      <vt:lpstr>Objectives</vt:lpstr>
      <vt:lpstr>Vocabulary</vt:lpstr>
      <vt:lpstr>Polygon Hierarchy</vt:lpstr>
      <vt:lpstr>Trapezoids</vt:lpstr>
      <vt:lpstr>Kites Characteristics</vt:lpstr>
      <vt:lpstr>Theorems</vt:lpstr>
      <vt:lpstr>Theorems</vt:lpstr>
      <vt:lpstr>Kite Theorems</vt:lpstr>
      <vt:lpstr>Example 1</vt:lpstr>
      <vt:lpstr>Example 2</vt:lpstr>
      <vt:lpstr>Example 3</vt:lpstr>
      <vt:lpstr>Example 4</vt:lpstr>
      <vt:lpstr>Example 5</vt:lpstr>
      <vt:lpstr>Example 6</vt:lpstr>
      <vt:lpstr>Quadrilateral Family Tree</vt:lpstr>
      <vt:lpstr>Quadrilateral Characteristics Summary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Headlee</dc:creator>
  <cp:lastModifiedBy>Chris</cp:lastModifiedBy>
  <cp:revision>45</cp:revision>
  <cp:lastPrinted>1601-01-01T00:00:00Z</cp:lastPrinted>
  <dcterms:created xsi:type="dcterms:W3CDTF">1601-01-01T00:00:00Z</dcterms:created>
  <dcterms:modified xsi:type="dcterms:W3CDTF">2020-03-30T16:04:10Z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