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300" r:id="rId3"/>
    <p:sldId id="345" r:id="rId4"/>
    <p:sldId id="301" r:id="rId5"/>
    <p:sldId id="333" r:id="rId6"/>
    <p:sldId id="343" r:id="rId7"/>
    <p:sldId id="334" r:id="rId8"/>
    <p:sldId id="335" r:id="rId9"/>
    <p:sldId id="336" r:id="rId10"/>
    <p:sldId id="344" r:id="rId11"/>
    <p:sldId id="337" r:id="rId12"/>
    <p:sldId id="302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CC6600"/>
    <a:srgbClr val="FFFF00"/>
    <a:srgbClr val="FFFF66"/>
    <a:srgbClr val="FFCC00"/>
    <a:srgbClr val="FF3300"/>
    <a:srgbClr val="80008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6086" autoAdjust="0"/>
  </p:normalViewPr>
  <p:slideViewPr>
    <p:cSldViewPr snapToGrid="0">
      <p:cViewPr varScale="1">
        <p:scale>
          <a:sx n="84" d="100"/>
          <a:sy n="8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1E6B9-3A04-4AC9-B809-74ED584EC7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4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6C4E7-9728-4080-9C18-40EF356EA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918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3915E-53FF-4681-A01A-B63F8BE595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3D270-06DE-4A15-A5E3-C86EA2891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9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E672B-D204-4988-B92E-4A8F943FF8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5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B6695-717C-4479-81EA-4E12D79090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9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CF2C5-68C8-41E9-9041-FD6B723D8B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80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0B96A-4060-4D6C-8751-A6A26CF15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5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71D5E-A8BD-46DA-B6DB-1B88A0537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4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03CF8-E721-4245-AE0B-3817E2D1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75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72AD4-B23B-428A-A956-8E6B61BBB9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0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6C2B7A45-0DC6-486C-B941-280289765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7-6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Tessellations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1525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84188" y="977901"/>
            <a:ext cx="4314825" cy="72672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/>
              <a:t>Find x in each tessellation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23918" name="Rectangle 14"/>
          <p:cNvSpPr>
            <a:spLocks noChangeArrowheads="1"/>
          </p:cNvSpPr>
          <p:nvPr/>
        </p:nvSpPr>
        <p:spPr bwMode="auto">
          <a:xfrm>
            <a:off x="493447" y="4516614"/>
            <a:ext cx="8157105" cy="160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x = 105°;   (x = 360 – 75 – 105 – 75)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(also a vertical angle with 105)</a:t>
            </a: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0747" y="1028983"/>
            <a:ext cx="3871913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22361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152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3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69900" y="963613"/>
            <a:ext cx="8229600" cy="452596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Determine whether each polygon tessellates</a:t>
            </a:r>
          </a:p>
          <a:p>
            <a:pPr marL="0" lvl="0" indent="0">
              <a:buNone/>
            </a:pPr>
            <a:r>
              <a:rPr lang="en-US" sz="2400" b="1" dirty="0" smtClean="0"/>
              <a:t>a) Equilateral </a:t>
            </a:r>
            <a:r>
              <a:rPr lang="en-US" sz="2400" b="1" dirty="0"/>
              <a:t>triangle</a:t>
            </a:r>
          </a:p>
          <a:p>
            <a:pPr marL="0" indent="0">
              <a:buNone/>
            </a:pPr>
            <a:r>
              <a:rPr lang="en-US" sz="2400" b="1" dirty="0"/>
              <a:t> </a:t>
            </a:r>
          </a:p>
          <a:p>
            <a:pPr marL="0" indent="0">
              <a:buNone/>
            </a:pPr>
            <a:r>
              <a:rPr lang="en-US" sz="2400" b="1" dirty="0"/>
              <a:t> </a:t>
            </a:r>
          </a:p>
          <a:p>
            <a:pPr marL="0" lvl="0" indent="0">
              <a:buNone/>
            </a:pPr>
            <a:r>
              <a:rPr lang="en-US" sz="2400" b="1" dirty="0" smtClean="0"/>
              <a:t>b) Regular </a:t>
            </a:r>
            <a:r>
              <a:rPr lang="en-US" sz="2400" b="1" dirty="0"/>
              <a:t>13-sided polygon</a:t>
            </a:r>
          </a:p>
          <a:p>
            <a:pPr marL="0" indent="0">
              <a:buNone/>
            </a:pPr>
            <a:r>
              <a:rPr lang="en-US" sz="2400" b="1" dirty="0"/>
              <a:t> </a:t>
            </a:r>
          </a:p>
          <a:p>
            <a:pPr marL="0" indent="0">
              <a:buNone/>
            </a:pPr>
            <a:r>
              <a:rPr lang="en-US" sz="2400" b="1" dirty="0"/>
              <a:t> </a:t>
            </a:r>
          </a:p>
          <a:p>
            <a:pPr marL="0" lvl="0" indent="0">
              <a:buNone/>
            </a:pPr>
            <a:r>
              <a:rPr lang="en-US" sz="2400" b="1" dirty="0" smtClean="0"/>
              <a:t>c) Regular </a:t>
            </a:r>
            <a:r>
              <a:rPr lang="en-US" sz="2400" b="1" dirty="0"/>
              <a:t>14-sided polygon</a:t>
            </a:r>
          </a:p>
          <a:p>
            <a:pPr marL="0" indent="0">
              <a:buNone/>
              <a:defRPr/>
            </a:pPr>
            <a:endParaRPr lang="en-US" sz="2400" b="1" dirty="0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3991505" y="1952097"/>
            <a:ext cx="1963999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yes</a:t>
            </a:r>
            <a:endParaRPr lang="en-US" altLang="en-US" sz="2400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3991505" y="3402720"/>
            <a:ext cx="1827744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no</a:t>
            </a:r>
            <a:endParaRPr lang="en-US" altLang="en-US" sz="2400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4143904" y="4864631"/>
            <a:ext cx="1827744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no</a:t>
            </a:r>
            <a:endParaRPr lang="en-US" altLang="en-US" sz="2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4" grpId="0" autoUpdateAnimBg="0"/>
      <p:bldP spid="7" grpId="0" autoUpdateAnimBg="0"/>
      <p:bldP spid="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5025"/>
            <a:ext cx="8547100" cy="5362575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A tessellation is a repetitious pattern that covers a plane without </a:t>
            </a:r>
            <a:r>
              <a:rPr lang="en-US" altLang="en-US" sz="2400" b="1" i="1" dirty="0" smtClean="0"/>
              <a:t>overlaps</a:t>
            </a:r>
            <a:r>
              <a:rPr lang="en-US" altLang="en-US" sz="2400" b="1" dirty="0" smtClean="0"/>
              <a:t> or </a:t>
            </a:r>
            <a:r>
              <a:rPr lang="en-US" altLang="en-US" sz="2400" b="1" i="1" dirty="0" smtClean="0"/>
              <a:t>gaps</a:t>
            </a:r>
          </a:p>
          <a:p>
            <a:pPr lvl="1" eaLnBrk="1" hangingPunct="1"/>
            <a:r>
              <a:rPr lang="en-US" altLang="en-US" sz="2400" b="1" dirty="0" smtClean="0"/>
              <a:t>Only 3 regular polygons tessellate the plane</a:t>
            </a:r>
          </a:p>
          <a:p>
            <a:pPr lvl="2" eaLnBrk="1" hangingPunct="1"/>
            <a:r>
              <a:rPr lang="en-US" altLang="en-US" sz="2000" b="1" dirty="0" smtClean="0"/>
              <a:t>Triangle (Equilateral)</a:t>
            </a:r>
          </a:p>
          <a:p>
            <a:pPr lvl="2" eaLnBrk="1" hangingPunct="1"/>
            <a:r>
              <a:rPr lang="en-US" altLang="en-US" sz="2000" b="1" dirty="0" smtClean="0"/>
              <a:t>Quadrilateral (Square)</a:t>
            </a:r>
          </a:p>
          <a:p>
            <a:pPr lvl="2" eaLnBrk="1" hangingPunct="1"/>
            <a:r>
              <a:rPr lang="en-US" altLang="en-US" sz="2000" b="1" dirty="0" smtClean="0"/>
              <a:t>Hexagon</a:t>
            </a:r>
          </a:p>
          <a:p>
            <a:pPr lvl="1" eaLnBrk="1" hangingPunct="1"/>
            <a:r>
              <a:rPr lang="en-US" altLang="en-US" sz="2400" b="1" dirty="0" smtClean="0"/>
              <a:t>Other </a:t>
            </a:r>
            <a:r>
              <a:rPr lang="en-US" altLang="en-US" sz="2400" b="1" dirty="0" err="1" smtClean="0"/>
              <a:t>nonregular</a:t>
            </a:r>
            <a:r>
              <a:rPr lang="en-US" altLang="en-US" sz="2400" b="1" dirty="0" smtClean="0"/>
              <a:t> polygons </a:t>
            </a:r>
            <a:r>
              <a:rPr lang="en-US" altLang="en-US" sz="2400" b="1" dirty="0" smtClean="0"/>
              <a:t>can tessellate:  rectangles, right isosceles </a:t>
            </a:r>
            <a:r>
              <a:rPr lang="en-US" altLang="en-US" sz="2400" b="1" dirty="0" smtClean="0"/>
              <a:t>triangle for example</a:t>
            </a:r>
            <a:endParaRPr lang="en-US" altLang="en-US" sz="2400" b="1" dirty="0"/>
          </a:p>
          <a:p>
            <a:pPr lvl="1" eaLnBrk="1" hangingPunct="1"/>
            <a:endParaRPr lang="en-US" altLang="en-US" sz="2400" b="1" i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err="1" smtClean="0"/>
              <a:t>pg</a:t>
            </a:r>
            <a:r>
              <a:rPr lang="en-US" altLang="en-US" sz="2400" b="1" dirty="0" smtClean="0"/>
              <a:t>  TBD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1" y="55563"/>
            <a:ext cx="8523110" cy="852487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Khan Academy Videos for this Lesson</a:t>
            </a:r>
            <a:endParaRPr lang="en-US" altLang="en-US" sz="3600" b="1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49" y="1620838"/>
            <a:ext cx="8595783" cy="4505325"/>
          </a:xfrm>
        </p:spPr>
        <p:txBody>
          <a:bodyPr/>
          <a:lstStyle/>
          <a:p>
            <a:r>
              <a:rPr lang="en-US" sz="2800" b="1" dirty="0" smtClean="0"/>
              <a:t>None currently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563"/>
            <a:ext cx="8229600" cy="85248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49" y="1620838"/>
            <a:ext cx="8595783" cy="4505325"/>
          </a:xfrm>
        </p:spPr>
        <p:txBody>
          <a:bodyPr/>
          <a:lstStyle/>
          <a:p>
            <a:r>
              <a:rPr lang="en-US" sz="2800" b="1" dirty="0" smtClean="0"/>
              <a:t>Determine </a:t>
            </a:r>
            <a:r>
              <a:rPr lang="en-US" sz="2800" b="1" dirty="0"/>
              <a:t>whether a shape </a:t>
            </a:r>
            <a:r>
              <a:rPr lang="en-US" sz="2800" b="1" dirty="0" smtClean="0"/>
              <a:t>tessellates</a:t>
            </a:r>
          </a:p>
          <a:p>
            <a:endParaRPr lang="en-US" sz="2800" b="1" dirty="0"/>
          </a:p>
          <a:p>
            <a:r>
              <a:rPr lang="en-US" sz="2800" b="1" dirty="0" smtClean="0"/>
              <a:t>Find </a:t>
            </a:r>
            <a:r>
              <a:rPr lang="en-US" sz="2800" b="1" dirty="0"/>
              <a:t>angle measures in tessellations of </a:t>
            </a:r>
            <a:r>
              <a:rPr lang="en-US" sz="2800" b="1" dirty="0" smtClean="0"/>
              <a:t>polygons</a:t>
            </a:r>
          </a:p>
          <a:p>
            <a:endParaRPr lang="en-US" sz="2800" b="1" dirty="0"/>
          </a:p>
          <a:p>
            <a:r>
              <a:rPr lang="en-US" sz="2800" b="1" dirty="0" smtClean="0"/>
              <a:t>Determine </a:t>
            </a:r>
            <a:r>
              <a:rPr lang="en-US" sz="2800" b="1" dirty="0"/>
              <a:t>whether a regular polygon tessellates a plane</a:t>
            </a:r>
          </a:p>
        </p:txBody>
      </p:sp>
    </p:spTree>
    <p:extLst>
      <p:ext uri="{BB962C8B-B14F-4D97-AF65-F5344CB8AC3E}">
        <p14:creationId xmlns:p14="http://schemas.microsoft.com/office/powerpoint/2010/main" val="153358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73138"/>
            <a:ext cx="8229600" cy="5676900"/>
          </a:xfrm>
        </p:spPr>
        <p:txBody>
          <a:bodyPr/>
          <a:lstStyle/>
          <a:p>
            <a:r>
              <a:rPr lang="en-US" sz="2400" b="1" i="1" dirty="0">
                <a:solidFill>
                  <a:srgbClr val="FFFF00"/>
                </a:solidFill>
              </a:rPr>
              <a:t>Regular tessellation </a:t>
            </a:r>
            <a:r>
              <a:rPr lang="en-US" sz="2400" b="1" i="1" dirty="0"/>
              <a:t>– </a:t>
            </a:r>
            <a:r>
              <a:rPr lang="en-US" sz="2400" b="1" dirty="0"/>
              <a:t>a transformation that enlarges or reduces an </a:t>
            </a:r>
            <a:r>
              <a:rPr lang="en-US" sz="2400" b="1" dirty="0" smtClean="0"/>
              <a:t>image</a:t>
            </a:r>
          </a:p>
          <a:p>
            <a:endParaRPr lang="en-US" sz="2400" b="1" dirty="0"/>
          </a:p>
          <a:p>
            <a:r>
              <a:rPr lang="en-US" sz="2400" b="1" i="1" dirty="0">
                <a:solidFill>
                  <a:srgbClr val="FFFF00"/>
                </a:solidFill>
              </a:rPr>
              <a:t>Tessellation</a:t>
            </a:r>
            <a:r>
              <a:rPr lang="en-US" sz="2400" b="1" i="1" dirty="0"/>
              <a:t> – </a:t>
            </a:r>
            <a:r>
              <a:rPr lang="en-US" sz="2400" b="1" dirty="0"/>
              <a:t>the covering of a plane with figures so that there are no gaps or overlaps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365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Tessellations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00013" y="715963"/>
            <a:ext cx="8921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i="1">
                <a:solidFill>
                  <a:srgbClr val="FFFF00"/>
                </a:solidFill>
              </a:rPr>
              <a:t>Tessellation</a:t>
            </a:r>
            <a:r>
              <a:rPr lang="en-US" altLang="en-US" b="1"/>
              <a:t> – a pattern using polygons that covers a plane so that there are no overlapping or empty spaces</a:t>
            </a:r>
          </a:p>
        </p:txBody>
      </p: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401638" y="2170113"/>
            <a:ext cx="2446337" cy="2517775"/>
            <a:chOff x="428" y="1453"/>
            <a:chExt cx="1541" cy="1586"/>
          </a:xfrm>
        </p:grpSpPr>
        <p:grpSp>
          <p:nvGrpSpPr>
            <p:cNvPr id="8232" name="Group 6"/>
            <p:cNvGrpSpPr>
              <a:grpSpLocks/>
            </p:cNvGrpSpPr>
            <p:nvPr/>
          </p:nvGrpSpPr>
          <p:grpSpPr bwMode="auto">
            <a:xfrm>
              <a:off x="432" y="1533"/>
              <a:ext cx="1485" cy="1506"/>
              <a:chOff x="2016" y="1521"/>
              <a:chExt cx="1383" cy="1506"/>
            </a:xfrm>
          </p:grpSpPr>
          <p:sp>
            <p:nvSpPr>
              <p:cNvPr id="8259" name="Line 7"/>
              <p:cNvSpPr>
                <a:spLocks noChangeShapeType="1"/>
              </p:cNvSpPr>
              <p:nvPr/>
            </p:nvSpPr>
            <p:spPr bwMode="auto">
              <a:xfrm rot="-5400000">
                <a:off x="2708" y="225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0" name="Line 8"/>
              <p:cNvSpPr>
                <a:spLocks noChangeShapeType="1"/>
              </p:cNvSpPr>
              <p:nvPr/>
            </p:nvSpPr>
            <p:spPr bwMode="auto">
              <a:xfrm rot="-5400000">
                <a:off x="2708" y="195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1" name="Line 9"/>
              <p:cNvSpPr>
                <a:spLocks noChangeShapeType="1"/>
              </p:cNvSpPr>
              <p:nvPr/>
            </p:nvSpPr>
            <p:spPr bwMode="auto">
              <a:xfrm rot="-5400000">
                <a:off x="2708" y="165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2" name="Line 10"/>
              <p:cNvSpPr>
                <a:spLocks noChangeShapeType="1"/>
              </p:cNvSpPr>
              <p:nvPr/>
            </p:nvSpPr>
            <p:spPr bwMode="auto">
              <a:xfrm rot="-5400000">
                <a:off x="2708" y="135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3" name="Line 11"/>
              <p:cNvSpPr>
                <a:spLocks noChangeShapeType="1"/>
              </p:cNvSpPr>
              <p:nvPr/>
            </p:nvSpPr>
            <p:spPr bwMode="auto">
              <a:xfrm rot="-5400000">
                <a:off x="2708" y="105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4" name="Line 12"/>
              <p:cNvSpPr>
                <a:spLocks noChangeShapeType="1"/>
              </p:cNvSpPr>
              <p:nvPr/>
            </p:nvSpPr>
            <p:spPr bwMode="auto">
              <a:xfrm rot="-5400000">
                <a:off x="2708" y="82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5" name="Line 13"/>
              <p:cNvSpPr>
                <a:spLocks noChangeShapeType="1"/>
              </p:cNvSpPr>
              <p:nvPr/>
            </p:nvSpPr>
            <p:spPr bwMode="auto">
              <a:xfrm rot="-5400000">
                <a:off x="2708" y="210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6" name="Line 14"/>
              <p:cNvSpPr>
                <a:spLocks noChangeShapeType="1"/>
              </p:cNvSpPr>
              <p:nvPr/>
            </p:nvSpPr>
            <p:spPr bwMode="auto">
              <a:xfrm rot="-5400000">
                <a:off x="2708" y="180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7" name="Line 15"/>
              <p:cNvSpPr>
                <a:spLocks noChangeShapeType="1"/>
              </p:cNvSpPr>
              <p:nvPr/>
            </p:nvSpPr>
            <p:spPr bwMode="auto">
              <a:xfrm rot="-5400000">
                <a:off x="2708" y="150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8" name="Line 16"/>
              <p:cNvSpPr>
                <a:spLocks noChangeShapeType="1"/>
              </p:cNvSpPr>
              <p:nvPr/>
            </p:nvSpPr>
            <p:spPr bwMode="auto">
              <a:xfrm rot="-5400000">
                <a:off x="2708" y="120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9" name="Line 17"/>
              <p:cNvSpPr>
                <a:spLocks noChangeShapeType="1"/>
              </p:cNvSpPr>
              <p:nvPr/>
            </p:nvSpPr>
            <p:spPr bwMode="auto">
              <a:xfrm rot="-5400000">
                <a:off x="2708" y="90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0" name="Line 18"/>
              <p:cNvSpPr>
                <a:spLocks noChangeShapeType="1"/>
              </p:cNvSpPr>
              <p:nvPr/>
            </p:nvSpPr>
            <p:spPr bwMode="auto">
              <a:xfrm rot="-5400000">
                <a:off x="2708" y="203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1" name="Line 19"/>
              <p:cNvSpPr>
                <a:spLocks noChangeShapeType="1"/>
              </p:cNvSpPr>
              <p:nvPr/>
            </p:nvSpPr>
            <p:spPr bwMode="auto">
              <a:xfrm rot="-5400000">
                <a:off x="2708" y="173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2" name="Line 20"/>
              <p:cNvSpPr>
                <a:spLocks noChangeShapeType="1"/>
              </p:cNvSpPr>
              <p:nvPr/>
            </p:nvSpPr>
            <p:spPr bwMode="auto">
              <a:xfrm rot="-5400000">
                <a:off x="2708" y="143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3" name="Line 21"/>
              <p:cNvSpPr>
                <a:spLocks noChangeShapeType="1"/>
              </p:cNvSpPr>
              <p:nvPr/>
            </p:nvSpPr>
            <p:spPr bwMode="auto">
              <a:xfrm rot="-5400000">
                <a:off x="2708" y="113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4" name="Line 22"/>
              <p:cNvSpPr>
                <a:spLocks noChangeShapeType="1"/>
              </p:cNvSpPr>
              <p:nvPr/>
            </p:nvSpPr>
            <p:spPr bwMode="auto">
              <a:xfrm rot="-5400000">
                <a:off x="2708" y="218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5" name="Line 23"/>
              <p:cNvSpPr>
                <a:spLocks noChangeShapeType="1"/>
              </p:cNvSpPr>
              <p:nvPr/>
            </p:nvSpPr>
            <p:spPr bwMode="auto">
              <a:xfrm rot="-5400000">
                <a:off x="2708" y="188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6" name="Line 24"/>
              <p:cNvSpPr>
                <a:spLocks noChangeShapeType="1"/>
              </p:cNvSpPr>
              <p:nvPr/>
            </p:nvSpPr>
            <p:spPr bwMode="auto">
              <a:xfrm rot="-5400000">
                <a:off x="2708" y="158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7" name="Line 25"/>
              <p:cNvSpPr>
                <a:spLocks noChangeShapeType="1"/>
              </p:cNvSpPr>
              <p:nvPr/>
            </p:nvSpPr>
            <p:spPr bwMode="auto">
              <a:xfrm rot="-5400000">
                <a:off x="2708" y="128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8" name="Line 26"/>
              <p:cNvSpPr>
                <a:spLocks noChangeShapeType="1"/>
              </p:cNvSpPr>
              <p:nvPr/>
            </p:nvSpPr>
            <p:spPr bwMode="auto">
              <a:xfrm rot="-5400000">
                <a:off x="2708" y="979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9" name="Line 27"/>
              <p:cNvSpPr>
                <a:spLocks noChangeShapeType="1"/>
              </p:cNvSpPr>
              <p:nvPr/>
            </p:nvSpPr>
            <p:spPr bwMode="auto">
              <a:xfrm rot="-5400000">
                <a:off x="2708" y="233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33" name="Line 28"/>
            <p:cNvSpPr>
              <a:spLocks noChangeShapeType="1"/>
            </p:cNvSpPr>
            <p:nvPr/>
          </p:nvSpPr>
          <p:spPr bwMode="auto">
            <a:xfrm flipV="1">
              <a:off x="1176" y="1526"/>
              <a:ext cx="1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Text Box 29"/>
            <p:cNvSpPr txBox="1">
              <a:spLocks noChangeArrowheads="1"/>
            </p:cNvSpPr>
            <p:nvPr/>
          </p:nvSpPr>
          <p:spPr bwMode="auto">
            <a:xfrm>
              <a:off x="1196" y="1453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latin typeface="Times New Roman" pitchFamily="18" charset="0"/>
                </a:rPr>
                <a:t>y</a:t>
              </a:r>
            </a:p>
          </p:txBody>
        </p:sp>
        <p:sp>
          <p:nvSpPr>
            <p:cNvPr id="8235" name="Text Box 30"/>
            <p:cNvSpPr txBox="1">
              <a:spLocks noChangeArrowheads="1"/>
            </p:cNvSpPr>
            <p:nvPr/>
          </p:nvSpPr>
          <p:spPr bwMode="auto">
            <a:xfrm>
              <a:off x="1789" y="2052"/>
              <a:ext cx="18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600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8236" name="Line 31"/>
            <p:cNvSpPr>
              <a:spLocks noChangeShapeType="1"/>
            </p:cNvSpPr>
            <p:nvPr/>
          </p:nvSpPr>
          <p:spPr bwMode="auto">
            <a:xfrm>
              <a:off x="428" y="2282"/>
              <a:ext cx="1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37" name="Group 32"/>
            <p:cNvGrpSpPr>
              <a:grpSpLocks/>
            </p:cNvGrpSpPr>
            <p:nvPr/>
          </p:nvGrpSpPr>
          <p:grpSpPr bwMode="auto">
            <a:xfrm>
              <a:off x="432" y="1530"/>
              <a:ext cx="1488" cy="1508"/>
              <a:chOff x="96" y="288"/>
              <a:chExt cx="1488" cy="1409"/>
            </a:xfrm>
          </p:grpSpPr>
          <p:sp>
            <p:nvSpPr>
              <p:cNvPr id="8238" name="Line 33"/>
              <p:cNvSpPr>
                <a:spLocks noChangeShapeType="1"/>
              </p:cNvSpPr>
              <p:nvPr/>
            </p:nvSpPr>
            <p:spPr bwMode="auto">
              <a:xfrm>
                <a:off x="158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9" name="Line 34"/>
              <p:cNvSpPr>
                <a:spLocks noChangeShapeType="1"/>
              </p:cNvSpPr>
              <p:nvPr/>
            </p:nvSpPr>
            <p:spPr bwMode="auto">
              <a:xfrm>
                <a:off x="17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0" name="Line 35"/>
              <p:cNvSpPr>
                <a:spLocks noChangeShapeType="1"/>
              </p:cNvSpPr>
              <p:nvPr/>
            </p:nvSpPr>
            <p:spPr bwMode="auto">
              <a:xfrm>
                <a:off x="1137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1" name="Line 36"/>
              <p:cNvSpPr>
                <a:spLocks noChangeShapeType="1"/>
              </p:cNvSpPr>
              <p:nvPr/>
            </p:nvSpPr>
            <p:spPr bwMode="auto">
              <a:xfrm>
                <a:off x="143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2" name="Line 37"/>
              <p:cNvSpPr>
                <a:spLocks noChangeShapeType="1"/>
              </p:cNvSpPr>
              <p:nvPr/>
            </p:nvSpPr>
            <p:spPr bwMode="auto">
              <a:xfrm>
                <a:off x="691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3" name="Line 38"/>
              <p:cNvSpPr>
                <a:spLocks noChangeShapeType="1"/>
              </p:cNvSpPr>
              <p:nvPr/>
            </p:nvSpPr>
            <p:spPr bwMode="auto">
              <a:xfrm>
                <a:off x="98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4" name="Line 39"/>
              <p:cNvSpPr>
                <a:spLocks noChangeShapeType="1"/>
              </p:cNvSpPr>
              <p:nvPr/>
            </p:nvSpPr>
            <p:spPr bwMode="auto">
              <a:xfrm>
                <a:off x="128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5" name="Line 40"/>
              <p:cNvSpPr>
                <a:spLocks noChangeShapeType="1"/>
              </p:cNvSpPr>
              <p:nvPr/>
            </p:nvSpPr>
            <p:spPr bwMode="auto">
              <a:xfrm>
                <a:off x="24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6" name="Line 41"/>
              <p:cNvSpPr>
                <a:spLocks noChangeShapeType="1"/>
              </p:cNvSpPr>
              <p:nvPr/>
            </p:nvSpPr>
            <p:spPr bwMode="auto">
              <a:xfrm>
                <a:off x="39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7" name="Line 42"/>
              <p:cNvSpPr>
                <a:spLocks noChangeShapeType="1"/>
              </p:cNvSpPr>
              <p:nvPr/>
            </p:nvSpPr>
            <p:spPr bwMode="auto">
              <a:xfrm>
                <a:off x="54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8" name="Line 43"/>
              <p:cNvSpPr>
                <a:spLocks noChangeShapeType="1"/>
              </p:cNvSpPr>
              <p:nvPr/>
            </p:nvSpPr>
            <p:spPr bwMode="auto">
              <a:xfrm>
                <a:off x="84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9" name="Line 44"/>
              <p:cNvSpPr>
                <a:spLocks noChangeShapeType="1"/>
              </p:cNvSpPr>
              <p:nvPr/>
            </p:nvSpPr>
            <p:spPr bwMode="auto">
              <a:xfrm>
                <a:off x="1212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0" name="Line 45"/>
              <p:cNvSpPr>
                <a:spLocks noChangeShapeType="1"/>
              </p:cNvSpPr>
              <p:nvPr/>
            </p:nvSpPr>
            <p:spPr bwMode="auto">
              <a:xfrm>
                <a:off x="150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1" name="Line 46"/>
              <p:cNvSpPr>
                <a:spLocks noChangeShapeType="1"/>
              </p:cNvSpPr>
              <p:nvPr/>
            </p:nvSpPr>
            <p:spPr bwMode="auto">
              <a:xfrm>
                <a:off x="765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2" name="Line 47"/>
              <p:cNvSpPr>
                <a:spLocks noChangeShapeType="1"/>
              </p:cNvSpPr>
              <p:nvPr/>
            </p:nvSpPr>
            <p:spPr bwMode="auto">
              <a:xfrm>
                <a:off x="1063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" name="Line 48"/>
              <p:cNvSpPr>
                <a:spLocks noChangeShapeType="1"/>
              </p:cNvSpPr>
              <p:nvPr/>
            </p:nvSpPr>
            <p:spPr bwMode="auto">
              <a:xfrm>
                <a:off x="1360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4" name="Line 49"/>
              <p:cNvSpPr>
                <a:spLocks noChangeShapeType="1"/>
              </p:cNvSpPr>
              <p:nvPr/>
            </p:nvSpPr>
            <p:spPr bwMode="auto">
              <a:xfrm>
                <a:off x="319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5" name="Line 50"/>
              <p:cNvSpPr>
                <a:spLocks noChangeShapeType="1"/>
              </p:cNvSpPr>
              <p:nvPr/>
            </p:nvSpPr>
            <p:spPr bwMode="auto">
              <a:xfrm>
                <a:off x="468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6" name="Line 51"/>
              <p:cNvSpPr>
                <a:spLocks noChangeShapeType="1"/>
              </p:cNvSpPr>
              <p:nvPr/>
            </p:nvSpPr>
            <p:spPr bwMode="auto">
              <a:xfrm>
                <a:off x="61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7" name="Line 52"/>
              <p:cNvSpPr>
                <a:spLocks noChangeShapeType="1"/>
              </p:cNvSpPr>
              <p:nvPr/>
            </p:nvSpPr>
            <p:spPr bwMode="auto">
              <a:xfrm>
                <a:off x="914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8" name="Line 53"/>
              <p:cNvSpPr>
                <a:spLocks noChangeShapeType="1"/>
              </p:cNvSpPr>
              <p:nvPr/>
            </p:nvSpPr>
            <p:spPr bwMode="auto">
              <a:xfrm>
                <a:off x="96" y="288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198" name="Text Box 54"/>
          <p:cNvSpPr txBox="1">
            <a:spLocks noChangeArrowheads="1"/>
          </p:cNvSpPr>
          <p:nvPr/>
        </p:nvSpPr>
        <p:spPr bwMode="auto">
          <a:xfrm>
            <a:off x="636588" y="1560513"/>
            <a:ext cx="2127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/>
              <a:t>“Squares” on the </a:t>
            </a:r>
            <a:br>
              <a:rPr lang="en-US" altLang="en-US" b="1"/>
            </a:br>
            <a:r>
              <a:rPr lang="en-US" altLang="en-US" b="1"/>
              <a:t>coordinate plane</a:t>
            </a:r>
          </a:p>
        </p:txBody>
      </p:sp>
      <p:sp>
        <p:nvSpPr>
          <p:cNvPr id="8199" name="Text Box 55"/>
          <p:cNvSpPr txBox="1">
            <a:spLocks noChangeArrowheads="1"/>
          </p:cNvSpPr>
          <p:nvPr/>
        </p:nvSpPr>
        <p:spPr bwMode="auto">
          <a:xfrm>
            <a:off x="3455988" y="1560513"/>
            <a:ext cx="2571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/>
              <a:t>Hexagons from many </a:t>
            </a:r>
            <a:br>
              <a:rPr lang="en-US" altLang="en-US" b="1"/>
            </a:br>
            <a:r>
              <a:rPr lang="en-US" altLang="en-US" b="1"/>
              <a:t>board games</a:t>
            </a:r>
          </a:p>
        </p:txBody>
      </p:sp>
      <p:grpSp>
        <p:nvGrpSpPr>
          <p:cNvPr id="8200" name="Group 56"/>
          <p:cNvGrpSpPr>
            <a:grpSpLocks/>
          </p:cNvGrpSpPr>
          <p:nvPr/>
        </p:nvGrpSpPr>
        <p:grpSpPr bwMode="auto">
          <a:xfrm>
            <a:off x="3786188" y="2351088"/>
            <a:ext cx="2035175" cy="2155825"/>
            <a:chOff x="2385" y="1481"/>
            <a:chExt cx="1282" cy="1358"/>
          </a:xfrm>
        </p:grpSpPr>
        <p:sp>
          <p:nvSpPr>
            <p:cNvPr id="8220" name="AutoShape 57"/>
            <p:cNvSpPr>
              <a:spLocks noChangeArrowheads="1"/>
            </p:cNvSpPr>
            <p:nvPr/>
          </p:nvSpPr>
          <p:spPr bwMode="auto">
            <a:xfrm>
              <a:off x="2390" y="1642"/>
              <a:ext cx="393" cy="339"/>
            </a:xfrm>
            <a:prstGeom prst="hexagon">
              <a:avLst>
                <a:gd name="adj" fmla="val 28982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21" name="AutoShape 58"/>
            <p:cNvSpPr>
              <a:spLocks noChangeArrowheads="1"/>
            </p:cNvSpPr>
            <p:nvPr/>
          </p:nvSpPr>
          <p:spPr bwMode="auto">
            <a:xfrm>
              <a:off x="2689" y="1481"/>
              <a:ext cx="393" cy="339"/>
            </a:xfrm>
            <a:prstGeom prst="hexagon">
              <a:avLst>
                <a:gd name="adj" fmla="val 28982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22" name="AutoShape 59"/>
            <p:cNvSpPr>
              <a:spLocks noChangeArrowheads="1"/>
            </p:cNvSpPr>
            <p:nvPr/>
          </p:nvSpPr>
          <p:spPr bwMode="auto">
            <a:xfrm>
              <a:off x="2683" y="1821"/>
              <a:ext cx="393" cy="339"/>
            </a:xfrm>
            <a:prstGeom prst="hexagon">
              <a:avLst>
                <a:gd name="adj" fmla="val 28982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23" name="AutoShape 60"/>
            <p:cNvSpPr>
              <a:spLocks noChangeArrowheads="1"/>
            </p:cNvSpPr>
            <p:nvPr/>
          </p:nvSpPr>
          <p:spPr bwMode="auto">
            <a:xfrm>
              <a:off x="2386" y="1985"/>
              <a:ext cx="393" cy="339"/>
            </a:xfrm>
            <a:prstGeom prst="hexagon">
              <a:avLst>
                <a:gd name="adj" fmla="val 28982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24" name="AutoShape 61"/>
            <p:cNvSpPr>
              <a:spLocks noChangeArrowheads="1"/>
            </p:cNvSpPr>
            <p:nvPr/>
          </p:nvSpPr>
          <p:spPr bwMode="auto">
            <a:xfrm>
              <a:off x="2677" y="2161"/>
              <a:ext cx="393" cy="339"/>
            </a:xfrm>
            <a:prstGeom prst="hexagon">
              <a:avLst>
                <a:gd name="adj" fmla="val 28982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25" name="AutoShape 62"/>
            <p:cNvSpPr>
              <a:spLocks noChangeArrowheads="1"/>
            </p:cNvSpPr>
            <p:nvPr/>
          </p:nvSpPr>
          <p:spPr bwMode="auto">
            <a:xfrm>
              <a:off x="2981" y="1657"/>
              <a:ext cx="393" cy="339"/>
            </a:xfrm>
            <a:prstGeom prst="hexagon">
              <a:avLst>
                <a:gd name="adj" fmla="val 28982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26" name="AutoShape 63"/>
            <p:cNvSpPr>
              <a:spLocks noChangeArrowheads="1"/>
            </p:cNvSpPr>
            <p:nvPr/>
          </p:nvSpPr>
          <p:spPr bwMode="auto">
            <a:xfrm>
              <a:off x="2977" y="2000"/>
              <a:ext cx="393" cy="339"/>
            </a:xfrm>
            <a:prstGeom prst="hexagon">
              <a:avLst>
                <a:gd name="adj" fmla="val 28982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27" name="AutoShape 64"/>
            <p:cNvSpPr>
              <a:spLocks noChangeArrowheads="1"/>
            </p:cNvSpPr>
            <p:nvPr/>
          </p:nvSpPr>
          <p:spPr bwMode="auto">
            <a:xfrm>
              <a:off x="2385" y="2324"/>
              <a:ext cx="393" cy="339"/>
            </a:xfrm>
            <a:prstGeom prst="hexagon">
              <a:avLst>
                <a:gd name="adj" fmla="val 28982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28" name="AutoShape 65"/>
            <p:cNvSpPr>
              <a:spLocks noChangeArrowheads="1"/>
            </p:cNvSpPr>
            <p:nvPr/>
          </p:nvSpPr>
          <p:spPr bwMode="auto">
            <a:xfrm>
              <a:off x="2676" y="2500"/>
              <a:ext cx="393" cy="339"/>
            </a:xfrm>
            <a:prstGeom prst="hexagon">
              <a:avLst>
                <a:gd name="adj" fmla="val 28982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29" name="AutoShape 66"/>
            <p:cNvSpPr>
              <a:spLocks noChangeArrowheads="1"/>
            </p:cNvSpPr>
            <p:nvPr/>
          </p:nvSpPr>
          <p:spPr bwMode="auto">
            <a:xfrm>
              <a:off x="3274" y="1835"/>
              <a:ext cx="393" cy="339"/>
            </a:xfrm>
            <a:prstGeom prst="hexagon">
              <a:avLst>
                <a:gd name="adj" fmla="val 28982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30" name="AutoShape 67"/>
            <p:cNvSpPr>
              <a:spLocks noChangeArrowheads="1"/>
            </p:cNvSpPr>
            <p:nvPr/>
          </p:nvSpPr>
          <p:spPr bwMode="auto">
            <a:xfrm>
              <a:off x="2971" y="2340"/>
              <a:ext cx="393" cy="339"/>
            </a:xfrm>
            <a:prstGeom prst="hexagon">
              <a:avLst>
                <a:gd name="adj" fmla="val 28982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231" name="AutoShape 68"/>
            <p:cNvSpPr>
              <a:spLocks noChangeArrowheads="1"/>
            </p:cNvSpPr>
            <p:nvPr/>
          </p:nvSpPr>
          <p:spPr bwMode="auto">
            <a:xfrm>
              <a:off x="3272" y="2176"/>
              <a:ext cx="393" cy="339"/>
            </a:xfrm>
            <a:prstGeom prst="hexagon">
              <a:avLst>
                <a:gd name="adj" fmla="val 28982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8201" name="Text Box 69"/>
          <p:cNvSpPr txBox="1">
            <a:spLocks noChangeArrowheads="1"/>
          </p:cNvSpPr>
          <p:nvPr/>
        </p:nvSpPr>
        <p:spPr bwMode="auto">
          <a:xfrm>
            <a:off x="7013575" y="1560513"/>
            <a:ext cx="19589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/>
              <a:t>Tiles on a bathroom floor</a:t>
            </a:r>
          </a:p>
        </p:txBody>
      </p:sp>
      <p:sp>
        <p:nvSpPr>
          <p:cNvPr id="8202" name="Rectangle 70"/>
          <p:cNvSpPr>
            <a:spLocks noChangeArrowheads="1"/>
          </p:cNvSpPr>
          <p:nvPr/>
        </p:nvSpPr>
        <p:spPr bwMode="auto">
          <a:xfrm>
            <a:off x="7204075" y="3059113"/>
            <a:ext cx="463550" cy="369887"/>
          </a:xfrm>
          <a:prstGeom prst="rect">
            <a:avLst/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03" name="AutoShape 71"/>
          <p:cNvSpPr>
            <a:spLocks noChangeArrowheads="1"/>
          </p:cNvSpPr>
          <p:nvPr/>
        </p:nvSpPr>
        <p:spPr bwMode="auto">
          <a:xfrm>
            <a:off x="7540625" y="2668588"/>
            <a:ext cx="515938" cy="515937"/>
          </a:xfrm>
          <a:prstGeom prst="plus">
            <a:avLst>
              <a:gd name="adj" fmla="val 25000"/>
            </a:avLst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04" name="Rectangle 72"/>
          <p:cNvSpPr>
            <a:spLocks noChangeArrowheads="1"/>
          </p:cNvSpPr>
          <p:nvPr/>
        </p:nvSpPr>
        <p:spPr bwMode="auto">
          <a:xfrm>
            <a:off x="7927975" y="3059113"/>
            <a:ext cx="463550" cy="369887"/>
          </a:xfrm>
          <a:prstGeom prst="rect">
            <a:avLst/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05" name="Rectangle 73"/>
          <p:cNvSpPr>
            <a:spLocks noChangeArrowheads="1"/>
          </p:cNvSpPr>
          <p:nvPr/>
        </p:nvSpPr>
        <p:spPr bwMode="auto">
          <a:xfrm>
            <a:off x="7927975" y="2427288"/>
            <a:ext cx="463550" cy="369887"/>
          </a:xfrm>
          <a:prstGeom prst="rect">
            <a:avLst/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06" name="Rectangle 74"/>
          <p:cNvSpPr>
            <a:spLocks noChangeArrowheads="1"/>
          </p:cNvSpPr>
          <p:nvPr/>
        </p:nvSpPr>
        <p:spPr bwMode="auto">
          <a:xfrm>
            <a:off x="7207250" y="2430463"/>
            <a:ext cx="463550" cy="369887"/>
          </a:xfrm>
          <a:prstGeom prst="rect">
            <a:avLst/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07" name="Rectangle 75"/>
          <p:cNvSpPr>
            <a:spLocks noChangeArrowheads="1"/>
          </p:cNvSpPr>
          <p:nvPr/>
        </p:nvSpPr>
        <p:spPr bwMode="auto">
          <a:xfrm>
            <a:off x="7331075" y="2806700"/>
            <a:ext cx="207963" cy="244475"/>
          </a:xfrm>
          <a:prstGeom prst="rect">
            <a:avLst/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08" name="AutoShape 76"/>
          <p:cNvSpPr>
            <a:spLocks noChangeArrowheads="1"/>
          </p:cNvSpPr>
          <p:nvPr/>
        </p:nvSpPr>
        <p:spPr bwMode="auto">
          <a:xfrm>
            <a:off x="6816725" y="2674938"/>
            <a:ext cx="515938" cy="515937"/>
          </a:xfrm>
          <a:prstGeom prst="plus">
            <a:avLst>
              <a:gd name="adj" fmla="val 25000"/>
            </a:avLst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09" name="AutoShape 77"/>
          <p:cNvSpPr>
            <a:spLocks noChangeArrowheads="1"/>
          </p:cNvSpPr>
          <p:nvPr/>
        </p:nvSpPr>
        <p:spPr bwMode="auto">
          <a:xfrm>
            <a:off x="8270875" y="2671763"/>
            <a:ext cx="515938" cy="515937"/>
          </a:xfrm>
          <a:prstGeom prst="plus">
            <a:avLst>
              <a:gd name="adj" fmla="val 25000"/>
            </a:avLst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10" name="Rectangle 78"/>
          <p:cNvSpPr>
            <a:spLocks noChangeArrowheads="1"/>
          </p:cNvSpPr>
          <p:nvPr/>
        </p:nvSpPr>
        <p:spPr bwMode="auto">
          <a:xfrm>
            <a:off x="8058150" y="2806700"/>
            <a:ext cx="214313" cy="244475"/>
          </a:xfrm>
          <a:prstGeom prst="rect">
            <a:avLst/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11" name="AutoShape 79"/>
          <p:cNvSpPr>
            <a:spLocks noChangeArrowheads="1"/>
          </p:cNvSpPr>
          <p:nvPr/>
        </p:nvSpPr>
        <p:spPr bwMode="auto">
          <a:xfrm>
            <a:off x="7540625" y="3303588"/>
            <a:ext cx="515938" cy="515937"/>
          </a:xfrm>
          <a:prstGeom prst="plus">
            <a:avLst>
              <a:gd name="adj" fmla="val 25000"/>
            </a:avLst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12" name="Rectangle 80"/>
          <p:cNvSpPr>
            <a:spLocks noChangeArrowheads="1"/>
          </p:cNvSpPr>
          <p:nvPr/>
        </p:nvSpPr>
        <p:spPr bwMode="auto">
          <a:xfrm>
            <a:off x="7670800" y="3184525"/>
            <a:ext cx="249238" cy="117475"/>
          </a:xfrm>
          <a:prstGeom prst="rect">
            <a:avLst/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13" name="AutoShape 81"/>
          <p:cNvSpPr>
            <a:spLocks noChangeArrowheads="1"/>
          </p:cNvSpPr>
          <p:nvPr/>
        </p:nvSpPr>
        <p:spPr bwMode="auto">
          <a:xfrm>
            <a:off x="8267700" y="3300413"/>
            <a:ext cx="515938" cy="515937"/>
          </a:xfrm>
          <a:prstGeom prst="plus">
            <a:avLst>
              <a:gd name="adj" fmla="val 25000"/>
            </a:avLst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14" name="Rectangle 82"/>
          <p:cNvSpPr>
            <a:spLocks noChangeArrowheads="1"/>
          </p:cNvSpPr>
          <p:nvPr/>
        </p:nvSpPr>
        <p:spPr bwMode="auto">
          <a:xfrm>
            <a:off x="8397875" y="3184525"/>
            <a:ext cx="249238" cy="117475"/>
          </a:xfrm>
          <a:prstGeom prst="rect">
            <a:avLst/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15" name="Rectangle 83"/>
          <p:cNvSpPr>
            <a:spLocks noChangeArrowheads="1"/>
          </p:cNvSpPr>
          <p:nvPr/>
        </p:nvSpPr>
        <p:spPr bwMode="auto">
          <a:xfrm>
            <a:off x="8061325" y="3429000"/>
            <a:ext cx="214313" cy="260350"/>
          </a:xfrm>
          <a:prstGeom prst="rect">
            <a:avLst/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16" name="Rectangle 84"/>
          <p:cNvSpPr>
            <a:spLocks noChangeArrowheads="1"/>
          </p:cNvSpPr>
          <p:nvPr/>
        </p:nvSpPr>
        <p:spPr bwMode="auto">
          <a:xfrm>
            <a:off x="7334250" y="3429000"/>
            <a:ext cx="207963" cy="263525"/>
          </a:xfrm>
          <a:prstGeom prst="rect">
            <a:avLst/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17" name="AutoShape 85"/>
          <p:cNvSpPr>
            <a:spLocks noChangeArrowheads="1"/>
          </p:cNvSpPr>
          <p:nvPr/>
        </p:nvSpPr>
        <p:spPr bwMode="auto">
          <a:xfrm>
            <a:off x="6810375" y="3306763"/>
            <a:ext cx="515938" cy="515937"/>
          </a:xfrm>
          <a:prstGeom prst="plus">
            <a:avLst>
              <a:gd name="adj" fmla="val 25000"/>
            </a:avLst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18" name="Rectangle 86"/>
          <p:cNvSpPr>
            <a:spLocks noChangeArrowheads="1"/>
          </p:cNvSpPr>
          <p:nvPr/>
        </p:nvSpPr>
        <p:spPr bwMode="auto">
          <a:xfrm>
            <a:off x="6946900" y="3190875"/>
            <a:ext cx="249238" cy="117475"/>
          </a:xfrm>
          <a:prstGeom prst="rect">
            <a:avLst/>
          </a:prstGeom>
          <a:solidFill>
            <a:srgbClr val="FFFF66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19" name="Text Box 87"/>
          <p:cNvSpPr txBox="1">
            <a:spLocks noChangeArrowheads="1"/>
          </p:cNvSpPr>
          <p:nvPr/>
        </p:nvSpPr>
        <p:spPr bwMode="auto">
          <a:xfrm>
            <a:off x="6756400" y="4165600"/>
            <a:ext cx="23876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/>
              <a:t>Not a regular or semi-regular tessellation because the figures</a:t>
            </a:r>
            <a:br>
              <a:rPr lang="en-US" altLang="en-US" sz="1400" b="1"/>
            </a:br>
            <a:r>
              <a:rPr lang="en-US" altLang="en-US" sz="1400" b="1"/>
              <a:t>are not regular polygons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365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Tessellations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3793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044" y="931333"/>
            <a:ext cx="6973274" cy="402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1" name="Picture 9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683" y="5089616"/>
            <a:ext cx="6465996" cy="15718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363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/>
          <p:cNvSpPr>
            <a:spLocks noGrp="1"/>
          </p:cNvSpPr>
          <p:nvPr>
            <p:ph type="title"/>
          </p:nvPr>
        </p:nvSpPr>
        <p:spPr>
          <a:xfrm>
            <a:off x="457200" y="146050"/>
            <a:ext cx="8229600" cy="720725"/>
          </a:xfrm>
        </p:spPr>
        <p:txBody>
          <a:bodyPr/>
          <a:lstStyle/>
          <a:p>
            <a:r>
              <a:rPr lang="en-US" altLang="en-US" sz="3600" b="1" smtClean="0"/>
              <a:t>Tessellation Key Concepts</a:t>
            </a:r>
          </a:p>
        </p:txBody>
      </p:sp>
      <p:sp>
        <p:nvSpPr>
          <p:cNvPr id="9219" name="Content Placeholder 3"/>
          <p:cNvSpPr>
            <a:spLocks noGrp="1"/>
          </p:cNvSpPr>
          <p:nvPr>
            <p:ph idx="1"/>
          </p:nvPr>
        </p:nvSpPr>
        <p:spPr>
          <a:xfrm>
            <a:off x="457200" y="996950"/>
            <a:ext cx="8229600" cy="5591175"/>
          </a:xfrm>
        </p:spPr>
        <p:txBody>
          <a:bodyPr/>
          <a:lstStyle/>
          <a:p>
            <a:r>
              <a:rPr lang="en-US" altLang="en-US" sz="2800" b="1" dirty="0" smtClean="0"/>
              <a:t>Tessellations have no gaps or overlaps</a:t>
            </a:r>
          </a:p>
          <a:p>
            <a:pPr lvl="1"/>
            <a:r>
              <a:rPr lang="en-US" altLang="en-US" sz="2400" b="1" dirty="0" smtClean="0"/>
              <a:t>Gap:  angles add to less than 360</a:t>
            </a:r>
          </a:p>
          <a:p>
            <a:pPr lvl="1"/>
            <a:r>
              <a:rPr lang="en-US" altLang="en-US" sz="2400" b="1" dirty="0" smtClean="0"/>
              <a:t>Overlap:  angles add to greater than 360</a:t>
            </a:r>
          </a:p>
          <a:p>
            <a:pPr lvl="1"/>
            <a:endParaRPr lang="en-US" altLang="en-US" sz="2400" b="1" dirty="0"/>
          </a:p>
          <a:p>
            <a:pPr lvl="1"/>
            <a:endParaRPr lang="en-US" altLang="en-US" sz="2400" b="1" dirty="0" smtClean="0"/>
          </a:p>
          <a:p>
            <a:r>
              <a:rPr lang="en-US" altLang="en-US" sz="2800" b="1" dirty="0" smtClean="0"/>
              <a:t>Only Regular </a:t>
            </a:r>
            <a:r>
              <a:rPr lang="en-US" altLang="en-US" sz="2800" b="1" i="1" dirty="0" smtClean="0"/>
              <a:t>figures</a:t>
            </a:r>
            <a:r>
              <a:rPr lang="en-US" altLang="en-US" sz="2800" b="1" dirty="0" smtClean="0"/>
              <a:t> that tessellate:</a:t>
            </a:r>
          </a:p>
          <a:p>
            <a:pPr lvl="1"/>
            <a:r>
              <a:rPr lang="en-US" altLang="en-US" sz="2400" b="1" dirty="0" smtClean="0">
                <a:solidFill>
                  <a:srgbClr val="FFFF00"/>
                </a:solidFill>
              </a:rPr>
              <a:t>Triangle</a:t>
            </a:r>
            <a:r>
              <a:rPr lang="en-US" altLang="en-US" sz="2400" b="1" dirty="0" smtClean="0"/>
              <a:t>                  6      60° angles = 360</a:t>
            </a:r>
          </a:p>
          <a:p>
            <a:pPr lvl="1"/>
            <a:r>
              <a:rPr lang="en-US" altLang="en-US" sz="2400" b="1" dirty="0" smtClean="0">
                <a:solidFill>
                  <a:srgbClr val="FFFF00"/>
                </a:solidFill>
              </a:rPr>
              <a:t>Square</a:t>
            </a:r>
            <a:r>
              <a:rPr lang="en-US" altLang="en-US" sz="2400" b="1" dirty="0" smtClean="0"/>
              <a:t>                    4      90° angles = 360</a:t>
            </a:r>
          </a:p>
          <a:p>
            <a:pPr lvl="1"/>
            <a:r>
              <a:rPr lang="en-US" altLang="en-US" sz="2400" b="1" dirty="0" smtClean="0">
                <a:solidFill>
                  <a:srgbClr val="FFFF00"/>
                </a:solidFill>
              </a:rPr>
              <a:t>Hexagon </a:t>
            </a:r>
            <a:r>
              <a:rPr lang="en-US" altLang="en-US" sz="2400" b="1" dirty="0" smtClean="0"/>
              <a:t>                3    120° angles = 360</a:t>
            </a:r>
          </a:p>
          <a:p>
            <a:pPr lvl="1"/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2563"/>
            <a:ext cx="8229600" cy="625475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1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159929"/>
            <a:ext cx="8229600" cy="75917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/>
              <a:t>Determine whether each shape tessellates</a:t>
            </a:r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0" y="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" imgW="914400" imgH="596880" progId="Equation.DSMT4">
                  <p:embed/>
                </p:oleObj>
              </mc:Choice>
              <mc:Fallback>
                <p:oleObj name="Equation" r:id="rId3" imgW="914400" imgH="5968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" name="Rectangle 14"/>
          <p:cNvSpPr>
            <a:spLocks noChangeArrowheads="1"/>
          </p:cNvSpPr>
          <p:nvPr/>
        </p:nvSpPr>
        <p:spPr bwMode="invGray">
          <a:xfrm>
            <a:off x="541868" y="5894035"/>
            <a:ext cx="6219972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8888" algn="l"/>
                <a:tab pos="13112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 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Rhombus – yes; crescent – no </a:t>
            </a:r>
            <a:endParaRPr lang="en-US" alt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022" y="2188394"/>
            <a:ext cx="2035969" cy="229790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088" y="2241972"/>
            <a:ext cx="1190625" cy="219075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1525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84188" y="977901"/>
            <a:ext cx="4314825" cy="72672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400" b="1" dirty="0"/>
              <a:t>Find x in each tessellation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23918" name="Rectangle 14"/>
          <p:cNvSpPr>
            <a:spLocks noChangeArrowheads="1"/>
          </p:cNvSpPr>
          <p:nvPr/>
        </p:nvSpPr>
        <p:spPr bwMode="auto">
          <a:xfrm>
            <a:off x="493447" y="4516614"/>
            <a:ext cx="815710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 </a:t>
            </a:r>
            <a:endParaRPr lang="en-US" altLang="en-US" sz="2400" b="1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/>
              <a:t>X = 360/8 = 45°  (Exterior angle of an octagon)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2288" y="969220"/>
            <a:ext cx="3333750" cy="30861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8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2429</TotalTime>
  <Words>300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Equation</vt:lpstr>
      <vt:lpstr>Lesson 7-6</vt:lpstr>
      <vt:lpstr>Khan Academy Videos for this Lesson</vt:lpstr>
      <vt:lpstr>Objectives</vt:lpstr>
      <vt:lpstr>Vocabulary</vt:lpstr>
      <vt:lpstr>Tessellations</vt:lpstr>
      <vt:lpstr>Tessellations</vt:lpstr>
      <vt:lpstr>Tessellation Key Concepts</vt:lpstr>
      <vt:lpstr>Example 1</vt:lpstr>
      <vt:lpstr>Example 2a</vt:lpstr>
      <vt:lpstr>Example 2b</vt:lpstr>
      <vt:lpstr>Example 3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41</cp:revision>
  <cp:lastPrinted>1601-01-01T00:00:00Z</cp:lastPrinted>
  <dcterms:created xsi:type="dcterms:W3CDTF">1601-01-01T00:00:00Z</dcterms:created>
  <dcterms:modified xsi:type="dcterms:W3CDTF">2020-03-30T15:22:54Z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