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3"/>
  </p:handoutMasterIdLst>
  <p:sldIdLst>
    <p:sldId id="297" r:id="rId2"/>
    <p:sldId id="256" r:id="rId3"/>
    <p:sldId id="346" r:id="rId4"/>
    <p:sldId id="321" r:id="rId5"/>
    <p:sldId id="342" r:id="rId6"/>
    <p:sldId id="348" r:id="rId7"/>
    <p:sldId id="340" r:id="rId8"/>
    <p:sldId id="347" r:id="rId9"/>
    <p:sldId id="344" r:id="rId10"/>
    <p:sldId id="345" r:id="rId11"/>
    <p:sldId id="343" r:id="rId1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FF"/>
    <a:srgbClr val="CCFFFF"/>
    <a:srgbClr val="33CCFF"/>
    <a:srgbClr val="00FFFF"/>
    <a:srgbClr val="FF3399"/>
    <a:srgbClr val="FF99CC"/>
    <a:srgbClr val="FFCCFF"/>
    <a:srgbClr val="DDDDDD"/>
    <a:srgbClr val="66FF66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15636" autoAdjust="0"/>
    <p:restoredTop sz="95714" autoAdjust="0"/>
  </p:normalViewPr>
  <p:slideViewPr>
    <p:cSldViewPr snapToGrid="0">
      <p:cViewPr varScale="1">
        <p:scale>
          <a:sx n="88" d="100"/>
          <a:sy n="88" d="100"/>
        </p:scale>
        <p:origin x="-126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53F227AB-111C-4378-B169-11572E3AC9CC}" type="datetimeFigureOut">
              <a:rPr lang="en-US"/>
              <a:pPr>
                <a:defRPr/>
              </a:pPr>
              <a:t>3/27/2020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F06FBEB5-8A55-4936-82C4-7C2266E548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33791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56FFD1-2D26-43CD-A8B4-B827CB3767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34944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85E911-95AA-4B66-9D7E-CDE6EC66CB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78294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549F16-D8E9-4AA4-AD30-0845661E94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17990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0BFB58-B3BF-451F-985D-A3E198ABD6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33662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BF7A55-93A8-45DD-AEFF-2ACE058CE1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59805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32AB5A-B60E-4797-9314-AA7E6F08A4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12563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50973F-CEAC-4D0A-A117-BBD54219E9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6428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1EE7CF-0779-4116-BBF2-228AF4286C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17744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0CB198-1563-4860-AEA4-D9DB07E2E6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88288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62D00E-A33F-41DC-A0E3-602C5EEC1F5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51520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B59B41-FB28-4BF7-A2CE-D42510AB33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8471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fld id="{F7B86B46-F615-4739-894F-FB0B314A9B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en-US" b="1" dirty="0" smtClean="0"/>
              <a:t>Lesson 7-R</a:t>
            </a:r>
          </a:p>
        </p:txBody>
      </p:sp>
      <p:sp>
        <p:nvSpPr>
          <p:cNvPr id="2051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en-US" b="1" dirty="0" smtClean="0"/>
              <a:t>Chapter 7 Review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09"/>
          <p:cNvSpPr txBox="1">
            <a:spLocks noChangeArrowheads="1"/>
          </p:cNvSpPr>
          <p:nvPr/>
        </p:nvSpPr>
        <p:spPr bwMode="auto">
          <a:xfrm>
            <a:off x="6461125" y="4559300"/>
            <a:ext cx="2684463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1600" b="1"/>
              <a:t>In the </a:t>
            </a:r>
            <a:r>
              <a:rPr lang="en-US" altLang="en-US" sz="1600" b="1" i="1"/>
              <a:t>isosceles</a:t>
            </a:r>
            <a:r>
              <a:rPr lang="en-US" altLang="en-US" sz="1600" b="1"/>
              <a:t> </a:t>
            </a:r>
            <a:r>
              <a:rPr lang="en-US" altLang="en-US" sz="1600" b="1">
                <a:solidFill>
                  <a:srgbClr val="66FF66"/>
                </a:solidFill>
              </a:rPr>
              <a:t>trapezoid</a:t>
            </a:r>
          </a:p>
          <a:p>
            <a:r>
              <a:rPr lang="en-US" altLang="en-US" sz="1600" b="1"/>
              <a:t>EF is a </a:t>
            </a:r>
            <a:r>
              <a:rPr lang="en-US" altLang="en-US" sz="1600" b="1" i="1"/>
              <a:t>median</a:t>
            </a:r>
            <a:r>
              <a:rPr lang="en-US" altLang="en-US" sz="1600" b="1"/>
              <a:t>, </a:t>
            </a:r>
          </a:p>
        </p:txBody>
      </p:sp>
      <p:sp>
        <p:nvSpPr>
          <p:cNvPr id="12291" name="AutoShape 207"/>
          <p:cNvSpPr>
            <a:spLocks noChangeArrowheads="1"/>
          </p:cNvSpPr>
          <p:nvPr/>
        </p:nvSpPr>
        <p:spPr bwMode="auto">
          <a:xfrm>
            <a:off x="6784975" y="5530850"/>
            <a:ext cx="1447800" cy="914400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0 h 21600"/>
              <a:gd name="T8" fmla="*/ 0 60000 65536"/>
              <a:gd name="T9" fmla="*/ 0 60000 65536"/>
              <a:gd name="T10" fmla="*/ 0 60000 65536"/>
              <a:gd name="T11" fmla="*/ 0 60000 65536"/>
              <a:gd name="T12" fmla="*/ 4500 w 21600"/>
              <a:gd name="T13" fmla="*/ 4500 h 21600"/>
              <a:gd name="T14" fmla="*/ 17100 w 21600"/>
              <a:gd name="T15" fmla="*/ 171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close/>
              </a:path>
            </a:pathLst>
          </a:cu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92" name="Line 208"/>
          <p:cNvSpPr>
            <a:spLocks noChangeShapeType="1"/>
          </p:cNvSpPr>
          <p:nvPr/>
        </p:nvSpPr>
        <p:spPr bwMode="auto">
          <a:xfrm>
            <a:off x="6965950" y="5988050"/>
            <a:ext cx="10826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93" name="Text Box 210"/>
          <p:cNvSpPr txBox="1">
            <a:spLocks noChangeArrowheads="1"/>
          </p:cNvSpPr>
          <p:nvPr/>
        </p:nvSpPr>
        <p:spPr bwMode="auto">
          <a:xfrm>
            <a:off x="7153275" y="6378575"/>
            <a:ext cx="8318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b="1"/>
              <a:t>2x + 8</a:t>
            </a:r>
          </a:p>
        </p:txBody>
      </p:sp>
      <p:sp>
        <p:nvSpPr>
          <p:cNvPr id="12294" name="Text Box 211"/>
          <p:cNvSpPr txBox="1">
            <a:spLocks noChangeArrowheads="1"/>
          </p:cNvSpPr>
          <p:nvPr/>
        </p:nvSpPr>
        <p:spPr bwMode="auto">
          <a:xfrm>
            <a:off x="7142163" y="5246688"/>
            <a:ext cx="7747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b="1"/>
              <a:t>6x - 6</a:t>
            </a:r>
          </a:p>
        </p:txBody>
      </p:sp>
      <p:sp>
        <p:nvSpPr>
          <p:cNvPr id="12295" name="Text Box 212"/>
          <p:cNvSpPr txBox="1">
            <a:spLocks noChangeArrowheads="1"/>
          </p:cNvSpPr>
          <p:nvPr/>
        </p:nvSpPr>
        <p:spPr bwMode="auto">
          <a:xfrm>
            <a:off x="7300913" y="5724525"/>
            <a:ext cx="4413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b="1"/>
              <a:t>25</a:t>
            </a:r>
          </a:p>
        </p:txBody>
      </p:sp>
      <p:sp>
        <p:nvSpPr>
          <p:cNvPr id="12296" name="Text Box 213"/>
          <p:cNvSpPr txBox="1">
            <a:spLocks noChangeArrowheads="1"/>
          </p:cNvSpPr>
          <p:nvPr/>
        </p:nvSpPr>
        <p:spPr bwMode="auto">
          <a:xfrm>
            <a:off x="8140700" y="5651500"/>
            <a:ext cx="7747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b="1"/>
              <a:t>3y - 6</a:t>
            </a:r>
          </a:p>
        </p:txBody>
      </p:sp>
      <p:sp>
        <p:nvSpPr>
          <p:cNvPr id="12297" name="Text Box 214"/>
          <p:cNvSpPr txBox="1">
            <a:spLocks noChangeArrowheads="1"/>
          </p:cNvSpPr>
          <p:nvPr/>
        </p:nvSpPr>
        <p:spPr bwMode="auto">
          <a:xfrm>
            <a:off x="6384925" y="6084888"/>
            <a:ext cx="7048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b="1"/>
              <a:t>y + 4</a:t>
            </a:r>
          </a:p>
        </p:txBody>
      </p:sp>
      <p:sp>
        <p:nvSpPr>
          <p:cNvPr id="12298" name="Text Box 215"/>
          <p:cNvSpPr txBox="1">
            <a:spLocks noChangeArrowheads="1"/>
          </p:cNvSpPr>
          <p:nvPr/>
        </p:nvSpPr>
        <p:spPr bwMode="auto">
          <a:xfrm>
            <a:off x="7112000" y="6153150"/>
            <a:ext cx="5207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b="1"/>
              <a:t>9z°</a:t>
            </a:r>
          </a:p>
        </p:txBody>
      </p:sp>
      <p:sp>
        <p:nvSpPr>
          <p:cNvPr id="12299" name="Text Box 216"/>
          <p:cNvSpPr txBox="1">
            <a:spLocks noChangeArrowheads="1"/>
          </p:cNvSpPr>
          <p:nvPr/>
        </p:nvSpPr>
        <p:spPr bwMode="auto">
          <a:xfrm>
            <a:off x="6791325" y="5502275"/>
            <a:ext cx="5207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b="1"/>
              <a:t>6z°</a:t>
            </a:r>
          </a:p>
        </p:txBody>
      </p:sp>
      <p:sp>
        <p:nvSpPr>
          <p:cNvPr id="12300" name="Text Box 217"/>
          <p:cNvSpPr txBox="1">
            <a:spLocks noChangeArrowheads="1"/>
          </p:cNvSpPr>
          <p:nvPr/>
        </p:nvSpPr>
        <p:spPr bwMode="auto">
          <a:xfrm>
            <a:off x="6530975" y="5343525"/>
            <a:ext cx="3508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b="1"/>
              <a:t>A</a:t>
            </a:r>
          </a:p>
        </p:txBody>
      </p:sp>
      <p:sp>
        <p:nvSpPr>
          <p:cNvPr id="12301" name="Text Box 218"/>
          <p:cNvSpPr txBox="1">
            <a:spLocks noChangeArrowheads="1"/>
          </p:cNvSpPr>
          <p:nvPr/>
        </p:nvSpPr>
        <p:spPr bwMode="auto">
          <a:xfrm>
            <a:off x="8226425" y="5343525"/>
            <a:ext cx="3508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b="1"/>
              <a:t>B</a:t>
            </a:r>
          </a:p>
        </p:txBody>
      </p:sp>
      <p:sp>
        <p:nvSpPr>
          <p:cNvPr id="12302" name="Text Box 219"/>
          <p:cNvSpPr txBox="1">
            <a:spLocks noChangeArrowheads="1"/>
          </p:cNvSpPr>
          <p:nvPr/>
        </p:nvSpPr>
        <p:spPr bwMode="auto">
          <a:xfrm>
            <a:off x="6867525" y="6364288"/>
            <a:ext cx="35083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b="1"/>
              <a:t>C</a:t>
            </a:r>
          </a:p>
        </p:txBody>
      </p:sp>
      <p:sp>
        <p:nvSpPr>
          <p:cNvPr id="12303" name="Text Box 220"/>
          <p:cNvSpPr txBox="1">
            <a:spLocks noChangeArrowheads="1"/>
          </p:cNvSpPr>
          <p:nvPr/>
        </p:nvSpPr>
        <p:spPr bwMode="auto">
          <a:xfrm>
            <a:off x="7821613" y="6365875"/>
            <a:ext cx="35083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b="1"/>
              <a:t>D</a:t>
            </a:r>
          </a:p>
        </p:txBody>
      </p:sp>
      <p:sp>
        <p:nvSpPr>
          <p:cNvPr id="12304" name="Text Box 221"/>
          <p:cNvSpPr txBox="1">
            <a:spLocks noChangeArrowheads="1"/>
          </p:cNvSpPr>
          <p:nvPr/>
        </p:nvSpPr>
        <p:spPr bwMode="auto">
          <a:xfrm>
            <a:off x="6669088" y="5851525"/>
            <a:ext cx="33813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b="1"/>
              <a:t>E</a:t>
            </a:r>
          </a:p>
        </p:txBody>
      </p:sp>
      <p:sp>
        <p:nvSpPr>
          <p:cNvPr id="12305" name="Text Box 222"/>
          <p:cNvSpPr txBox="1">
            <a:spLocks noChangeArrowheads="1"/>
          </p:cNvSpPr>
          <p:nvPr/>
        </p:nvSpPr>
        <p:spPr bwMode="auto">
          <a:xfrm>
            <a:off x="8031163" y="5851525"/>
            <a:ext cx="32543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b="1"/>
              <a:t>F</a:t>
            </a:r>
          </a:p>
        </p:txBody>
      </p:sp>
      <p:sp>
        <p:nvSpPr>
          <p:cNvPr id="12306" name="Rectangle 279"/>
          <p:cNvSpPr>
            <a:spLocks noChangeArrowheads="1"/>
          </p:cNvSpPr>
          <p:nvPr/>
        </p:nvSpPr>
        <p:spPr bwMode="auto">
          <a:xfrm>
            <a:off x="7734300" y="5521325"/>
            <a:ext cx="449263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1600" b="1">
                <a:sym typeface="Symbol" pitchFamily="18" charset="2"/>
              </a:rPr>
              <a:t>m°</a:t>
            </a:r>
          </a:p>
        </p:txBody>
      </p:sp>
      <p:grpSp>
        <p:nvGrpSpPr>
          <p:cNvPr id="2" name="Group 292"/>
          <p:cNvGrpSpPr>
            <a:grpSpLocks/>
          </p:cNvGrpSpPr>
          <p:nvPr/>
        </p:nvGrpSpPr>
        <p:grpSpPr bwMode="auto">
          <a:xfrm>
            <a:off x="509588" y="5330825"/>
            <a:ext cx="2652712" cy="1125538"/>
            <a:chOff x="2823" y="1871"/>
            <a:chExt cx="1330" cy="475"/>
          </a:xfrm>
          <a:noFill/>
        </p:grpSpPr>
        <p:sp>
          <p:nvSpPr>
            <p:cNvPr id="11308" name="AutoShape 281"/>
            <p:cNvSpPr>
              <a:spLocks noChangeArrowheads="1"/>
            </p:cNvSpPr>
            <p:nvPr/>
          </p:nvSpPr>
          <p:spPr bwMode="auto">
            <a:xfrm flipH="1">
              <a:off x="2823" y="1871"/>
              <a:ext cx="1330" cy="475"/>
            </a:xfrm>
            <a:prstGeom prst="parallelogram">
              <a:avLst>
                <a:gd name="adj" fmla="val 70000"/>
              </a:avLst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 sz="2000" b="1"/>
            </a:p>
          </p:txBody>
        </p:sp>
        <p:sp>
          <p:nvSpPr>
            <p:cNvPr id="11309" name="Line 282"/>
            <p:cNvSpPr>
              <a:spLocks noChangeShapeType="1"/>
            </p:cNvSpPr>
            <p:nvPr/>
          </p:nvSpPr>
          <p:spPr bwMode="auto">
            <a:xfrm flipV="1">
              <a:off x="3215" y="1878"/>
              <a:ext cx="545" cy="468"/>
            </a:xfrm>
            <a:prstGeom prst="lin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310" name="Line 283"/>
            <p:cNvSpPr>
              <a:spLocks noChangeShapeType="1"/>
            </p:cNvSpPr>
            <p:nvPr/>
          </p:nvSpPr>
          <p:spPr bwMode="auto">
            <a:xfrm>
              <a:off x="2825" y="1871"/>
              <a:ext cx="1325" cy="471"/>
            </a:xfrm>
            <a:prstGeom prst="lin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12308" name="Text Box 284"/>
          <p:cNvSpPr txBox="1">
            <a:spLocks noChangeArrowheads="1"/>
          </p:cNvSpPr>
          <p:nvPr/>
        </p:nvSpPr>
        <p:spPr bwMode="auto">
          <a:xfrm rot="1269506">
            <a:off x="981075" y="5373688"/>
            <a:ext cx="703263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b="1"/>
              <a:t>3x+5</a:t>
            </a:r>
          </a:p>
        </p:txBody>
      </p:sp>
      <p:sp>
        <p:nvSpPr>
          <p:cNvPr id="12309" name="Text Box 285"/>
          <p:cNvSpPr txBox="1">
            <a:spLocks noChangeArrowheads="1"/>
          </p:cNvSpPr>
          <p:nvPr/>
        </p:nvSpPr>
        <p:spPr bwMode="auto">
          <a:xfrm rot="1689022">
            <a:off x="2108200" y="5783263"/>
            <a:ext cx="4413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b="1"/>
              <a:t>35</a:t>
            </a:r>
          </a:p>
        </p:txBody>
      </p:sp>
      <p:sp>
        <p:nvSpPr>
          <p:cNvPr id="12310" name="Text Box 286"/>
          <p:cNvSpPr txBox="1">
            <a:spLocks noChangeArrowheads="1"/>
          </p:cNvSpPr>
          <p:nvPr/>
        </p:nvSpPr>
        <p:spPr bwMode="auto">
          <a:xfrm rot="-2187146">
            <a:off x="1325563" y="5751513"/>
            <a:ext cx="4413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b="1"/>
              <a:t>3y</a:t>
            </a:r>
          </a:p>
        </p:txBody>
      </p:sp>
      <p:sp>
        <p:nvSpPr>
          <p:cNvPr id="12311" name="Text Box 287"/>
          <p:cNvSpPr txBox="1">
            <a:spLocks noChangeArrowheads="1"/>
          </p:cNvSpPr>
          <p:nvPr/>
        </p:nvSpPr>
        <p:spPr bwMode="auto">
          <a:xfrm rot="-2187146">
            <a:off x="1801813" y="5402263"/>
            <a:ext cx="4413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b="1"/>
              <a:t>6x</a:t>
            </a:r>
          </a:p>
        </p:txBody>
      </p:sp>
      <p:sp>
        <p:nvSpPr>
          <p:cNvPr id="12312" name="Text Box 288"/>
          <p:cNvSpPr txBox="1">
            <a:spLocks noChangeArrowheads="1"/>
          </p:cNvSpPr>
          <p:nvPr/>
        </p:nvSpPr>
        <p:spPr bwMode="auto">
          <a:xfrm>
            <a:off x="287338" y="5095875"/>
            <a:ext cx="33813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b="1"/>
              <a:t>P</a:t>
            </a:r>
          </a:p>
        </p:txBody>
      </p:sp>
      <p:sp>
        <p:nvSpPr>
          <p:cNvPr id="12313" name="Text Box 289"/>
          <p:cNvSpPr txBox="1">
            <a:spLocks noChangeArrowheads="1"/>
          </p:cNvSpPr>
          <p:nvPr/>
        </p:nvSpPr>
        <p:spPr bwMode="auto">
          <a:xfrm>
            <a:off x="2482850" y="5124450"/>
            <a:ext cx="3635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b="1"/>
              <a:t>Q</a:t>
            </a:r>
          </a:p>
        </p:txBody>
      </p:sp>
      <p:sp>
        <p:nvSpPr>
          <p:cNvPr id="12314" name="Text Box 290"/>
          <p:cNvSpPr txBox="1">
            <a:spLocks noChangeArrowheads="1"/>
          </p:cNvSpPr>
          <p:nvPr/>
        </p:nvSpPr>
        <p:spPr bwMode="auto">
          <a:xfrm>
            <a:off x="908050" y="6351588"/>
            <a:ext cx="35083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b="1"/>
              <a:t>R</a:t>
            </a:r>
          </a:p>
        </p:txBody>
      </p:sp>
      <p:sp>
        <p:nvSpPr>
          <p:cNvPr id="12315" name="Text Box 291"/>
          <p:cNvSpPr txBox="1">
            <a:spLocks noChangeArrowheads="1"/>
          </p:cNvSpPr>
          <p:nvPr/>
        </p:nvSpPr>
        <p:spPr bwMode="auto">
          <a:xfrm>
            <a:off x="3113088" y="6342063"/>
            <a:ext cx="33813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b="1"/>
              <a:t>S</a:t>
            </a:r>
          </a:p>
        </p:txBody>
      </p:sp>
      <p:sp>
        <p:nvSpPr>
          <p:cNvPr id="12316" name="Text Box 294"/>
          <p:cNvSpPr txBox="1">
            <a:spLocks noChangeArrowheads="1"/>
          </p:cNvSpPr>
          <p:nvPr/>
        </p:nvSpPr>
        <p:spPr bwMode="auto">
          <a:xfrm>
            <a:off x="601663" y="4792663"/>
            <a:ext cx="2309812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1600" b="1"/>
              <a:t>In the </a:t>
            </a:r>
            <a:r>
              <a:rPr lang="en-US" altLang="en-US" sz="1600" b="1">
                <a:solidFill>
                  <a:srgbClr val="FFFF00"/>
                </a:solidFill>
              </a:rPr>
              <a:t>parallelogram</a:t>
            </a:r>
            <a:r>
              <a:rPr lang="en-US" altLang="en-US" sz="1600" b="1"/>
              <a:t>,  </a:t>
            </a:r>
          </a:p>
        </p:txBody>
      </p:sp>
      <p:sp>
        <p:nvSpPr>
          <p:cNvPr id="12317" name="Text Box 304"/>
          <p:cNvSpPr txBox="1">
            <a:spLocks noChangeArrowheads="1"/>
          </p:cNvSpPr>
          <p:nvPr/>
        </p:nvSpPr>
        <p:spPr bwMode="auto">
          <a:xfrm>
            <a:off x="158750" y="5773738"/>
            <a:ext cx="8191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b="1"/>
              <a:t>2z + 6</a:t>
            </a:r>
          </a:p>
        </p:txBody>
      </p:sp>
      <p:sp>
        <p:nvSpPr>
          <p:cNvPr id="12318" name="Text Box 305"/>
          <p:cNvSpPr txBox="1">
            <a:spLocks noChangeArrowheads="1"/>
          </p:cNvSpPr>
          <p:nvPr/>
        </p:nvSpPr>
        <p:spPr bwMode="auto">
          <a:xfrm>
            <a:off x="1355725" y="6173788"/>
            <a:ext cx="4826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b="1"/>
              <a:t>5t°</a:t>
            </a:r>
          </a:p>
        </p:txBody>
      </p:sp>
      <p:sp>
        <p:nvSpPr>
          <p:cNvPr id="12319" name="Text Box 306"/>
          <p:cNvSpPr txBox="1">
            <a:spLocks noChangeArrowheads="1"/>
          </p:cNvSpPr>
          <p:nvPr/>
        </p:nvSpPr>
        <p:spPr bwMode="auto">
          <a:xfrm>
            <a:off x="1039813" y="6002338"/>
            <a:ext cx="4826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b="1"/>
              <a:t>8t°</a:t>
            </a:r>
          </a:p>
        </p:txBody>
      </p:sp>
      <p:sp>
        <p:nvSpPr>
          <p:cNvPr id="12320" name="Text Box 307"/>
          <p:cNvSpPr txBox="1">
            <a:spLocks noChangeArrowheads="1"/>
          </p:cNvSpPr>
          <p:nvPr/>
        </p:nvSpPr>
        <p:spPr bwMode="auto">
          <a:xfrm>
            <a:off x="2381250" y="6180138"/>
            <a:ext cx="4826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b="1"/>
              <a:t>2t°</a:t>
            </a:r>
          </a:p>
        </p:txBody>
      </p:sp>
      <p:sp>
        <p:nvSpPr>
          <p:cNvPr id="12321" name="Text Box 308"/>
          <p:cNvSpPr txBox="1">
            <a:spLocks noChangeArrowheads="1"/>
          </p:cNvSpPr>
          <p:nvPr/>
        </p:nvSpPr>
        <p:spPr bwMode="auto">
          <a:xfrm>
            <a:off x="2597150" y="5969000"/>
            <a:ext cx="4826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b="1"/>
              <a:t>3t°</a:t>
            </a:r>
          </a:p>
        </p:txBody>
      </p:sp>
      <p:sp>
        <p:nvSpPr>
          <p:cNvPr id="12322" name="Title 86"/>
          <p:cNvSpPr>
            <a:spLocks noGrp="1"/>
          </p:cNvSpPr>
          <p:nvPr>
            <p:ph type="title"/>
          </p:nvPr>
        </p:nvSpPr>
        <p:spPr>
          <a:xfrm>
            <a:off x="457200" y="166688"/>
            <a:ext cx="8229600" cy="673100"/>
          </a:xfrm>
        </p:spPr>
        <p:txBody>
          <a:bodyPr/>
          <a:lstStyle/>
          <a:p>
            <a:r>
              <a:rPr lang="en-US" altLang="en-US" sz="3600" b="1" smtClean="0"/>
              <a:t>Example Solutions 2 Cont</a:t>
            </a:r>
          </a:p>
        </p:txBody>
      </p:sp>
      <p:sp>
        <p:nvSpPr>
          <p:cNvPr id="12323" name="TextBox 87"/>
          <p:cNvSpPr txBox="1">
            <a:spLocks noChangeArrowheads="1"/>
          </p:cNvSpPr>
          <p:nvPr/>
        </p:nvSpPr>
        <p:spPr bwMode="auto">
          <a:xfrm>
            <a:off x="2700338" y="2603500"/>
            <a:ext cx="2441575" cy="1754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b="1">
                <a:solidFill>
                  <a:srgbClr val="FFFF00"/>
                </a:solidFill>
              </a:rPr>
              <a:t>Consecutive </a:t>
            </a:r>
            <a:r>
              <a:rPr lang="en-US" altLang="en-US" b="1">
                <a:solidFill>
                  <a:srgbClr val="FFFF00"/>
                </a:solidFill>
                <a:sym typeface="Symbol" pitchFamily="18" charset="2"/>
              </a:rPr>
              <a:t>’s </a:t>
            </a:r>
          </a:p>
          <a:p>
            <a:r>
              <a:rPr lang="en-US" altLang="en-US" b="1">
                <a:solidFill>
                  <a:srgbClr val="FFFF00"/>
                </a:solidFill>
                <a:sym typeface="Symbol" pitchFamily="18" charset="2"/>
              </a:rPr>
              <a:t>supplementary</a:t>
            </a:r>
          </a:p>
          <a:p>
            <a:endParaRPr lang="en-US" altLang="en-US" b="1">
              <a:solidFill>
                <a:srgbClr val="FFFF00"/>
              </a:solidFill>
              <a:sym typeface="Symbol" pitchFamily="18" charset="2"/>
            </a:endParaRPr>
          </a:p>
          <a:p>
            <a:r>
              <a:rPr lang="en-US" altLang="en-US" b="1">
                <a:solidFill>
                  <a:srgbClr val="FFFF00"/>
                </a:solidFill>
              </a:rPr>
              <a:t>8t + 5t + 2t + 3t = 180</a:t>
            </a:r>
          </a:p>
          <a:p>
            <a:r>
              <a:rPr lang="en-US" altLang="en-US" b="1">
                <a:solidFill>
                  <a:srgbClr val="FFFF00"/>
                </a:solidFill>
              </a:rPr>
              <a:t>                    18t = 180</a:t>
            </a:r>
          </a:p>
          <a:p>
            <a:r>
              <a:rPr lang="en-US" altLang="en-US" b="1">
                <a:solidFill>
                  <a:srgbClr val="FFFF00"/>
                </a:solidFill>
              </a:rPr>
              <a:t>                        t = 10</a:t>
            </a:r>
          </a:p>
        </p:txBody>
      </p:sp>
      <p:sp>
        <p:nvSpPr>
          <p:cNvPr id="12324" name="TextBox 88"/>
          <p:cNvSpPr txBox="1">
            <a:spLocks noChangeArrowheads="1"/>
          </p:cNvSpPr>
          <p:nvPr/>
        </p:nvSpPr>
        <p:spPr bwMode="auto">
          <a:xfrm>
            <a:off x="152400" y="873125"/>
            <a:ext cx="2262188" cy="1416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b="1">
                <a:solidFill>
                  <a:srgbClr val="FFFF00"/>
                </a:solidFill>
              </a:rPr>
              <a:t>diagonals bisected</a:t>
            </a:r>
          </a:p>
          <a:p>
            <a:endParaRPr lang="en-US" altLang="en-US" sz="1400" b="1">
              <a:solidFill>
                <a:srgbClr val="FFFF00"/>
              </a:solidFill>
            </a:endParaRPr>
          </a:p>
          <a:p>
            <a:r>
              <a:rPr lang="en-US" altLang="en-US" b="1">
                <a:solidFill>
                  <a:srgbClr val="FFFF00"/>
                </a:solidFill>
              </a:rPr>
              <a:t>35 = 3x + 5</a:t>
            </a:r>
          </a:p>
          <a:p>
            <a:r>
              <a:rPr lang="en-US" altLang="en-US" b="1">
                <a:solidFill>
                  <a:srgbClr val="FFFF00"/>
                </a:solidFill>
              </a:rPr>
              <a:t>30 = 3x</a:t>
            </a:r>
          </a:p>
          <a:p>
            <a:r>
              <a:rPr lang="en-US" altLang="en-US" b="1">
                <a:solidFill>
                  <a:srgbClr val="FFFF00"/>
                </a:solidFill>
              </a:rPr>
              <a:t>10 = x</a:t>
            </a:r>
          </a:p>
        </p:txBody>
      </p:sp>
      <p:sp>
        <p:nvSpPr>
          <p:cNvPr id="12325" name="TextBox 89"/>
          <p:cNvSpPr txBox="1">
            <a:spLocks noChangeArrowheads="1"/>
          </p:cNvSpPr>
          <p:nvPr/>
        </p:nvSpPr>
        <p:spPr bwMode="auto">
          <a:xfrm>
            <a:off x="196850" y="2574925"/>
            <a:ext cx="2262188" cy="1416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b="1">
                <a:solidFill>
                  <a:srgbClr val="FFFF00"/>
                </a:solidFill>
              </a:rPr>
              <a:t>diagonals bisected</a:t>
            </a:r>
          </a:p>
          <a:p>
            <a:endParaRPr lang="en-US" altLang="en-US" sz="1400" b="1">
              <a:solidFill>
                <a:srgbClr val="FFFF00"/>
              </a:solidFill>
            </a:endParaRPr>
          </a:p>
          <a:p>
            <a:r>
              <a:rPr lang="en-US" altLang="en-US" b="1">
                <a:solidFill>
                  <a:srgbClr val="FFFF00"/>
                </a:solidFill>
              </a:rPr>
              <a:t>3y = 6x </a:t>
            </a:r>
          </a:p>
          <a:p>
            <a:r>
              <a:rPr lang="en-US" altLang="en-US" b="1">
                <a:solidFill>
                  <a:srgbClr val="FFFF00"/>
                </a:solidFill>
              </a:rPr>
              <a:t>3y = 60</a:t>
            </a:r>
          </a:p>
          <a:p>
            <a:r>
              <a:rPr lang="en-US" altLang="en-US" b="1">
                <a:solidFill>
                  <a:srgbClr val="FFFF00"/>
                </a:solidFill>
              </a:rPr>
              <a:t>y = 20</a:t>
            </a:r>
          </a:p>
        </p:txBody>
      </p:sp>
      <p:sp>
        <p:nvSpPr>
          <p:cNvPr id="12326" name="Text Box 304"/>
          <p:cNvSpPr txBox="1">
            <a:spLocks noChangeArrowheads="1"/>
          </p:cNvSpPr>
          <p:nvPr/>
        </p:nvSpPr>
        <p:spPr bwMode="auto">
          <a:xfrm>
            <a:off x="2849563" y="5603875"/>
            <a:ext cx="4413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b="1"/>
              <a:t>24</a:t>
            </a:r>
          </a:p>
        </p:txBody>
      </p:sp>
      <p:sp>
        <p:nvSpPr>
          <p:cNvPr id="12327" name="TextBox 91"/>
          <p:cNvSpPr txBox="1">
            <a:spLocks noChangeArrowheads="1"/>
          </p:cNvSpPr>
          <p:nvPr/>
        </p:nvSpPr>
        <p:spPr bwMode="auto">
          <a:xfrm>
            <a:off x="2746375" y="906463"/>
            <a:ext cx="2000250" cy="1416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b="1">
                <a:solidFill>
                  <a:srgbClr val="FFFF00"/>
                </a:solidFill>
              </a:rPr>
              <a:t>opposite sides =</a:t>
            </a:r>
          </a:p>
          <a:p>
            <a:endParaRPr lang="en-US" altLang="en-US" sz="1400" b="1">
              <a:solidFill>
                <a:srgbClr val="FFFF00"/>
              </a:solidFill>
            </a:endParaRPr>
          </a:p>
          <a:p>
            <a:r>
              <a:rPr lang="en-US" altLang="en-US" b="1">
                <a:solidFill>
                  <a:srgbClr val="FFFF00"/>
                </a:solidFill>
              </a:rPr>
              <a:t>24 = 2z + 6</a:t>
            </a:r>
          </a:p>
          <a:p>
            <a:r>
              <a:rPr lang="en-US" altLang="en-US" b="1">
                <a:solidFill>
                  <a:srgbClr val="FFFF00"/>
                </a:solidFill>
              </a:rPr>
              <a:t>18 = 2z</a:t>
            </a:r>
          </a:p>
          <a:p>
            <a:r>
              <a:rPr lang="en-US" altLang="en-US" b="1">
                <a:solidFill>
                  <a:srgbClr val="FFFF00"/>
                </a:solidFill>
              </a:rPr>
              <a:t>9 = z</a:t>
            </a:r>
          </a:p>
        </p:txBody>
      </p:sp>
      <p:sp>
        <p:nvSpPr>
          <p:cNvPr id="12328" name="Rectangle 92"/>
          <p:cNvSpPr>
            <a:spLocks noChangeArrowheads="1"/>
          </p:cNvSpPr>
          <p:nvPr/>
        </p:nvSpPr>
        <p:spPr bwMode="auto">
          <a:xfrm>
            <a:off x="7196138" y="715963"/>
            <a:ext cx="1947862" cy="1477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b="1">
                <a:solidFill>
                  <a:srgbClr val="66FF66"/>
                </a:solidFill>
              </a:rPr>
              <a:t>isosceles legs =</a:t>
            </a:r>
          </a:p>
          <a:p>
            <a:endParaRPr lang="en-US" altLang="en-US" b="1">
              <a:solidFill>
                <a:srgbClr val="66FF66"/>
              </a:solidFill>
            </a:endParaRPr>
          </a:p>
          <a:p>
            <a:r>
              <a:rPr lang="en-US" altLang="en-US" b="1">
                <a:solidFill>
                  <a:srgbClr val="66FF66"/>
                </a:solidFill>
              </a:rPr>
              <a:t>y + 4 = 3y – 6</a:t>
            </a:r>
          </a:p>
          <a:p>
            <a:r>
              <a:rPr lang="en-US" altLang="en-US" b="1">
                <a:solidFill>
                  <a:srgbClr val="66FF66"/>
                </a:solidFill>
              </a:rPr>
              <a:t>    10 = 2y</a:t>
            </a:r>
          </a:p>
          <a:p>
            <a:r>
              <a:rPr lang="en-US" altLang="en-US" b="1">
                <a:solidFill>
                  <a:srgbClr val="66FF66"/>
                </a:solidFill>
              </a:rPr>
              <a:t>      5 = y</a:t>
            </a:r>
          </a:p>
        </p:txBody>
      </p:sp>
      <p:sp>
        <p:nvSpPr>
          <p:cNvPr id="12329" name="Rectangle 93"/>
          <p:cNvSpPr>
            <a:spLocks noChangeArrowheads="1"/>
          </p:cNvSpPr>
          <p:nvPr/>
        </p:nvSpPr>
        <p:spPr bwMode="auto">
          <a:xfrm>
            <a:off x="5078413" y="1751013"/>
            <a:ext cx="2046287" cy="1754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b="1">
                <a:solidFill>
                  <a:srgbClr val="66FF66"/>
                </a:solidFill>
              </a:rPr>
              <a:t>isosceles leg </a:t>
            </a:r>
            <a:r>
              <a:rPr lang="en-US" altLang="en-US" b="1">
                <a:solidFill>
                  <a:srgbClr val="66FF66"/>
                </a:solidFill>
                <a:sym typeface="Symbol" pitchFamily="18" charset="2"/>
              </a:rPr>
              <a:t>’s</a:t>
            </a:r>
            <a:endParaRPr lang="en-US" altLang="en-US" b="1">
              <a:solidFill>
                <a:srgbClr val="66FF66"/>
              </a:solidFill>
            </a:endParaRPr>
          </a:p>
          <a:p>
            <a:r>
              <a:rPr lang="en-US" altLang="en-US" b="1">
                <a:solidFill>
                  <a:srgbClr val="66FF66"/>
                </a:solidFill>
              </a:rPr>
              <a:t>supplementary</a:t>
            </a:r>
          </a:p>
          <a:p>
            <a:endParaRPr lang="en-US" altLang="en-US" b="1">
              <a:solidFill>
                <a:srgbClr val="66FF66"/>
              </a:solidFill>
            </a:endParaRPr>
          </a:p>
          <a:p>
            <a:r>
              <a:rPr lang="en-US" altLang="en-US" b="1">
                <a:solidFill>
                  <a:srgbClr val="66FF66"/>
                </a:solidFill>
              </a:rPr>
              <a:t>6z + 9z = 180</a:t>
            </a:r>
          </a:p>
          <a:p>
            <a:r>
              <a:rPr lang="en-US" altLang="en-US" b="1">
                <a:solidFill>
                  <a:srgbClr val="66FF66"/>
                </a:solidFill>
              </a:rPr>
              <a:t>      15z = 180</a:t>
            </a:r>
          </a:p>
          <a:p>
            <a:r>
              <a:rPr lang="en-US" altLang="en-US" b="1">
                <a:solidFill>
                  <a:srgbClr val="66FF66"/>
                </a:solidFill>
              </a:rPr>
              <a:t>          z = 12</a:t>
            </a:r>
          </a:p>
        </p:txBody>
      </p:sp>
      <p:sp>
        <p:nvSpPr>
          <p:cNvPr id="12330" name="Rectangle 94"/>
          <p:cNvSpPr>
            <a:spLocks noChangeArrowheads="1"/>
          </p:cNvSpPr>
          <p:nvPr/>
        </p:nvSpPr>
        <p:spPr bwMode="auto">
          <a:xfrm>
            <a:off x="7512050" y="2581275"/>
            <a:ext cx="1357313" cy="147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b="1">
                <a:solidFill>
                  <a:srgbClr val="66FF66"/>
                </a:solidFill>
              </a:rPr>
              <a:t>isosceles </a:t>
            </a:r>
          </a:p>
          <a:p>
            <a:r>
              <a:rPr lang="en-US" altLang="en-US" b="1">
                <a:solidFill>
                  <a:srgbClr val="66FF66"/>
                </a:solidFill>
              </a:rPr>
              <a:t>base </a:t>
            </a:r>
            <a:r>
              <a:rPr lang="en-US" altLang="en-US" b="1">
                <a:solidFill>
                  <a:srgbClr val="66FF66"/>
                </a:solidFill>
                <a:sym typeface="Symbol" pitchFamily="18" charset="2"/>
              </a:rPr>
              <a:t>’s </a:t>
            </a:r>
            <a:r>
              <a:rPr lang="en-US" altLang="en-US" b="1">
                <a:solidFill>
                  <a:srgbClr val="66FF66"/>
                </a:solidFill>
              </a:rPr>
              <a:t>=</a:t>
            </a:r>
          </a:p>
          <a:p>
            <a:endParaRPr lang="en-US" altLang="en-US" b="1">
              <a:solidFill>
                <a:srgbClr val="66FF66"/>
              </a:solidFill>
            </a:endParaRPr>
          </a:p>
          <a:p>
            <a:r>
              <a:rPr lang="en-US" altLang="en-US" b="1">
                <a:solidFill>
                  <a:srgbClr val="66FF66"/>
                </a:solidFill>
              </a:rPr>
              <a:t>6z = m</a:t>
            </a:r>
          </a:p>
          <a:p>
            <a:r>
              <a:rPr lang="en-US" altLang="en-US" b="1">
                <a:solidFill>
                  <a:srgbClr val="66FF66"/>
                </a:solidFill>
              </a:rPr>
              <a:t>72 = m</a:t>
            </a:r>
          </a:p>
        </p:txBody>
      </p:sp>
      <p:sp>
        <p:nvSpPr>
          <p:cNvPr id="12331" name="Rectangle 95"/>
          <p:cNvSpPr>
            <a:spLocks noChangeArrowheads="1"/>
          </p:cNvSpPr>
          <p:nvPr/>
        </p:nvSpPr>
        <p:spPr bwMode="auto">
          <a:xfrm>
            <a:off x="3263900" y="4895850"/>
            <a:ext cx="3179763" cy="1754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b="1">
                <a:solidFill>
                  <a:srgbClr val="66FF66"/>
                </a:solidFill>
              </a:rPr>
              <a:t>median = ½(sum of bases)</a:t>
            </a:r>
          </a:p>
          <a:p>
            <a:r>
              <a:rPr lang="en-US" altLang="en-US" b="1">
                <a:solidFill>
                  <a:srgbClr val="66FF66"/>
                </a:solidFill>
              </a:rPr>
              <a:t>         25 = ½(6x – 6 + 2x + 8)</a:t>
            </a:r>
          </a:p>
          <a:p>
            <a:r>
              <a:rPr lang="en-US" altLang="en-US" b="1">
                <a:solidFill>
                  <a:srgbClr val="66FF66"/>
                </a:solidFill>
              </a:rPr>
              <a:t>         50 = 6x – 6 + 2x + 8</a:t>
            </a:r>
          </a:p>
          <a:p>
            <a:r>
              <a:rPr lang="en-US" altLang="en-US" b="1">
                <a:solidFill>
                  <a:srgbClr val="66FF66"/>
                </a:solidFill>
              </a:rPr>
              <a:t>         50 = 8x + 2</a:t>
            </a:r>
          </a:p>
          <a:p>
            <a:r>
              <a:rPr lang="en-US" altLang="en-US" b="1">
                <a:solidFill>
                  <a:srgbClr val="66FF66"/>
                </a:solidFill>
              </a:rPr>
              <a:t>         48 = 8x</a:t>
            </a:r>
          </a:p>
          <a:p>
            <a:r>
              <a:rPr lang="en-US" altLang="en-US" b="1">
                <a:solidFill>
                  <a:srgbClr val="66FF66"/>
                </a:solidFill>
              </a:rPr>
              <a:t>           6 = x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7150"/>
            <a:ext cx="8229600" cy="906463"/>
          </a:xfrm>
        </p:spPr>
        <p:txBody>
          <a:bodyPr/>
          <a:lstStyle/>
          <a:p>
            <a:pPr eaLnBrk="1" hangingPunct="1"/>
            <a:r>
              <a:rPr lang="en-US" altLang="en-US" sz="3600" b="1" smtClean="0"/>
              <a:t>Summary &amp; Homework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5900" y="1031875"/>
            <a:ext cx="8659813" cy="5380038"/>
          </a:xfrm>
        </p:spPr>
        <p:txBody>
          <a:bodyPr/>
          <a:lstStyle/>
          <a:p>
            <a:pPr eaLnBrk="1" hangingPunct="1"/>
            <a:r>
              <a:rPr lang="en-US" altLang="en-US" sz="2800" b="1" smtClean="0">
                <a:solidFill>
                  <a:srgbClr val="FFFF00"/>
                </a:solidFill>
              </a:rPr>
              <a:t>Summary:</a:t>
            </a:r>
          </a:p>
          <a:p>
            <a:pPr lvl="1" eaLnBrk="1" hangingPunct="1"/>
            <a:r>
              <a:rPr lang="en-US" altLang="en-US" sz="2400" b="1" smtClean="0"/>
              <a:t>Interior and Exterior angles make a linear pair (=180)</a:t>
            </a:r>
          </a:p>
          <a:p>
            <a:pPr lvl="1" eaLnBrk="1" hangingPunct="1"/>
            <a:r>
              <a:rPr lang="en-US" altLang="en-US" sz="2400" b="1" smtClean="0"/>
              <a:t>Sum of interior angles = (n - 2) </a:t>
            </a:r>
            <a:r>
              <a:rPr lang="en-US" altLang="en-US" sz="2400" b="1" smtClean="0">
                <a:sym typeface="Symbol" pitchFamily="18" charset="2"/>
              </a:rPr>
              <a:t> 180</a:t>
            </a:r>
          </a:p>
          <a:p>
            <a:pPr lvl="1" eaLnBrk="1" hangingPunct="1"/>
            <a:r>
              <a:rPr lang="en-US" altLang="en-US" sz="2400" b="1" smtClean="0">
                <a:sym typeface="Symbol" pitchFamily="18" charset="2"/>
              </a:rPr>
              <a:t>Sum of exterior angles = 360 (no matter the size)</a:t>
            </a:r>
          </a:p>
          <a:p>
            <a:pPr lvl="1" eaLnBrk="1" hangingPunct="1"/>
            <a:r>
              <a:rPr lang="en-US" altLang="en-US" sz="2400" b="1" smtClean="0">
                <a:sym typeface="Symbol" pitchFamily="18" charset="2"/>
              </a:rPr>
              <a:t>Number of sides = 360 / exterior angle</a:t>
            </a:r>
          </a:p>
          <a:p>
            <a:pPr lvl="1" eaLnBrk="1" hangingPunct="1"/>
            <a:r>
              <a:rPr lang="en-US" altLang="en-US" sz="2400" b="1" smtClean="0">
                <a:sym typeface="Symbol" pitchFamily="18" charset="2"/>
              </a:rPr>
              <a:t>Quadrilateral characteristics are very important for solving problems and verifying figures</a:t>
            </a:r>
          </a:p>
          <a:p>
            <a:pPr lvl="1" eaLnBrk="1" hangingPunct="1"/>
            <a:r>
              <a:rPr lang="en-US" altLang="en-US" sz="2400" b="1" smtClean="0">
                <a:sym typeface="Symbol" pitchFamily="18" charset="2"/>
              </a:rPr>
              <a:t>Reminder:  Sum of triangle angles = 180</a:t>
            </a:r>
          </a:p>
          <a:p>
            <a:pPr lvl="1" eaLnBrk="1" hangingPunct="1"/>
            <a:r>
              <a:rPr lang="en-US" altLang="en-US" sz="2400" b="1" smtClean="0">
                <a:sym typeface="Symbol" pitchFamily="18" charset="2"/>
              </a:rPr>
              <a:t>Medians in trapezoids are similar to mid-segments</a:t>
            </a:r>
            <a:endParaRPr lang="en-US" altLang="en-US" sz="2400" b="1" smtClean="0"/>
          </a:p>
          <a:p>
            <a:pPr lvl="1" eaLnBrk="1" hangingPunct="1"/>
            <a:endParaRPr lang="en-US" altLang="en-US" sz="1400" b="1" smtClean="0"/>
          </a:p>
          <a:p>
            <a:pPr eaLnBrk="1" hangingPunct="1"/>
            <a:r>
              <a:rPr lang="en-US" altLang="en-US" sz="2800" b="1" smtClean="0">
                <a:solidFill>
                  <a:srgbClr val="FFFF00"/>
                </a:solidFill>
              </a:rPr>
              <a:t>Homework:</a:t>
            </a:r>
            <a:r>
              <a:rPr lang="en-US" altLang="en-US" sz="2800" b="1" smtClean="0"/>
              <a:t>  </a:t>
            </a:r>
          </a:p>
          <a:p>
            <a:pPr lvl="1" eaLnBrk="1" hangingPunct="1"/>
            <a:r>
              <a:rPr lang="en-US" altLang="en-US" sz="2400" b="1" smtClean="0"/>
              <a:t>study for the test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44450"/>
            <a:ext cx="7772400" cy="914400"/>
          </a:xfrm>
        </p:spPr>
        <p:txBody>
          <a:bodyPr/>
          <a:lstStyle/>
          <a:p>
            <a:pPr eaLnBrk="1" hangingPunct="1"/>
            <a:r>
              <a:rPr lang="en-US" altLang="en-US" sz="3600" b="1" smtClean="0"/>
              <a:t>Angles in Convex Polygons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61938" y="1056357"/>
            <a:ext cx="8729662" cy="4984750"/>
          </a:xfrm>
        </p:spPr>
        <p:txBody>
          <a:bodyPr/>
          <a:lstStyle/>
          <a:p>
            <a:pPr marL="285750" indent="-285750" algn="l" eaLnBrk="1" hangingPunct="1">
              <a:buFontTx/>
              <a:buChar char="•"/>
            </a:pPr>
            <a:r>
              <a:rPr lang="en-US" altLang="en-US" sz="2800" b="1" dirty="0" smtClean="0"/>
              <a:t> </a:t>
            </a:r>
            <a:r>
              <a:rPr lang="en-US" altLang="en-US" sz="2800" b="1" dirty="0" smtClean="0">
                <a:solidFill>
                  <a:srgbClr val="FFFF00"/>
                </a:solidFill>
              </a:rPr>
              <a:t>Interior angle + exterior angle = 180</a:t>
            </a:r>
            <a:r>
              <a:rPr lang="en-US" altLang="en-US" sz="2800" b="1" dirty="0" smtClean="0"/>
              <a:t>°</a:t>
            </a:r>
          </a:p>
          <a:p>
            <a:pPr marL="742950" lvl="1" indent="-285750" algn="l" eaLnBrk="1" hangingPunct="1">
              <a:buFont typeface="Arial" charset="0"/>
              <a:buChar char="•"/>
            </a:pPr>
            <a:r>
              <a:rPr lang="en-US" altLang="en-US" sz="2400" b="1" dirty="0" smtClean="0"/>
              <a:t>They are a Linear Pair</a:t>
            </a:r>
          </a:p>
          <a:p>
            <a:pPr marL="285750" indent="-285750" algn="l" eaLnBrk="1" hangingPunct="1">
              <a:buFontTx/>
              <a:buChar char="•"/>
            </a:pPr>
            <a:r>
              <a:rPr lang="en-US" altLang="en-US" sz="2800" b="1" dirty="0" smtClean="0"/>
              <a:t> Sum of Interior angles, </a:t>
            </a:r>
            <a:r>
              <a:rPr lang="en-US" altLang="en-US" sz="2800" b="1" dirty="0" smtClean="0">
                <a:solidFill>
                  <a:srgbClr val="FFFF00"/>
                </a:solidFill>
              </a:rPr>
              <a:t>S = (n-2) </a:t>
            </a:r>
            <a:r>
              <a:rPr lang="en-US" altLang="en-US" sz="2800" b="1" dirty="0" smtClean="0">
                <a:solidFill>
                  <a:srgbClr val="FFFF00"/>
                </a:solidFill>
                <a:sym typeface="Symbol" pitchFamily="18" charset="2"/>
              </a:rPr>
              <a:t> </a:t>
            </a:r>
            <a:r>
              <a:rPr lang="en-US" altLang="en-US" sz="2800" b="1" dirty="0" smtClean="0">
                <a:solidFill>
                  <a:srgbClr val="FFFF00"/>
                </a:solidFill>
              </a:rPr>
              <a:t>180°</a:t>
            </a:r>
          </a:p>
          <a:p>
            <a:pPr marL="285750" indent="-285750" algn="l" eaLnBrk="1" hangingPunct="1">
              <a:buFontTx/>
              <a:buChar char="•"/>
            </a:pPr>
            <a:r>
              <a:rPr lang="en-US" altLang="en-US" sz="2800" b="1" dirty="0" smtClean="0"/>
              <a:t> One Interior angle = S / n = </a:t>
            </a:r>
            <a:r>
              <a:rPr lang="en-US" altLang="en-US" sz="2800" b="1" dirty="0" smtClean="0">
                <a:solidFill>
                  <a:srgbClr val="FFFF00"/>
                </a:solidFill>
              </a:rPr>
              <a:t>(n-2)</a:t>
            </a:r>
            <a:r>
              <a:rPr lang="en-US" altLang="en-US" sz="2800" b="1" dirty="0" smtClean="0">
                <a:solidFill>
                  <a:srgbClr val="FFFF00"/>
                </a:solidFill>
                <a:sym typeface="Symbol" pitchFamily="18" charset="2"/>
              </a:rPr>
              <a:t>  </a:t>
            </a:r>
            <a:r>
              <a:rPr lang="en-US" altLang="en-US" sz="2800" b="1" dirty="0" smtClean="0">
                <a:solidFill>
                  <a:srgbClr val="FFFF00"/>
                </a:solidFill>
              </a:rPr>
              <a:t>180°/</a:t>
            </a:r>
            <a:r>
              <a:rPr lang="en-US" altLang="en-US" sz="2800" b="1" dirty="0" smtClean="0">
                <a:solidFill>
                  <a:srgbClr val="FFFF00"/>
                </a:solidFill>
              </a:rPr>
              <a:t>n</a:t>
            </a:r>
            <a:br>
              <a:rPr lang="en-US" altLang="en-US" sz="2800" b="1" dirty="0" smtClean="0">
                <a:solidFill>
                  <a:srgbClr val="FFFF00"/>
                </a:solidFill>
              </a:rPr>
            </a:br>
            <a:r>
              <a:rPr lang="en-US" altLang="en-US" sz="2800" b="1" dirty="0" smtClean="0"/>
              <a:t>or</a:t>
            </a:r>
            <a:r>
              <a:rPr lang="en-US" altLang="en-US" sz="2800" b="1" dirty="0" smtClean="0">
                <a:solidFill>
                  <a:srgbClr val="FFFF00"/>
                </a:solidFill>
              </a:rPr>
              <a:t> 180 – Exterior Angle = Interior Angle</a:t>
            </a:r>
            <a:endParaRPr lang="en-US" altLang="en-US" sz="2800" b="1" dirty="0" smtClean="0">
              <a:solidFill>
                <a:srgbClr val="FFFF00"/>
              </a:solidFill>
            </a:endParaRPr>
          </a:p>
          <a:p>
            <a:pPr marL="285750" indent="-285750" algn="l" eaLnBrk="1" hangingPunct="1">
              <a:buFontTx/>
              <a:buChar char="•"/>
            </a:pPr>
            <a:r>
              <a:rPr lang="en-US" altLang="en-US" sz="2800" b="1" dirty="0" smtClean="0"/>
              <a:t> Sum of Exterior angles = </a:t>
            </a:r>
            <a:r>
              <a:rPr lang="en-US" altLang="en-US" sz="2800" b="1" dirty="0" smtClean="0">
                <a:solidFill>
                  <a:srgbClr val="FFFF00"/>
                </a:solidFill>
              </a:rPr>
              <a:t>360</a:t>
            </a:r>
            <a:r>
              <a:rPr lang="en-US" altLang="en-US" sz="2800" b="1" dirty="0" smtClean="0">
                <a:solidFill>
                  <a:srgbClr val="FFFF00"/>
                </a:solidFill>
              </a:rPr>
              <a:t>°</a:t>
            </a:r>
          </a:p>
          <a:p>
            <a:pPr marL="285750" indent="-285750" algn="l" eaLnBrk="1" hangingPunct="1">
              <a:buFontTx/>
              <a:buChar char="•"/>
            </a:pPr>
            <a:r>
              <a:rPr lang="en-US" altLang="en-US" sz="2800" b="1" dirty="0" smtClean="0">
                <a:solidFill>
                  <a:srgbClr val="FFFF00"/>
                </a:solidFill>
              </a:rPr>
              <a:t> </a:t>
            </a:r>
            <a:r>
              <a:rPr lang="en-US" altLang="en-US" sz="2800" b="1" dirty="0" smtClean="0"/>
              <a:t>One Exterior angle = </a:t>
            </a:r>
            <a:r>
              <a:rPr lang="en-US" altLang="en-US" sz="2800" b="1" dirty="0" smtClean="0">
                <a:solidFill>
                  <a:srgbClr val="FFFF00"/>
                </a:solidFill>
              </a:rPr>
              <a:t>360 / n (number of sides)</a:t>
            </a:r>
            <a:endParaRPr lang="en-US" altLang="en-US" sz="2800" b="1" dirty="0" smtClean="0">
              <a:solidFill>
                <a:srgbClr val="FFFF00"/>
              </a:solidFill>
            </a:endParaRPr>
          </a:p>
          <a:p>
            <a:pPr marL="285750" indent="-285750" algn="l" eaLnBrk="1" hangingPunct="1">
              <a:buFontTx/>
              <a:buChar char="•"/>
            </a:pPr>
            <a:r>
              <a:rPr lang="en-US" altLang="en-US" sz="2800" b="1" dirty="0" smtClean="0"/>
              <a:t> Number of sides, </a:t>
            </a:r>
            <a:r>
              <a:rPr lang="en-US" altLang="en-US" sz="2800" b="1" dirty="0" smtClean="0">
                <a:solidFill>
                  <a:srgbClr val="FFFF00"/>
                </a:solidFill>
              </a:rPr>
              <a:t>n = 360° / Exterior angle</a:t>
            </a:r>
          </a:p>
        </p:txBody>
      </p:sp>
      <p:grpSp>
        <p:nvGrpSpPr>
          <p:cNvPr id="4100" name="Group 11"/>
          <p:cNvGrpSpPr>
            <a:grpSpLocks/>
          </p:cNvGrpSpPr>
          <p:nvPr/>
        </p:nvGrpSpPr>
        <p:grpSpPr bwMode="auto">
          <a:xfrm>
            <a:off x="1498600" y="5089525"/>
            <a:ext cx="6200775" cy="1068388"/>
            <a:chOff x="1498294" y="5089793"/>
            <a:chExt cx="6200660" cy="1068636"/>
          </a:xfrm>
        </p:grpSpPr>
        <p:cxnSp>
          <p:nvCxnSpPr>
            <p:cNvPr id="4101" name="Straight Connector 4"/>
            <p:cNvCxnSpPr>
              <a:cxnSpLocks noChangeShapeType="1"/>
            </p:cNvCxnSpPr>
            <p:nvPr/>
          </p:nvCxnSpPr>
          <p:spPr bwMode="auto">
            <a:xfrm flipV="1">
              <a:off x="1498294" y="6158429"/>
              <a:ext cx="3095740" cy="0"/>
            </a:xfrm>
            <a:prstGeom prst="line">
              <a:avLst/>
            </a:prstGeom>
            <a:noFill/>
            <a:ln w="3810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102" name="Straight Connector 6"/>
            <p:cNvCxnSpPr>
              <a:cxnSpLocks noChangeShapeType="1"/>
            </p:cNvCxnSpPr>
            <p:nvPr/>
          </p:nvCxnSpPr>
          <p:spPr bwMode="auto">
            <a:xfrm flipV="1">
              <a:off x="4560983" y="5089793"/>
              <a:ext cx="2060154" cy="1057619"/>
            </a:xfrm>
            <a:prstGeom prst="line">
              <a:avLst/>
            </a:prstGeom>
            <a:noFill/>
            <a:ln w="3810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4103" name="TextBox 7"/>
            <p:cNvSpPr txBox="1">
              <a:spLocks noChangeArrowheads="1"/>
            </p:cNvSpPr>
            <p:nvPr/>
          </p:nvSpPr>
          <p:spPr bwMode="auto">
            <a:xfrm>
              <a:off x="5706737" y="5679195"/>
              <a:ext cx="1685077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b="1"/>
                <a:t>Exterior</a:t>
              </a:r>
              <a:r>
                <a:rPr lang="en-US" altLang="en-US"/>
                <a:t> angle</a:t>
              </a:r>
            </a:p>
          </p:txBody>
        </p:sp>
        <p:sp>
          <p:nvSpPr>
            <p:cNvPr id="4104" name="TextBox 8"/>
            <p:cNvSpPr txBox="1">
              <a:spLocks noChangeArrowheads="1"/>
            </p:cNvSpPr>
            <p:nvPr/>
          </p:nvSpPr>
          <p:spPr bwMode="auto">
            <a:xfrm>
              <a:off x="3005768" y="5655326"/>
              <a:ext cx="1608133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b="1"/>
                <a:t>Interior</a:t>
              </a:r>
              <a:r>
                <a:rPr lang="en-US" altLang="en-US"/>
                <a:t> angle</a:t>
              </a:r>
            </a:p>
          </p:txBody>
        </p:sp>
        <p:cxnSp>
          <p:nvCxnSpPr>
            <p:cNvPr id="4105" name="Straight Connector 10"/>
            <p:cNvCxnSpPr>
              <a:cxnSpLocks noChangeShapeType="1"/>
            </p:cNvCxnSpPr>
            <p:nvPr/>
          </p:nvCxnSpPr>
          <p:spPr bwMode="auto">
            <a:xfrm flipV="1">
              <a:off x="4603214" y="6156592"/>
              <a:ext cx="3095740" cy="0"/>
            </a:xfrm>
            <a:prstGeom prst="line">
              <a:avLst/>
            </a:prstGeom>
            <a:noFill/>
            <a:ln w="38100" algn="ctr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>
          <a:xfrm>
            <a:off x="457200" y="158750"/>
            <a:ext cx="8229600" cy="698500"/>
          </a:xfrm>
        </p:spPr>
        <p:txBody>
          <a:bodyPr/>
          <a:lstStyle/>
          <a:p>
            <a:r>
              <a:rPr lang="en-US" altLang="en-US" sz="3600" b="1" smtClean="0"/>
              <a:t>Example Problems 1</a:t>
            </a:r>
          </a:p>
        </p:txBody>
      </p:sp>
      <p:sp>
        <p:nvSpPr>
          <p:cNvPr id="5123" name="TextBox 3"/>
          <p:cNvSpPr txBox="1">
            <a:spLocks noChangeArrowheads="1"/>
          </p:cNvSpPr>
          <p:nvPr/>
        </p:nvSpPr>
        <p:spPr bwMode="auto">
          <a:xfrm>
            <a:off x="903288" y="3252788"/>
            <a:ext cx="7292975" cy="230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b="1"/>
              <a:t>Find the sum of the interior angles in a 16-gon</a:t>
            </a:r>
          </a:p>
          <a:p>
            <a:endParaRPr lang="en-US" altLang="en-US" b="1"/>
          </a:p>
          <a:p>
            <a:r>
              <a:rPr lang="en-US" altLang="en-US" b="1"/>
              <a:t/>
            </a:r>
            <a:br>
              <a:rPr lang="en-US" altLang="en-US" b="1"/>
            </a:br>
            <a:endParaRPr lang="en-US" altLang="en-US" b="1"/>
          </a:p>
          <a:p>
            <a:r>
              <a:rPr lang="en-US" altLang="en-US" b="1"/>
              <a:t>Find the sum of the exterior angles in a 16-gon</a:t>
            </a:r>
          </a:p>
          <a:p>
            <a:endParaRPr lang="en-US" altLang="en-US" b="1"/>
          </a:p>
          <a:p>
            <a:endParaRPr lang="en-US" altLang="en-US" b="1"/>
          </a:p>
          <a:p>
            <a:r>
              <a:rPr lang="en-US" altLang="en-US" b="1"/>
              <a:t>Find the number of sides of a polygon if an interior angle is 140°.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928813" y="1062038"/>
          <a:ext cx="5321300" cy="1584816"/>
        </p:xfrm>
        <a:graphic>
          <a:graphicData uri="http://schemas.openxmlformats.org/drawingml/2006/table">
            <a:tbl>
              <a:tblPr/>
              <a:tblGrid>
                <a:gridCol w="686215"/>
                <a:gridCol w="1081560"/>
                <a:gridCol w="1267197"/>
                <a:gridCol w="1143164"/>
                <a:gridCol w="1143164"/>
              </a:tblGrid>
              <a:tr h="5788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Sides</a:t>
                      </a:r>
                    </a:p>
                  </a:txBody>
                  <a:tcPr marL="91453" marR="91453" marT="45702" marB="45702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Name</a:t>
                      </a:r>
                    </a:p>
                  </a:txBody>
                  <a:tcPr marL="91453" marR="91453" marT="45702" marB="45702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Sum</a:t>
                      </a: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of </a:t>
                      </a:r>
                      <a:b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</a:b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Interior </a:t>
                      </a: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’s</a:t>
                      </a:r>
                    </a:p>
                  </a:txBody>
                  <a:tcPr marL="91453" marR="91453" marT="45702" marB="45702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One</a:t>
                      </a: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/>
                      </a:r>
                      <a:b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</a:b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Interior </a:t>
                      </a: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</a:t>
                      </a:r>
                    </a:p>
                  </a:txBody>
                  <a:tcPr marL="91453" marR="91453" marT="45702" marB="45702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One</a:t>
                      </a: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b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</a:b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Exterior </a:t>
                      </a: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</a:t>
                      </a:r>
                    </a:p>
                  </a:txBody>
                  <a:tcPr marL="91453" marR="91453" marT="45702" marB="45702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14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marL="91453" marR="91453" marT="45702" marB="4570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53" marR="91453"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180</a:t>
                      </a:r>
                    </a:p>
                  </a:txBody>
                  <a:tcPr marL="91453" marR="91453"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60</a:t>
                      </a:r>
                    </a:p>
                  </a:txBody>
                  <a:tcPr marL="91453" marR="91453"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53" marR="91453"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33514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</a:t>
                      </a:r>
                    </a:p>
                  </a:txBody>
                  <a:tcPr marL="91453" marR="91453" marT="45702" marB="4570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53" marR="91453"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53" marR="91453"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53" marR="91453"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72</a:t>
                      </a:r>
                    </a:p>
                  </a:txBody>
                  <a:tcPr marL="91453" marR="91453"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14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53" marR="91453" marT="45702" marB="4570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Heptagon</a:t>
                      </a:r>
                    </a:p>
                  </a:txBody>
                  <a:tcPr marL="91453" marR="91453"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900</a:t>
                      </a:r>
                    </a:p>
                  </a:txBody>
                  <a:tcPr marL="91453" marR="91453"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128.57</a:t>
                      </a:r>
                    </a:p>
                  </a:txBody>
                  <a:tcPr marL="91453" marR="91453"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53" marR="91453"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3988"/>
            <a:ext cx="7772400" cy="685800"/>
          </a:xfrm>
        </p:spPr>
        <p:txBody>
          <a:bodyPr/>
          <a:lstStyle/>
          <a:p>
            <a:pPr eaLnBrk="1" hangingPunct="1"/>
            <a:r>
              <a:rPr lang="en-US" altLang="en-US" sz="3600" b="1" smtClean="0"/>
              <a:t>Polygon Hierarchy</a:t>
            </a:r>
          </a:p>
        </p:txBody>
      </p:sp>
      <p:sp>
        <p:nvSpPr>
          <p:cNvPr id="6147" name="Rectangle 3"/>
          <p:cNvSpPr>
            <a:spLocks noChangeArrowheads="1"/>
          </p:cNvSpPr>
          <p:nvPr/>
        </p:nvSpPr>
        <p:spPr bwMode="auto">
          <a:xfrm>
            <a:off x="2890838" y="957263"/>
            <a:ext cx="1362075" cy="466725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sz="2400" b="1">
                <a:latin typeface="Times New Roman" pitchFamily="18" charset="0"/>
              </a:rPr>
              <a:t>Polygons</a:t>
            </a:r>
          </a:p>
        </p:txBody>
      </p:sp>
      <p:sp>
        <p:nvSpPr>
          <p:cNvPr id="6148" name="Rectangle 4"/>
          <p:cNvSpPr>
            <a:spLocks noChangeArrowheads="1"/>
          </p:cNvSpPr>
          <p:nvPr/>
        </p:nvSpPr>
        <p:spPr bwMode="auto">
          <a:xfrm>
            <a:off x="1492250" y="5429250"/>
            <a:ext cx="1244600" cy="466725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sz="2400" b="1">
                <a:latin typeface="Times New Roman" pitchFamily="18" charset="0"/>
              </a:rPr>
              <a:t>Squares</a:t>
            </a:r>
          </a:p>
        </p:txBody>
      </p:sp>
      <p:sp>
        <p:nvSpPr>
          <p:cNvPr id="6149" name="Rectangle 5"/>
          <p:cNvSpPr>
            <a:spLocks noChangeArrowheads="1"/>
          </p:cNvSpPr>
          <p:nvPr/>
        </p:nvSpPr>
        <p:spPr bwMode="auto">
          <a:xfrm>
            <a:off x="2343150" y="4354513"/>
            <a:ext cx="1244600" cy="466725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sz="2400" b="1">
                <a:latin typeface="Times New Roman" pitchFamily="18" charset="0"/>
              </a:rPr>
              <a:t>Rhombi</a:t>
            </a:r>
          </a:p>
        </p:txBody>
      </p:sp>
      <p:sp>
        <p:nvSpPr>
          <p:cNvPr id="6150" name="Rectangle 6"/>
          <p:cNvSpPr>
            <a:spLocks noChangeArrowheads="1"/>
          </p:cNvSpPr>
          <p:nvPr/>
        </p:nvSpPr>
        <p:spPr bwMode="auto">
          <a:xfrm>
            <a:off x="133350" y="4354513"/>
            <a:ext cx="1598613" cy="466725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sz="2400" b="1">
                <a:latin typeface="Times New Roman" pitchFamily="18" charset="0"/>
              </a:rPr>
              <a:t>Rectangles</a:t>
            </a:r>
          </a:p>
        </p:txBody>
      </p:sp>
      <p:sp>
        <p:nvSpPr>
          <p:cNvPr id="6151" name="Rectangle 7"/>
          <p:cNvSpPr>
            <a:spLocks noChangeArrowheads="1"/>
          </p:cNvSpPr>
          <p:nvPr/>
        </p:nvSpPr>
        <p:spPr bwMode="auto">
          <a:xfrm>
            <a:off x="1028700" y="3203575"/>
            <a:ext cx="2171700" cy="466725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sz="2400" b="1">
                <a:latin typeface="Times New Roman" pitchFamily="18" charset="0"/>
              </a:rPr>
              <a:t>Parallelograms</a:t>
            </a:r>
          </a:p>
        </p:txBody>
      </p:sp>
      <p:sp>
        <p:nvSpPr>
          <p:cNvPr id="6152" name="Rectangle 8"/>
          <p:cNvSpPr>
            <a:spLocks noChangeArrowheads="1"/>
          </p:cNvSpPr>
          <p:nvPr/>
        </p:nvSpPr>
        <p:spPr bwMode="auto">
          <a:xfrm>
            <a:off x="3525838" y="3203575"/>
            <a:ext cx="869950" cy="466725"/>
          </a:xfrm>
          <a:prstGeom prst="rect">
            <a:avLst/>
          </a:prstGeom>
          <a:noFill/>
          <a:ln w="9525" algn="ctr">
            <a:solidFill>
              <a:schemeClr val="tx1"/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sz="2400" b="1">
                <a:latin typeface="Times New Roman" pitchFamily="18" charset="0"/>
              </a:rPr>
              <a:t>Kites</a:t>
            </a:r>
          </a:p>
        </p:txBody>
      </p:sp>
      <p:sp>
        <p:nvSpPr>
          <p:cNvPr id="6153" name="Rectangle 9"/>
          <p:cNvSpPr>
            <a:spLocks noChangeArrowheads="1"/>
          </p:cNvSpPr>
          <p:nvPr/>
        </p:nvSpPr>
        <p:spPr bwMode="auto">
          <a:xfrm>
            <a:off x="4616450" y="3203575"/>
            <a:ext cx="1649413" cy="466725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sz="2400" b="1">
                <a:latin typeface="Times New Roman" pitchFamily="18" charset="0"/>
              </a:rPr>
              <a:t>Trapezoids</a:t>
            </a:r>
          </a:p>
        </p:txBody>
      </p:sp>
      <p:sp>
        <p:nvSpPr>
          <p:cNvPr id="6154" name="Rectangle 10"/>
          <p:cNvSpPr>
            <a:spLocks noChangeArrowheads="1"/>
          </p:cNvSpPr>
          <p:nvPr/>
        </p:nvSpPr>
        <p:spPr bwMode="auto">
          <a:xfrm>
            <a:off x="4614863" y="4171950"/>
            <a:ext cx="1649412" cy="83185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sz="2400" b="1">
                <a:latin typeface="Times New Roman" pitchFamily="18" charset="0"/>
              </a:rPr>
              <a:t>Isosceles</a:t>
            </a:r>
            <a:br>
              <a:rPr lang="en-US" altLang="en-US" sz="2400" b="1">
                <a:latin typeface="Times New Roman" pitchFamily="18" charset="0"/>
              </a:rPr>
            </a:br>
            <a:r>
              <a:rPr lang="en-US" altLang="en-US" sz="2400" b="1">
                <a:latin typeface="Times New Roman" pitchFamily="18" charset="0"/>
              </a:rPr>
              <a:t>Trapezoids</a:t>
            </a:r>
          </a:p>
        </p:txBody>
      </p:sp>
      <p:sp>
        <p:nvSpPr>
          <p:cNvPr id="6155" name="Rectangle 11"/>
          <p:cNvSpPr>
            <a:spLocks noChangeArrowheads="1"/>
          </p:cNvSpPr>
          <p:nvPr/>
        </p:nvSpPr>
        <p:spPr bwMode="auto">
          <a:xfrm>
            <a:off x="2514600" y="1874838"/>
            <a:ext cx="2105025" cy="466725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sz="2400" b="1">
                <a:latin typeface="Times New Roman" pitchFamily="18" charset="0"/>
              </a:rPr>
              <a:t>Quadrilaterals</a:t>
            </a:r>
          </a:p>
        </p:txBody>
      </p:sp>
      <p:cxnSp>
        <p:nvCxnSpPr>
          <p:cNvPr id="6156" name="AutoShape 12"/>
          <p:cNvCxnSpPr>
            <a:cxnSpLocks noChangeShapeType="1"/>
            <a:stCxn id="6149" idx="0"/>
            <a:endCxn id="6151" idx="2"/>
          </p:cNvCxnSpPr>
          <p:nvPr/>
        </p:nvCxnSpPr>
        <p:spPr bwMode="auto">
          <a:xfrm rot="16200000" flipV="1">
            <a:off x="2197893" y="3586957"/>
            <a:ext cx="684213" cy="850900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157" name="AutoShape 13"/>
          <p:cNvCxnSpPr>
            <a:cxnSpLocks noChangeShapeType="1"/>
            <a:stCxn id="6150" idx="0"/>
            <a:endCxn id="6151" idx="2"/>
          </p:cNvCxnSpPr>
          <p:nvPr/>
        </p:nvCxnSpPr>
        <p:spPr bwMode="auto">
          <a:xfrm rot="5400000" flipH="1" flipV="1">
            <a:off x="1181893" y="3421857"/>
            <a:ext cx="684213" cy="1181100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158" name="AutoShape 14"/>
          <p:cNvCxnSpPr>
            <a:cxnSpLocks noChangeShapeType="1"/>
            <a:stCxn id="6148" idx="0"/>
            <a:endCxn id="6150" idx="2"/>
          </p:cNvCxnSpPr>
          <p:nvPr/>
        </p:nvCxnSpPr>
        <p:spPr bwMode="auto">
          <a:xfrm rot="16200000" flipV="1">
            <a:off x="1219994" y="4534694"/>
            <a:ext cx="608012" cy="1181100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159" name="AutoShape 15"/>
          <p:cNvCxnSpPr>
            <a:cxnSpLocks noChangeShapeType="1"/>
            <a:stCxn id="6148" idx="0"/>
            <a:endCxn id="6149" idx="2"/>
          </p:cNvCxnSpPr>
          <p:nvPr/>
        </p:nvCxnSpPr>
        <p:spPr bwMode="auto">
          <a:xfrm rot="5400000" flipH="1" flipV="1">
            <a:off x="2235994" y="4699794"/>
            <a:ext cx="608012" cy="850900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160" name="AutoShape 16"/>
          <p:cNvCxnSpPr>
            <a:cxnSpLocks noChangeShapeType="1"/>
            <a:stCxn id="6154" idx="0"/>
            <a:endCxn id="6153" idx="2"/>
          </p:cNvCxnSpPr>
          <p:nvPr/>
        </p:nvCxnSpPr>
        <p:spPr bwMode="auto">
          <a:xfrm rot="5400000" flipH="1" flipV="1">
            <a:off x="5190332" y="3920331"/>
            <a:ext cx="501650" cy="15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161" name="AutoShape 17"/>
          <p:cNvCxnSpPr>
            <a:cxnSpLocks noChangeShapeType="1"/>
            <a:stCxn id="6151" idx="0"/>
            <a:endCxn id="6155" idx="2"/>
          </p:cNvCxnSpPr>
          <p:nvPr/>
        </p:nvCxnSpPr>
        <p:spPr bwMode="auto">
          <a:xfrm rot="5400000" flipH="1" flipV="1">
            <a:off x="2409826" y="2046287"/>
            <a:ext cx="862012" cy="1452563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162" name="AutoShape 18"/>
          <p:cNvCxnSpPr>
            <a:cxnSpLocks noChangeShapeType="1"/>
            <a:stCxn id="6152" idx="0"/>
            <a:endCxn id="6155" idx="2"/>
          </p:cNvCxnSpPr>
          <p:nvPr/>
        </p:nvCxnSpPr>
        <p:spPr bwMode="auto">
          <a:xfrm rot="16200000" flipV="1">
            <a:off x="3332957" y="2575719"/>
            <a:ext cx="862012" cy="393700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163" name="AutoShape 19"/>
          <p:cNvCxnSpPr>
            <a:cxnSpLocks noChangeShapeType="1"/>
            <a:stCxn id="6153" idx="0"/>
            <a:endCxn id="6155" idx="2"/>
          </p:cNvCxnSpPr>
          <p:nvPr/>
        </p:nvCxnSpPr>
        <p:spPr bwMode="auto">
          <a:xfrm rot="16200000" flipV="1">
            <a:off x="4073526" y="1835150"/>
            <a:ext cx="862012" cy="1874837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164" name="AutoShape 20"/>
          <p:cNvCxnSpPr>
            <a:cxnSpLocks noChangeShapeType="1"/>
            <a:stCxn id="6155" idx="0"/>
            <a:endCxn id="6147" idx="2"/>
          </p:cNvCxnSpPr>
          <p:nvPr/>
        </p:nvCxnSpPr>
        <p:spPr bwMode="auto">
          <a:xfrm rot="5400000" flipH="1" flipV="1">
            <a:off x="3344069" y="1647032"/>
            <a:ext cx="450850" cy="47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6165" name="AutoShape 21"/>
          <p:cNvCxnSpPr>
            <a:cxnSpLocks noChangeShapeType="1"/>
            <a:stCxn id="6149" idx="3"/>
            <a:endCxn id="6152" idx="2"/>
          </p:cNvCxnSpPr>
          <p:nvPr/>
        </p:nvCxnSpPr>
        <p:spPr bwMode="auto">
          <a:xfrm flipV="1">
            <a:off x="3587750" y="3670300"/>
            <a:ext cx="373063" cy="917575"/>
          </a:xfrm>
          <a:prstGeom prst="bentConnector2">
            <a:avLst/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aphicFrame>
        <p:nvGraphicFramePr>
          <p:cNvPr id="22" name="Group 104"/>
          <p:cNvGraphicFramePr>
            <a:graphicFrameLocks noGrp="1"/>
          </p:cNvGraphicFramePr>
          <p:nvPr/>
        </p:nvGraphicFramePr>
        <p:xfrm>
          <a:off x="6478588" y="941388"/>
          <a:ext cx="2511425" cy="4023206"/>
        </p:xfrm>
        <a:graphic>
          <a:graphicData uri="http://schemas.openxmlformats.org/drawingml/2006/table">
            <a:tbl>
              <a:tblPr/>
              <a:tblGrid>
                <a:gridCol w="855764"/>
                <a:gridCol w="1655661"/>
              </a:tblGrid>
              <a:tr h="36570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Sides</a:t>
                      </a:r>
                    </a:p>
                  </a:txBody>
                  <a:tcPr marL="91417" marR="91417" marT="45713" marB="45713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Name</a:t>
                      </a:r>
                    </a:p>
                  </a:txBody>
                  <a:tcPr marL="91417" marR="91417" marT="45713" marB="45713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6570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3</a:t>
                      </a:r>
                    </a:p>
                  </a:txBody>
                  <a:tcPr marL="91417" marR="91417" marT="45713" marB="4571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Triangle</a:t>
                      </a:r>
                    </a:p>
                  </a:txBody>
                  <a:tcPr marL="91417" marR="91417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70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pitchFamily="34" charset="0"/>
                        </a:rPr>
                        <a:t>4</a:t>
                      </a:r>
                    </a:p>
                  </a:txBody>
                  <a:tcPr marL="91417" marR="91417" marT="45713" marB="4571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" pitchFamily="34" charset="0"/>
                        </a:rPr>
                        <a:t>Quadrilateral</a:t>
                      </a:r>
                    </a:p>
                  </a:txBody>
                  <a:tcPr marL="91417" marR="91417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70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5</a:t>
                      </a:r>
                    </a:p>
                  </a:txBody>
                  <a:tcPr marL="91417" marR="91417" marT="45713" marB="4571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Pentagon</a:t>
                      </a:r>
                    </a:p>
                  </a:txBody>
                  <a:tcPr marL="91417" marR="91417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70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6</a:t>
                      </a:r>
                    </a:p>
                  </a:txBody>
                  <a:tcPr marL="91417" marR="91417" marT="45713" marB="4571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Hexagon</a:t>
                      </a:r>
                    </a:p>
                  </a:txBody>
                  <a:tcPr marL="91417" marR="91417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70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7</a:t>
                      </a:r>
                    </a:p>
                  </a:txBody>
                  <a:tcPr marL="91417" marR="91417" marT="45713" marB="4571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Heptagon</a:t>
                      </a:r>
                    </a:p>
                  </a:txBody>
                  <a:tcPr marL="91417" marR="91417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70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8</a:t>
                      </a:r>
                    </a:p>
                  </a:txBody>
                  <a:tcPr marL="91417" marR="91417" marT="45713" marB="4571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Octagon</a:t>
                      </a:r>
                    </a:p>
                  </a:txBody>
                  <a:tcPr marL="91417" marR="91417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70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9</a:t>
                      </a:r>
                    </a:p>
                  </a:txBody>
                  <a:tcPr marL="91417" marR="91417" marT="45713" marB="4571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Nonagon</a:t>
                      </a:r>
                    </a:p>
                  </a:txBody>
                  <a:tcPr marL="91417" marR="91417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70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10</a:t>
                      </a:r>
                    </a:p>
                  </a:txBody>
                  <a:tcPr marL="91417" marR="91417" marT="45713" marB="4571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Decagon</a:t>
                      </a:r>
                    </a:p>
                  </a:txBody>
                  <a:tcPr marL="91417" marR="91417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70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12</a:t>
                      </a:r>
                    </a:p>
                  </a:txBody>
                  <a:tcPr marL="91417" marR="91417" marT="45713" marB="4571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Dodecagon</a:t>
                      </a:r>
                    </a:p>
                  </a:txBody>
                  <a:tcPr marL="91417" marR="91417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70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n</a:t>
                      </a:r>
                    </a:p>
                  </a:txBody>
                  <a:tcPr marL="91417" marR="91417" marT="45713" marB="4571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N-</a:t>
                      </a: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gon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L="91417" marR="91417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3"/>
          <p:cNvSpPr>
            <a:spLocks noChangeArrowheads="1"/>
          </p:cNvSpPr>
          <p:nvPr/>
        </p:nvSpPr>
        <p:spPr bwMode="auto">
          <a:xfrm>
            <a:off x="233916" y="1584325"/>
            <a:ext cx="8729331" cy="3395663"/>
          </a:xfrm>
          <a:prstGeom prst="rect">
            <a:avLst/>
          </a:prstGeom>
          <a:solidFill>
            <a:srgbClr val="FFCCFF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endParaRPr lang="en-US" altLang="en-US" sz="2400">
              <a:latin typeface="Times New Roman" pitchFamily="18" charset="0"/>
            </a:endParaRPr>
          </a:p>
        </p:txBody>
      </p:sp>
      <p:sp>
        <p:nvSpPr>
          <p:cNvPr id="7173" name="Text Box 4"/>
          <p:cNvSpPr txBox="1">
            <a:spLocks noChangeArrowheads="1"/>
          </p:cNvSpPr>
          <p:nvPr/>
        </p:nvSpPr>
        <p:spPr bwMode="auto">
          <a:xfrm>
            <a:off x="349697" y="1624465"/>
            <a:ext cx="211468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sz="2400" b="1" dirty="0">
                <a:solidFill>
                  <a:srgbClr val="002060"/>
                </a:solidFill>
                <a:latin typeface="Times New Roman" pitchFamily="18" charset="0"/>
              </a:rPr>
              <a:t>Quadrilaterals</a:t>
            </a:r>
          </a:p>
        </p:txBody>
      </p:sp>
      <p:sp>
        <p:nvSpPr>
          <p:cNvPr id="7174" name="AutoShape 5"/>
          <p:cNvSpPr>
            <a:spLocks noChangeArrowheads="1"/>
          </p:cNvSpPr>
          <p:nvPr/>
        </p:nvSpPr>
        <p:spPr bwMode="auto">
          <a:xfrm>
            <a:off x="321945" y="2360612"/>
            <a:ext cx="4570411" cy="2422525"/>
          </a:xfrm>
          <a:prstGeom prst="parallelogram">
            <a:avLst>
              <a:gd name="adj" fmla="val 36840"/>
            </a:avLst>
          </a:prstGeom>
          <a:solidFill>
            <a:schemeClr val="bg2">
              <a:lumMod val="60000"/>
              <a:lumOff val="40000"/>
            </a:schemeClr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7175" name="Text Box 6"/>
          <p:cNvSpPr txBox="1">
            <a:spLocks noChangeArrowheads="1"/>
          </p:cNvSpPr>
          <p:nvPr/>
        </p:nvSpPr>
        <p:spPr bwMode="auto">
          <a:xfrm>
            <a:off x="1644173" y="2303009"/>
            <a:ext cx="2444647" cy="5170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sz="2400" b="1">
                <a:latin typeface="Times New Roman" pitchFamily="18" charset="0"/>
              </a:rPr>
              <a:t>Parallelograms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5603204" y="3056895"/>
            <a:ext cx="3360043" cy="1781208"/>
            <a:chOff x="5325212" y="1727245"/>
            <a:chExt cx="3360043" cy="1781208"/>
          </a:xfrm>
        </p:grpSpPr>
        <p:sp>
          <p:nvSpPr>
            <p:cNvPr id="7179" name="Freeform 10"/>
            <p:cNvSpPr>
              <a:spLocks/>
            </p:cNvSpPr>
            <p:nvPr/>
          </p:nvSpPr>
          <p:spPr bwMode="auto">
            <a:xfrm>
              <a:off x="5325212" y="1727245"/>
              <a:ext cx="3360043" cy="1781208"/>
            </a:xfrm>
            <a:custGeom>
              <a:avLst/>
              <a:gdLst>
                <a:gd name="T0" fmla="*/ 0 w 1872"/>
                <a:gd name="T1" fmla="*/ 2147483647 h 1152"/>
                <a:gd name="T2" fmla="*/ 2147483647 w 1872"/>
                <a:gd name="T3" fmla="*/ 0 h 1152"/>
                <a:gd name="T4" fmla="*/ 2147483647 w 1872"/>
                <a:gd name="T5" fmla="*/ 0 h 1152"/>
                <a:gd name="T6" fmla="*/ 2147483647 w 1872"/>
                <a:gd name="T7" fmla="*/ 2147483647 h 1152"/>
                <a:gd name="T8" fmla="*/ 0 w 1872"/>
                <a:gd name="T9" fmla="*/ 2147483647 h 115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872"/>
                <a:gd name="T16" fmla="*/ 0 h 1152"/>
                <a:gd name="T17" fmla="*/ 1872 w 1872"/>
                <a:gd name="T18" fmla="*/ 1152 h 115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872" h="1152">
                  <a:moveTo>
                    <a:pt x="0" y="1152"/>
                  </a:moveTo>
                  <a:lnTo>
                    <a:pt x="240" y="0"/>
                  </a:lnTo>
                  <a:lnTo>
                    <a:pt x="1344" y="0"/>
                  </a:lnTo>
                  <a:lnTo>
                    <a:pt x="1872" y="1152"/>
                  </a:lnTo>
                  <a:lnTo>
                    <a:pt x="0" y="1152"/>
                  </a:lnTo>
                  <a:close/>
                </a:path>
              </a:pathLst>
            </a:custGeom>
            <a:solidFill>
              <a:schemeClr val="accent2"/>
            </a:solidFill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80" name="AutoShape 11"/>
            <p:cNvSpPr>
              <a:spLocks noChangeArrowheads="1"/>
            </p:cNvSpPr>
            <p:nvPr/>
          </p:nvSpPr>
          <p:spPr bwMode="auto">
            <a:xfrm flipV="1">
              <a:off x="5500225" y="2274776"/>
              <a:ext cx="2843113" cy="1120237"/>
            </a:xfrm>
            <a:custGeom>
              <a:avLst/>
              <a:gdLst>
                <a:gd name="T0" fmla="*/ 2147483647 w 21600"/>
                <a:gd name="T1" fmla="*/ 2147483647 h 21600"/>
                <a:gd name="T2" fmla="*/ 2147483647 w 21600"/>
                <a:gd name="T3" fmla="*/ 2147483647 h 21600"/>
                <a:gd name="T4" fmla="*/ 2147483647 w 21600"/>
                <a:gd name="T5" fmla="*/ 2147483647 h 21600"/>
                <a:gd name="T6" fmla="*/ 2147483647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500 w 21600"/>
                <a:gd name="T13" fmla="*/ 4500 h 21600"/>
                <a:gd name="T14" fmla="*/ 17100 w 21600"/>
                <a:gd name="T15" fmla="*/ 1710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CCFF99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rot="10800000"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en-US" altLang="en-US" sz="2400" b="1" dirty="0">
                  <a:solidFill>
                    <a:schemeClr val="bg1"/>
                  </a:solidFill>
                  <a:latin typeface="Times New Roman" pitchFamily="18" charset="0"/>
                </a:rPr>
                <a:t>Isosceles</a:t>
              </a:r>
              <a:r>
                <a:rPr lang="en-US" altLang="en-US" sz="2400" b="1" dirty="0">
                  <a:latin typeface="Times New Roman" pitchFamily="18" charset="0"/>
                </a:rPr>
                <a:t/>
              </a:r>
              <a:br>
                <a:rPr lang="en-US" altLang="en-US" sz="2400" b="1" dirty="0">
                  <a:latin typeface="Times New Roman" pitchFamily="18" charset="0"/>
                </a:rPr>
              </a:br>
              <a:r>
                <a:rPr lang="en-US" altLang="en-US" sz="2400" b="1" dirty="0">
                  <a:solidFill>
                    <a:schemeClr val="bg1"/>
                  </a:solidFill>
                  <a:latin typeface="Times New Roman" pitchFamily="18" charset="0"/>
                </a:rPr>
                <a:t>Trapezoids</a:t>
              </a:r>
            </a:p>
          </p:txBody>
        </p:sp>
        <p:sp>
          <p:nvSpPr>
            <p:cNvPr id="7181" name="Text Box 12"/>
            <p:cNvSpPr txBox="1">
              <a:spLocks noChangeArrowheads="1"/>
            </p:cNvSpPr>
            <p:nvPr/>
          </p:nvSpPr>
          <p:spPr bwMode="auto">
            <a:xfrm>
              <a:off x="5891922" y="1749307"/>
              <a:ext cx="1854127" cy="5170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en-US" altLang="en-US" sz="2400" b="1">
                  <a:latin typeface="Times New Roman" pitchFamily="18" charset="0"/>
                </a:rPr>
                <a:t>Trapezoids</a:t>
              </a:r>
            </a:p>
          </p:txBody>
        </p:sp>
      </p:grpSp>
      <p:grpSp>
        <p:nvGrpSpPr>
          <p:cNvPr id="5" name="Group 4"/>
          <p:cNvGrpSpPr/>
          <p:nvPr/>
        </p:nvGrpSpPr>
        <p:grpSpPr>
          <a:xfrm>
            <a:off x="2214308" y="3231608"/>
            <a:ext cx="2067719" cy="1071765"/>
            <a:chOff x="1363704" y="2875734"/>
            <a:chExt cx="2067719" cy="1071765"/>
          </a:xfrm>
        </p:grpSpPr>
        <p:sp>
          <p:nvSpPr>
            <p:cNvPr id="7176" name="AutoShape 7"/>
            <p:cNvSpPr>
              <a:spLocks noChangeArrowheads="1"/>
            </p:cNvSpPr>
            <p:nvPr/>
          </p:nvSpPr>
          <p:spPr bwMode="auto">
            <a:xfrm>
              <a:off x="1363704" y="2875734"/>
              <a:ext cx="2067719" cy="1071765"/>
            </a:xfrm>
            <a:prstGeom prst="diamond">
              <a:avLst/>
            </a:prstGeom>
            <a:solidFill>
              <a:srgbClr val="FFCCFF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7182" name="Text Box 13"/>
            <p:cNvSpPr txBox="1">
              <a:spLocks noChangeArrowheads="1"/>
            </p:cNvSpPr>
            <p:nvPr/>
          </p:nvSpPr>
          <p:spPr bwMode="auto">
            <a:xfrm>
              <a:off x="1798069" y="3039101"/>
              <a:ext cx="1197195" cy="4488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en-US" altLang="en-US" sz="2000" b="1">
                  <a:solidFill>
                    <a:schemeClr val="bg1"/>
                  </a:solidFill>
                  <a:latin typeface="Times New Roman" pitchFamily="18" charset="0"/>
                </a:rPr>
                <a:t>Rhombi</a:t>
              </a:r>
            </a:p>
          </p:txBody>
        </p:sp>
      </p:grpSp>
      <p:grpSp>
        <p:nvGrpSpPr>
          <p:cNvPr id="6" name="Group 5"/>
          <p:cNvGrpSpPr/>
          <p:nvPr/>
        </p:nvGrpSpPr>
        <p:grpSpPr>
          <a:xfrm>
            <a:off x="1814280" y="3687188"/>
            <a:ext cx="1197196" cy="1037475"/>
            <a:chOff x="1814280" y="3687188"/>
            <a:chExt cx="1197196" cy="1037475"/>
          </a:xfrm>
        </p:grpSpPr>
        <p:sp>
          <p:nvSpPr>
            <p:cNvPr id="7183" name="Text Box 14"/>
            <p:cNvSpPr txBox="1">
              <a:spLocks noChangeArrowheads="1"/>
            </p:cNvSpPr>
            <p:nvPr/>
          </p:nvSpPr>
          <p:spPr bwMode="auto">
            <a:xfrm>
              <a:off x="1814280" y="4275850"/>
              <a:ext cx="1197196" cy="4488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en-US" altLang="en-US" sz="2000" b="1" dirty="0">
                  <a:latin typeface="Times New Roman" pitchFamily="18" charset="0"/>
                </a:rPr>
                <a:t>Squares</a:t>
              </a:r>
            </a:p>
          </p:txBody>
        </p:sp>
        <p:cxnSp>
          <p:nvCxnSpPr>
            <p:cNvPr id="7184" name="AutoShape 15"/>
            <p:cNvCxnSpPr>
              <a:cxnSpLocks noChangeShapeType="1"/>
            </p:cNvCxnSpPr>
            <p:nvPr/>
          </p:nvCxnSpPr>
          <p:spPr bwMode="auto">
            <a:xfrm flipH="1" flipV="1">
              <a:off x="2441346" y="3826525"/>
              <a:ext cx="2" cy="530013"/>
            </a:xfrm>
            <a:prstGeom prst="straightConnector1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7185" name="AutoShape 16"/>
            <p:cNvSpPr>
              <a:spLocks noChangeArrowheads="1"/>
            </p:cNvSpPr>
            <p:nvPr/>
          </p:nvSpPr>
          <p:spPr bwMode="auto">
            <a:xfrm>
              <a:off x="2356282" y="3687188"/>
              <a:ext cx="172310" cy="172344"/>
            </a:xfrm>
            <a:prstGeom prst="bevel">
              <a:avLst>
                <a:gd name="adj" fmla="val 12500"/>
              </a:avLst>
            </a:prstGeom>
            <a:solidFill>
              <a:schemeClr val="bg1"/>
            </a:solidFill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en-US" altLang="en-US"/>
            </a:p>
          </p:txBody>
        </p:sp>
      </p:grpSp>
      <p:grpSp>
        <p:nvGrpSpPr>
          <p:cNvPr id="2" name="Group 1"/>
          <p:cNvGrpSpPr/>
          <p:nvPr/>
        </p:nvGrpSpPr>
        <p:grpSpPr>
          <a:xfrm>
            <a:off x="4565690" y="3078957"/>
            <a:ext cx="1287962" cy="931577"/>
            <a:chOff x="4683934" y="3697094"/>
            <a:chExt cx="1287962" cy="931577"/>
          </a:xfrm>
        </p:grpSpPr>
        <p:sp>
          <p:nvSpPr>
            <p:cNvPr id="7186" name="Freeform 17"/>
            <p:cNvSpPr>
              <a:spLocks/>
            </p:cNvSpPr>
            <p:nvPr/>
          </p:nvSpPr>
          <p:spPr bwMode="auto">
            <a:xfrm>
              <a:off x="4683934" y="3697094"/>
              <a:ext cx="1287962" cy="931577"/>
            </a:xfrm>
            <a:custGeom>
              <a:avLst/>
              <a:gdLst>
                <a:gd name="T0" fmla="*/ 2147483647 w 480"/>
                <a:gd name="T1" fmla="*/ 0 h 576"/>
                <a:gd name="T2" fmla="*/ 0 w 480"/>
                <a:gd name="T3" fmla="*/ 2147483647 h 576"/>
                <a:gd name="T4" fmla="*/ 2147483647 w 480"/>
                <a:gd name="T5" fmla="*/ 2147483647 h 576"/>
                <a:gd name="T6" fmla="*/ 2147483647 w 480"/>
                <a:gd name="T7" fmla="*/ 2147483647 h 576"/>
                <a:gd name="T8" fmla="*/ 2147483647 w 480"/>
                <a:gd name="T9" fmla="*/ 0 h 57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80"/>
                <a:gd name="T16" fmla="*/ 0 h 576"/>
                <a:gd name="T17" fmla="*/ 480 w 480"/>
                <a:gd name="T18" fmla="*/ 576 h 57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80" h="576">
                  <a:moveTo>
                    <a:pt x="240" y="0"/>
                  </a:moveTo>
                  <a:lnTo>
                    <a:pt x="0" y="192"/>
                  </a:lnTo>
                  <a:lnTo>
                    <a:pt x="240" y="576"/>
                  </a:lnTo>
                  <a:lnTo>
                    <a:pt x="480" y="192"/>
                  </a:lnTo>
                  <a:lnTo>
                    <a:pt x="240" y="0"/>
                  </a:lnTo>
                  <a:close/>
                </a:path>
              </a:pathLst>
            </a:custGeom>
            <a:solidFill>
              <a:srgbClr val="FFFF00"/>
            </a:solidFill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87" name="Text Box 18"/>
            <p:cNvSpPr txBox="1">
              <a:spLocks noChangeArrowheads="1"/>
            </p:cNvSpPr>
            <p:nvPr/>
          </p:nvSpPr>
          <p:spPr bwMode="auto">
            <a:xfrm>
              <a:off x="4827820" y="3813361"/>
              <a:ext cx="1000190" cy="5321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en-US" altLang="en-US" sz="2000" b="1" dirty="0">
                  <a:solidFill>
                    <a:schemeClr val="bg1"/>
                  </a:solidFill>
                  <a:latin typeface="Times New Roman" pitchFamily="18" charset="0"/>
                </a:rPr>
                <a:t>Kites</a:t>
              </a:r>
            </a:p>
          </p:txBody>
        </p:sp>
      </p:grpSp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457200" y="109538"/>
            <a:ext cx="8229600" cy="782637"/>
          </a:xfrm>
        </p:spPr>
        <p:txBody>
          <a:bodyPr/>
          <a:lstStyle/>
          <a:p>
            <a:r>
              <a:rPr lang="en-US" altLang="en-US" sz="3600" b="1" smtClean="0"/>
              <a:t>Polygon Venn Diagram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1025214" y="2995697"/>
            <a:ext cx="1623459" cy="903012"/>
            <a:chOff x="2364615" y="1464609"/>
            <a:chExt cx="1723099" cy="903012"/>
          </a:xfrm>
        </p:grpSpPr>
        <p:sp>
          <p:nvSpPr>
            <p:cNvPr id="7177" name="Rectangle 8"/>
            <p:cNvSpPr>
              <a:spLocks noChangeArrowheads="1"/>
            </p:cNvSpPr>
            <p:nvPr/>
          </p:nvSpPr>
          <p:spPr bwMode="auto">
            <a:xfrm>
              <a:off x="2364615" y="1464609"/>
              <a:ext cx="1723099" cy="903012"/>
            </a:xfrm>
            <a:prstGeom prst="rect">
              <a:avLst/>
            </a:prstGeom>
            <a:solidFill>
              <a:srgbClr val="66CCFF">
                <a:alpha val="49019"/>
              </a:srgbClr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7178" name="Text Box 9"/>
            <p:cNvSpPr txBox="1">
              <a:spLocks noChangeArrowheads="1"/>
            </p:cNvSpPr>
            <p:nvPr/>
          </p:nvSpPr>
          <p:spPr bwMode="auto">
            <a:xfrm>
              <a:off x="2436588" y="1491317"/>
              <a:ext cx="1531045" cy="4488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en-US" altLang="en-US" sz="2000" b="1" dirty="0">
                  <a:latin typeface="Times New Roman" pitchFamily="18" charset="0"/>
                </a:rPr>
                <a:t>Rectangles</a:t>
              </a:r>
            </a:p>
          </p:txBody>
        </p:sp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173038" y="180975"/>
            <a:ext cx="8739187" cy="652463"/>
          </a:xfrm>
        </p:spPr>
        <p:txBody>
          <a:bodyPr/>
          <a:lstStyle/>
          <a:p>
            <a:r>
              <a:rPr lang="en-US" altLang="en-US" sz="3600" b="1" smtClean="0"/>
              <a:t>Quadrilateral Characteristics Summary</a:t>
            </a:r>
          </a:p>
        </p:txBody>
      </p:sp>
      <p:sp>
        <p:nvSpPr>
          <p:cNvPr id="16387" name="Rectangle 3"/>
          <p:cNvSpPr>
            <a:spLocks noChangeArrowheads="1"/>
          </p:cNvSpPr>
          <p:nvPr/>
        </p:nvSpPr>
        <p:spPr bwMode="auto">
          <a:xfrm>
            <a:off x="2992438" y="1090613"/>
            <a:ext cx="3163887" cy="466725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sz="2400" b="1">
                <a:latin typeface="Times New Roman" pitchFamily="18" charset="0"/>
              </a:rPr>
              <a:t>Convex Quadrilaterals</a:t>
            </a:r>
          </a:p>
        </p:txBody>
      </p:sp>
      <p:sp>
        <p:nvSpPr>
          <p:cNvPr id="16388" name="Rectangle 4"/>
          <p:cNvSpPr>
            <a:spLocks noChangeArrowheads="1"/>
          </p:cNvSpPr>
          <p:nvPr/>
        </p:nvSpPr>
        <p:spPr bwMode="auto">
          <a:xfrm>
            <a:off x="1600200" y="5761038"/>
            <a:ext cx="1244600" cy="466725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sz="2400" b="1" dirty="0">
                <a:solidFill>
                  <a:srgbClr val="66FFFF"/>
                </a:solidFill>
                <a:latin typeface="Times New Roman" pitchFamily="18" charset="0"/>
              </a:rPr>
              <a:t>Squares</a:t>
            </a:r>
          </a:p>
        </p:txBody>
      </p:sp>
      <p:sp>
        <p:nvSpPr>
          <p:cNvPr id="16389" name="Rectangle 5"/>
          <p:cNvSpPr>
            <a:spLocks noChangeArrowheads="1"/>
          </p:cNvSpPr>
          <p:nvPr/>
        </p:nvSpPr>
        <p:spPr bwMode="auto">
          <a:xfrm>
            <a:off x="3327400" y="4583113"/>
            <a:ext cx="1244600" cy="466725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sz="2400" b="1" dirty="0">
                <a:solidFill>
                  <a:srgbClr val="33CCFF"/>
                </a:solidFill>
                <a:latin typeface="Times New Roman" pitchFamily="18" charset="0"/>
              </a:rPr>
              <a:t>Rhombi</a:t>
            </a:r>
          </a:p>
        </p:txBody>
      </p:sp>
      <p:sp>
        <p:nvSpPr>
          <p:cNvPr id="16390" name="Rectangle 6"/>
          <p:cNvSpPr>
            <a:spLocks noChangeArrowheads="1"/>
          </p:cNvSpPr>
          <p:nvPr/>
        </p:nvSpPr>
        <p:spPr bwMode="auto">
          <a:xfrm>
            <a:off x="152400" y="4291013"/>
            <a:ext cx="1598613" cy="466725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sz="2400" b="1" dirty="0">
                <a:solidFill>
                  <a:srgbClr val="00FFFF"/>
                </a:solidFill>
                <a:latin typeface="Times New Roman" pitchFamily="18" charset="0"/>
              </a:rPr>
              <a:t>Rectangles</a:t>
            </a:r>
          </a:p>
        </p:txBody>
      </p:sp>
      <p:sp>
        <p:nvSpPr>
          <p:cNvPr id="16391" name="Rectangle 7"/>
          <p:cNvSpPr>
            <a:spLocks noChangeArrowheads="1"/>
          </p:cNvSpPr>
          <p:nvPr/>
        </p:nvSpPr>
        <p:spPr bwMode="auto">
          <a:xfrm>
            <a:off x="914400" y="2005013"/>
            <a:ext cx="2171700" cy="466725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sz="2400" b="1" dirty="0">
                <a:solidFill>
                  <a:schemeClr val="accent1">
                    <a:lumMod val="20000"/>
                    <a:lumOff val="80000"/>
                  </a:schemeClr>
                </a:solidFill>
                <a:latin typeface="Times New Roman" pitchFamily="18" charset="0"/>
              </a:rPr>
              <a:t>Parallelograms</a:t>
            </a:r>
          </a:p>
        </p:txBody>
      </p:sp>
      <p:sp>
        <p:nvSpPr>
          <p:cNvPr id="16392" name="Rectangle 8"/>
          <p:cNvSpPr>
            <a:spLocks noChangeArrowheads="1"/>
          </p:cNvSpPr>
          <p:nvPr/>
        </p:nvSpPr>
        <p:spPr bwMode="auto">
          <a:xfrm>
            <a:off x="6553200" y="2005013"/>
            <a:ext cx="1649413" cy="466725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sz="2400" b="1" dirty="0">
                <a:solidFill>
                  <a:srgbClr val="FF99CC"/>
                </a:solidFill>
                <a:latin typeface="Times New Roman" pitchFamily="18" charset="0"/>
              </a:rPr>
              <a:t>Trapezoids</a:t>
            </a:r>
          </a:p>
        </p:txBody>
      </p:sp>
      <p:sp>
        <p:nvSpPr>
          <p:cNvPr id="16393" name="Rectangle 9"/>
          <p:cNvSpPr>
            <a:spLocks noChangeArrowheads="1"/>
          </p:cNvSpPr>
          <p:nvPr/>
        </p:nvSpPr>
        <p:spPr bwMode="auto">
          <a:xfrm>
            <a:off x="6553200" y="4748213"/>
            <a:ext cx="1649413" cy="831850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sz="2400" b="1" dirty="0">
                <a:solidFill>
                  <a:srgbClr val="FF3399"/>
                </a:solidFill>
                <a:latin typeface="Times New Roman" pitchFamily="18" charset="0"/>
              </a:rPr>
              <a:t>Isosceles</a:t>
            </a:r>
            <a:br>
              <a:rPr lang="en-US" altLang="en-US" sz="2400" b="1" dirty="0">
                <a:solidFill>
                  <a:srgbClr val="FF3399"/>
                </a:solidFill>
                <a:latin typeface="Times New Roman" pitchFamily="18" charset="0"/>
              </a:rPr>
            </a:br>
            <a:r>
              <a:rPr lang="en-US" altLang="en-US" sz="2400" b="1" dirty="0">
                <a:solidFill>
                  <a:srgbClr val="FF3399"/>
                </a:solidFill>
                <a:latin typeface="Times New Roman" pitchFamily="18" charset="0"/>
              </a:rPr>
              <a:t>Trapezoids</a:t>
            </a:r>
          </a:p>
        </p:txBody>
      </p:sp>
      <p:cxnSp>
        <p:nvCxnSpPr>
          <p:cNvPr id="16394" name="AutoShape 10"/>
          <p:cNvCxnSpPr>
            <a:cxnSpLocks noChangeShapeType="1"/>
            <a:stCxn id="16389" idx="0"/>
            <a:endCxn id="16391" idx="2"/>
          </p:cNvCxnSpPr>
          <p:nvPr/>
        </p:nvCxnSpPr>
        <p:spPr bwMode="auto">
          <a:xfrm rot="16200000" flipV="1">
            <a:off x="1919287" y="2552701"/>
            <a:ext cx="2111375" cy="1949450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395" name="AutoShape 11"/>
          <p:cNvCxnSpPr>
            <a:cxnSpLocks noChangeShapeType="1"/>
            <a:stCxn id="16390" idx="0"/>
            <a:endCxn id="16391" idx="2"/>
          </p:cNvCxnSpPr>
          <p:nvPr/>
        </p:nvCxnSpPr>
        <p:spPr bwMode="auto">
          <a:xfrm rot="-5400000">
            <a:off x="566737" y="2857501"/>
            <a:ext cx="1819275" cy="1047750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396" name="AutoShape 12"/>
          <p:cNvCxnSpPr>
            <a:cxnSpLocks noChangeShapeType="1"/>
            <a:stCxn id="16388" idx="0"/>
            <a:endCxn id="16390" idx="2"/>
          </p:cNvCxnSpPr>
          <p:nvPr/>
        </p:nvCxnSpPr>
        <p:spPr bwMode="auto">
          <a:xfrm rot="16200000" flipV="1">
            <a:off x="1085850" y="4624388"/>
            <a:ext cx="1003300" cy="1270000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397" name="AutoShape 13"/>
          <p:cNvCxnSpPr>
            <a:cxnSpLocks noChangeShapeType="1"/>
            <a:stCxn id="16388" idx="0"/>
            <a:endCxn id="16389" idx="2"/>
          </p:cNvCxnSpPr>
          <p:nvPr/>
        </p:nvCxnSpPr>
        <p:spPr bwMode="auto">
          <a:xfrm rot="5400000" flipH="1" flipV="1">
            <a:off x="2730500" y="4541838"/>
            <a:ext cx="711200" cy="1727200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398" name="AutoShape 14"/>
          <p:cNvCxnSpPr>
            <a:cxnSpLocks noChangeShapeType="1"/>
            <a:stCxn id="16393" idx="0"/>
            <a:endCxn id="16392" idx="2"/>
          </p:cNvCxnSpPr>
          <p:nvPr/>
        </p:nvCxnSpPr>
        <p:spPr bwMode="auto">
          <a:xfrm flipV="1">
            <a:off x="7378700" y="2471738"/>
            <a:ext cx="0" cy="22764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399" name="AutoShape 15"/>
          <p:cNvCxnSpPr>
            <a:cxnSpLocks noChangeShapeType="1"/>
            <a:stCxn id="16391" idx="0"/>
            <a:endCxn id="16387" idx="2"/>
          </p:cNvCxnSpPr>
          <p:nvPr/>
        </p:nvCxnSpPr>
        <p:spPr bwMode="auto">
          <a:xfrm rot="-5400000">
            <a:off x="3063875" y="493713"/>
            <a:ext cx="447675" cy="2574925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400" name="AutoShape 16"/>
          <p:cNvCxnSpPr>
            <a:cxnSpLocks noChangeShapeType="1"/>
            <a:stCxn id="16392" idx="0"/>
            <a:endCxn id="16387" idx="2"/>
          </p:cNvCxnSpPr>
          <p:nvPr/>
        </p:nvCxnSpPr>
        <p:spPr bwMode="auto">
          <a:xfrm rot="5400000" flipH="1">
            <a:off x="5753100" y="379413"/>
            <a:ext cx="447675" cy="2803525"/>
          </a:xfrm>
          <a:prstGeom prst="bent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6401" name="Text Box 17"/>
          <p:cNvSpPr txBox="1">
            <a:spLocks noChangeArrowheads="1"/>
          </p:cNvSpPr>
          <p:nvPr/>
        </p:nvSpPr>
        <p:spPr bwMode="auto">
          <a:xfrm>
            <a:off x="990600" y="2790825"/>
            <a:ext cx="3048000" cy="9429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1400" b="1">
                <a:latin typeface="Times New Roman" pitchFamily="18" charset="0"/>
              </a:rPr>
              <a:t>Opposite sides parallel and congruent</a:t>
            </a:r>
          </a:p>
          <a:p>
            <a:pPr eaLnBrk="1" hangingPunct="1"/>
            <a:r>
              <a:rPr lang="en-US" altLang="en-US" sz="1400" b="1">
                <a:latin typeface="Times New Roman" pitchFamily="18" charset="0"/>
              </a:rPr>
              <a:t>Opposite angles congruent</a:t>
            </a:r>
          </a:p>
          <a:p>
            <a:pPr eaLnBrk="1" hangingPunct="1"/>
            <a:r>
              <a:rPr lang="en-US" altLang="en-US" sz="1400" b="1">
                <a:latin typeface="Times New Roman" pitchFamily="18" charset="0"/>
              </a:rPr>
              <a:t>Consecutive angles supplementary</a:t>
            </a:r>
          </a:p>
          <a:p>
            <a:pPr eaLnBrk="1" hangingPunct="1"/>
            <a:r>
              <a:rPr lang="en-US" altLang="en-US" sz="1400" b="1">
                <a:latin typeface="Times New Roman" pitchFamily="18" charset="0"/>
              </a:rPr>
              <a:t>Diagonals bisect each other</a:t>
            </a:r>
          </a:p>
        </p:txBody>
      </p:sp>
      <p:sp>
        <p:nvSpPr>
          <p:cNvPr id="16402" name="Text Box 19"/>
          <p:cNvSpPr txBox="1">
            <a:spLocks noChangeArrowheads="1"/>
          </p:cNvSpPr>
          <p:nvPr/>
        </p:nvSpPr>
        <p:spPr bwMode="auto">
          <a:xfrm>
            <a:off x="228600" y="5038725"/>
            <a:ext cx="1749425" cy="5175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1400" b="1">
                <a:latin typeface="Times New Roman" pitchFamily="18" charset="0"/>
              </a:rPr>
              <a:t>Angles all 90</a:t>
            </a:r>
            <a:r>
              <a:rPr lang="en-US" altLang="en-US" sz="1400" b="1">
                <a:latin typeface="Times New Roman" pitchFamily="18" charset="0"/>
                <a:cs typeface="Times New Roman" pitchFamily="18" charset="0"/>
              </a:rPr>
              <a:t>°</a:t>
            </a:r>
          </a:p>
          <a:p>
            <a:pPr eaLnBrk="1" hangingPunct="1"/>
            <a:r>
              <a:rPr lang="en-US" altLang="en-US" sz="1400" b="1">
                <a:latin typeface="Times New Roman" pitchFamily="18" charset="0"/>
              </a:rPr>
              <a:t>Diagonals congruent</a:t>
            </a:r>
          </a:p>
        </p:txBody>
      </p:sp>
      <p:sp>
        <p:nvSpPr>
          <p:cNvPr id="16403" name="Text Box 20"/>
          <p:cNvSpPr txBox="1">
            <a:spLocks noChangeArrowheads="1"/>
          </p:cNvSpPr>
          <p:nvPr/>
        </p:nvSpPr>
        <p:spPr bwMode="auto">
          <a:xfrm>
            <a:off x="1144588" y="6386513"/>
            <a:ext cx="3436937" cy="3048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1400" b="1">
                <a:latin typeface="Times New Roman" pitchFamily="18" charset="0"/>
              </a:rPr>
              <a:t>Diagonals divide into 4 congruent triangles</a:t>
            </a:r>
          </a:p>
        </p:txBody>
      </p:sp>
      <p:sp>
        <p:nvSpPr>
          <p:cNvPr id="16404" name="Text Box 21"/>
          <p:cNvSpPr txBox="1">
            <a:spLocks noChangeArrowheads="1"/>
          </p:cNvSpPr>
          <p:nvPr/>
        </p:nvSpPr>
        <p:spPr bwMode="auto">
          <a:xfrm>
            <a:off x="3267075" y="5210175"/>
            <a:ext cx="2609850" cy="7302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1400" b="1">
                <a:latin typeface="Times New Roman" pitchFamily="18" charset="0"/>
              </a:rPr>
              <a:t>All sides congruent</a:t>
            </a:r>
            <a:endParaRPr lang="en-US" altLang="en-US" sz="1400" b="1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en-US" altLang="en-US" sz="1400" b="1">
                <a:latin typeface="Times New Roman" pitchFamily="18" charset="0"/>
              </a:rPr>
              <a:t>Diagonals perpendicular</a:t>
            </a:r>
          </a:p>
          <a:p>
            <a:pPr eaLnBrk="1" hangingPunct="1"/>
            <a:r>
              <a:rPr lang="en-US" altLang="en-US" sz="1400" b="1">
                <a:latin typeface="Times New Roman" pitchFamily="18" charset="0"/>
              </a:rPr>
              <a:t>Diagonals bisect opposite angles</a:t>
            </a:r>
          </a:p>
        </p:txBody>
      </p:sp>
      <p:sp>
        <p:nvSpPr>
          <p:cNvPr id="16405" name="Rectangle 22"/>
          <p:cNvSpPr>
            <a:spLocks noChangeArrowheads="1"/>
          </p:cNvSpPr>
          <p:nvPr/>
        </p:nvSpPr>
        <p:spPr bwMode="auto">
          <a:xfrm>
            <a:off x="6553200" y="5738813"/>
            <a:ext cx="2286000" cy="738664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1400" b="1">
                <a:latin typeface="Times New Roman" pitchFamily="18" charset="0"/>
              </a:rPr>
              <a:t>Legs are congruent </a:t>
            </a:r>
          </a:p>
          <a:p>
            <a:pPr eaLnBrk="1" hangingPunct="1"/>
            <a:r>
              <a:rPr lang="en-US" altLang="en-US" sz="1400" b="1">
                <a:latin typeface="Times New Roman" pitchFamily="18" charset="0"/>
              </a:rPr>
              <a:t>Base angle pairs congruent </a:t>
            </a:r>
          </a:p>
          <a:p>
            <a:pPr eaLnBrk="1" hangingPunct="1"/>
            <a:r>
              <a:rPr lang="en-US" altLang="en-US" sz="1400" b="1">
                <a:latin typeface="Times New Roman" pitchFamily="18" charset="0"/>
              </a:rPr>
              <a:t>Diagonals are congruent</a:t>
            </a:r>
          </a:p>
        </p:txBody>
      </p:sp>
      <p:sp>
        <p:nvSpPr>
          <p:cNvPr id="16406" name="Rectangle 5"/>
          <p:cNvSpPr>
            <a:spLocks noChangeArrowheads="1"/>
          </p:cNvSpPr>
          <p:nvPr/>
        </p:nvSpPr>
        <p:spPr bwMode="auto">
          <a:xfrm>
            <a:off x="4464050" y="2816225"/>
            <a:ext cx="866775" cy="461963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sz="2400" b="1">
                <a:latin typeface="Times New Roman" pitchFamily="18" charset="0"/>
              </a:rPr>
              <a:t>Kites</a:t>
            </a:r>
          </a:p>
        </p:txBody>
      </p:sp>
      <p:cxnSp>
        <p:nvCxnSpPr>
          <p:cNvPr id="16407" name="Elbow Connector 25"/>
          <p:cNvCxnSpPr>
            <a:cxnSpLocks noChangeShapeType="1"/>
            <a:stCxn id="16406" idx="0"/>
            <a:endCxn id="16387" idx="2"/>
          </p:cNvCxnSpPr>
          <p:nvPr/>
        </p:nvCxnSpPr>
        <p:spPr bwMode="auto">
          <a:xfrm rot="16200000" flipV="1">
            <a:off x="4106863" y="2025650"/>
            <a:ext cx="1258887" cy="322263"/>
          </a:xfrm>
          <a:prstGeom prst="bentConnector3">
            <a:avLst>
              <a:gd name="adj1" fmla="val 50000"/>
            </a:avLst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6408" name="Text Box 23"/>
          <p:cNvSpPr txBox="1">
            <a:spLocks noChangeArrowheads="1"/>
          </p:cNvSpPr>
          <p:nvPr/>
        </p:nvSpPr>
        <p:spPr bwMode="auto">
          <a:xfrm>
            <a:off x="3490913" y="1774825"/>
            <a:ext cx="2303462" cy="7302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1400" b="1">
                <a:latin typeface="Times New Roman" pitchFamily="18" charset="0"/>
              </a:rPr>
              <a:t>4 sided polygon</a:t>
            </a:r>
          </a:p>
          <a:p>
            <a:pPr eaLnBrk="1" hangingPunct="1"/>
            <a:r>
              <a:rPr lang="en-US" altLang="en-US" sz="1400" b="1">
                <a:latin typeface="Times New Roman" pitchFamily="18" charset="0"/>
              </a:rPr>
              <a:t>4 interior angles sum to 360</a:t>
            </a:r>
          </a:p>
          <a:p>
            <a:pPr eaLnBrk="1" hangingPunct="1"/>
            <a:r>
              <a:rPr lang="en-US" altLang="en-US" sz="1400" b="1">
                <a:latin typeface="Times New Roman" pitchFamily="18" charset="0"/>
              </a:rPr>
              <a:t>4 exterior angles sum to 360</a:t>
            </a:r>
          </a:p>
        </p:txBody>
      </p:sp>
      <p:sp>
        <p:nvSpPr>
          <p:cNvPr id="16409" name="Text Box 21"/>
          <p:cNvSpPr txBox="1">
            <a:spLocks noChangeArrowheads="1"/>
          </p:cNvSpPr>
          <p:nvPr/>
        </p:nvSpPr>
        <p:spPr bwMode="auto">
          <a:xfrm>
            <a:off x="3816350" y="3335338"/>
            <a:ext cx="3087640" cy="1169551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1400" b="1" dirty="0">
                <a:latin typeface="Times New Roman" pitchFamily="18" charset="0"/>
              </a:rPr>
              <a:t>2 </a:t>
            </a:r>
            <a:r>
              <a:rPr lang="en-US" altLang="en-US" sz="1400" b="1" dirty="0" smtClean="0">
                <a:latin typeface="Times New Roman" pitchFamily="18" charset="0"/>
              </a:rPr>
              <a:t>congruent sides </a:t>
            </a:r>
            <a:r>
              <a:rPr lang="en-US" altLang="en-US" sz="1400" b="1" dirty="0">
                <a:latin typeface="Times New Roman" pitchFamily="18" charset="0"/>
              </a:rPr>
              <a:t>(consecutive) </a:t>
            </a:r>
            <a:endParaRPr lang="en-US" altLang="en-US" sz="1400" b="1" dirty="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en-US" altLang="en-US" sz="1400" b="1" dirty="0">
                <a:latin typeface="Times New Roman" pitchFamily="18" charset="0"/>
              </a:rPr>
              <a:t>Diagonals perpendicular</a:t>
            </a:r>
          </a:p>
          <a:p>
            <a:pPr eaLnBrk="1" hangingPunct="1"/>
            <a:r>
              <a:rPr lang="en-US" altLang="en-US" sz="1400" b="1" dirty="0">
                <a:latin typeface="Times New Roman" pitchFamily="18" charset="0"/>
              </a:rPr>
              <a:t>Diagonals bisect opposite angles</a:t>
            </a:r>
          </a:p>
          <a:p>
            <a:pPr eaLnBrk="1" hangingPunct="1"/>
            <a:r>
              <a:rPr lang="en-US" altLang="en-US" sz="1400" b="1" dirty="0">
                <a:latin typeface="Times New Roman" pitchFamily="18" charset="0"/>
              </a:rPr>
              <a:t>One diagonal bisected</a:t>
            </a:r>
          </a:p>
          <a:p>
            <a:pPr eaLnBrk="1" hangingPunct="1"/>
            <a:r>
              <a:rPr lang="en-US" altLang="en-US" sz="1400" b="1" dirty="0">
                <a:latin typeface="Times New Roman" pitchFamily="18" charset="0"/>
              </a:rPr>
              <a:t>One pair of opposite </a:t>
            </a:r>
            <a:r>
              <a:rPr lang="en-US" altLang="en-US" sz="1400" b="1" dirty="0" smtClean="0">
                <a:latin typeface="Times New Roman" pitchFamily="18" charset="0"/>
              </a:rPr>
              <a:t>angles </a:t>
            </a:r>
            <a:r>
              <a:rPr lang="en-US" altLang="en-US" sz="1400" b="1" dirty="0">
                <a:latin typeface="Times New Roman" pitchFamily="18" charset="0"/>
              </a:rPr>
              <a:t>congruent</a:t>
            </a:r>
          </a:p>
        </p:txBody>
      </p:sp>
      <p:sp>
        <p:nvSpPr>
          <p:cNvPr id="16410" name="Rectangle 18"/>
          <p:cNvSpPr>
            <a:spLocks noChangeArrowheads="1"/>
          </p:cNvSpPr>
          <p:nvPr/>
        </p:nvSpPr>
        <p:spPr bwMode="auto">
          <a:xfrm>
            <a:off x="6553200" y="2684463"/>
            <a:ext cx="2514600" cy="1169551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1400" b="1" dirty="0">
                <a:latin typeface="Times New Roman" pitchFamily="18" charset="0"/>
              </a:rPr>
              <a:t>Bases Parallel</a:t>
            </a:r>
          </a:p>
          <a:p>
            <a:pPr eaLnBrk="1" hangingPunct="1"/>
            <a:r>
              <a:rPr lang="en-US" altLang="en-US" sz="1400" b="1" dirty="0">
                <a:latin typeface="Times New Roman" pitchFamily="18" charset="0"/>
              </a:rPr>
              <a:t>Legs are not Parallel</a:t>
            </a:r>
          </a:p>
          <a:p>
            <a:pPr eaLnBrk="1" hangingPunct="1"/>
            <a:r>
              <a:rPr lang="en-US" altLang="en-US" sz="1400" b="1" dirty="0">
                <a:latin typeface="Times New Roman" pitchFamily="18" charset="0"/>
              </a:rPr>
              <a:t>Leg angles are supplementary </a:t>
            </a:r>
            <a:endParaRPr lang="en-US" altLang="en-US" sz="1400" b="1" dirty="0">
              <a:latin typeface="Times New Roman" pitchFamily="18" charset="0"/>
              <a:sym typeface="Symbol" pitchFamily="18" charset="2"/>
            </a:endParaRPr>
          </a:p>
          <a:p>
            <a:pPr eaLnBrk="1" hangingPunct="1"/>
            <a:r>
              <a:rPr lang="en-US" altLang="en-US" sz="1400" b="1" dirty="0">
                <a:latin typeface="Times New Roman" pitchFamily="18" charset="0"/>
              </a:rPr>
              <a:t>Median is parallel to bases</a:t>
            </a:r>
            <a:br>
              <a:rPr lang="en-US" altLang="en-US" sz="1400" b="1" dirty="0">
                <a:latin typeface="Times New Roman" pitchFamily="18" charset="0"/>
              </a:rPr>
            </a:br>
            <a:r>
              <a:rPr lang="en-US" altLang="en-US" sz="1400" b="1" dirty="0">
                <a:latin typeface="Times New Roman" pitchFamily="18" charset="0"/>
              </a:rPr>
              <a:t>Median = ½ (base + base)</a:t>
            </a:r>
          </a:p>
        </p:txBody>
      </p:sp>
    </p:spTree>
    <p:extLst>
      <p:ext uri="{BB962C8B-B14F-4D97-AF65-F5344CB8AC3E}">
        <p14:creationId xmlns:p14="http://schemas.microsoft.com/office/powerpoint/2010/main" val="1180676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209"/>
          <p:cNvSpPr txBox="1">
            <a:spLocks noChangeArrowheads="1"/>
          </p:cNvSpPr>
          <p:nvPr/>
        </p:nvSpPr>
        <p:spPr bwMode="auto">
          <a:xfrm>
            <a:off x="6461125" y="4559300"/>
            <a:ext cx="2684463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1600" b="1"/>
              <a:t>In the </a:t>
            </a:r>
            <a:r>
              <a:rPr lang="en-US" altLang="en-US" sz="1600" b="1" i="1"/>
              <a:t>isosceles</a:t>
            </a:r>
            <a:r>
              <a:rPr lang="en-US" altLang="en-US" sz="1600" b="1"/>
              <a:t> trapezoid</a:t>
            </a:r>
          </a:p>
          <a:p>
            <a:r>
              <a:rPr lang="en-US" altLang="en-US" sz="1600" b="1"/>
              <a:t>EF is a </a:t>
            </a:r>
            <a:r>
              <a:rPr lang="en-US" altLang="en-US" sz="1600" b="1" i="1"/>
              <a:t>median</a:t>
            </a:r>
            <a:r>
              <a:rPr lang="en-US" altLang="en-US" sz="1600" b="1"/>
              <a:t>, </a:t>
            </a:r>
          </a:p>
        </p:txBody>
      </p:sp>
      <p:sp>
        <p:nvSpPr>
          <p:cNvPr id="9219" name="AutoShape 207"/>
          <p:cNvSpPr>
            <a:spLocks noChangeArrowheads="1"/>
          </p:cNvSpPr>
          <p:nvPr/>
        </p:nvSpPr>
        <p:spPr bwMode="auto">
          <a:xfrm>
            <a:off x="6784975" y="5530850"/>
            <a:ext cx="1447800" cy="914400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0 h 21600"/>
              <a:gd name="T8" fmla="*/ 0 60000 65536"/>
              <a:gd name="T9" fmla="*/ 0 60000 65536"/>
              <a:gd name="T10" fmla="*/ 0 60000 65536"/>
              <a:gd name="T11" fmla="*/ 0 60000 65536"/>
              <a:gd name="T12" fmla="*/ 4500 w 21600"/>
              <a:gd name="T13" fmla="*/ 4500 h 21600"/>
              <a:gd name="T14" fmla="*/ 17100 w 21600"/>
              <a:gd name="T15" fmla="*/ 171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close/>
              </a:path>
            </a:pathLst>
          </a:custGeom>
          <a:noFill/>
          <a:ln w="9525" algn="ctr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0" name="Line 208"/>
          <p:cNvSpPr>
            <a:spLocks noChangeShapeType="1"/>
          </p:cNvSpPr>
          <p:nvPr/>
        </p:nvSpPr>
        <p:spPr bwMode="auto">
          <a:xfrm>
            <a:off x="6965950" y="5988050"/>
            <a:ext cx="10826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1" name="Text Box 210"/>
          <p:cNvSpPr txBox="1">
            <a:spLocks noChangeArrowheads="1"/>
          </p:cNvSpPr>
          <p:nvPr/>
        </p:nvSpPr>
        <p:spPr bwMode="auto">
          <a:xfrm>
            <a:off x="7153275" y="6378575"/>
            <a:ext cx="8318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b="1"/>
              <a:t>2x + 8</a:t>
            </a:r>
          </a:p>
        </p:txBody>
      </p:sp>
      <p:sp>
        <p:nvSpPr>
          <p:cNvPr id="9222" name="Text Box 211"/>
          <p:cNvSpPr txBox="1">
            <a:spLocks noChangeArrowheads="1"/>
          </p:cNvSpPr>
          <p:nvPr/>
        </p:nvSpPr>
        <p:spPr bwMode="auto">
          <a:xfrm>
            <a:off x="7142163" y="5246688"/>
            <a:ext cx="7747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b="1"/>
              <a:t>6x - 6</a:t>
            </a:r>
          </a:p>
        </p:txBody>
      </p:sp>
      <p:sp>
        <p:nvSpPr>
          <p:cNvPr id="9223" name="Text Box 212"/>
          <p:cNvSpPr txBox="1">
            <a:spLocks noChangeArrowheads="1"/>
          </p:cNvSpPr>
          <p:nvPr/>
        </p:nvSpPr>
        <p:spPr bwMode="auto">
          <a:xfrm>
            <a:off x="7300913" y="5724525"/>
            <a:ext cx="4413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b="1"/>
              <a:t>25</a:t>
            </a:r>
          </a:p>
        </p:txBody>
      </p:sp>
      <p:sp>
        <p:nvSpPr>
          <p:cNvPr id="9224" name="Text Box 213"/>
          <p:cNvSpPr txBox="1">
            <a:spLocks noChangeArrowheads="1"/>
          </p:cNvSpPr>
          <p:nvPr/>
        </p:nvSpPr>
        <p:spPr bwMode="auto">
          <a:xfrm>
            <a:off x="8140700" y="5651500"/>
            <a:ext cx="7747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b="1"/>
              <a:t>3y - 6</a:t>
            </a:r>
          </a:p>
        </p:txBody>
      </p:sp>
      <p:sp>
        <p:nvSpPr>
          <p:cNvPr id="9225" name="Text Box 214"/>
          <p:cNvSpPr txBox="1">
            <a:spLocks noChangeArrowheads="1"/>
          </p:cNvSpPr>
          <p:nvPr/>
        </p:nvSpPr>
        <p:spPr bwMode="auto">
          <a:xfrm>
            <a:off x="6384925" y="6084888"/>
            <a:ext cx="7048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b="1"/>
              <a:t>y + 4</a:t>
            </a:r>
          </a:p>
        </p:txBody>
      </p:sp>
      <p:sp>
        <p:nvSpPr>
          <p:cNvPr id="9226" name="Text Box 215"/>
          <p:cNvSpPr txBox="1">
            <a:spLocks noChangeArrowheads="1"/>
          </p:cNvSpPr>
          <p:nvPr/>
        </p:nvSpPr>
        <p:spPr bwMode="auto">
          <a:xfrm>
            <a:off x="7112000" y="6153150"/>
            <a:ext cx="5207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b="1"/>
              <a:t>9z°</a:t>
            </a:r>
          </a:p>
        </p:txBody>
      </p:sp>
      <p:sp>
        <p:nvSpPr>
          <p:cNvPr id="9227" name="Text Box 216"/>
          <p:cNvSpPr txBox="1">
            <a:spLocks noChangeArrowheads="1"/>
          </p:cNvSpPr>
          <p:nvPr/>
        </p:nvSpPr>
        <p:spPr bwMode="auto">
          <a:xfrm>
            <a:off x="6823075" y="5491163"/>
            <a:ext cx="5207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b="1"/>
              <a:t>6z°</a:t>
            </a:r>
          </a:p>
        </p:txBody>
      </p:sp>
      <p:sp>
        <p:nvSpPr>
          <p:cNvPr id="9228" name="Text Box 217"/>
          <p:cNvSpPr txBox="1">
            <a:spLocks noChangeArrowheads="1"/>
          </p:cNvSpPr>
          <p:nvPr/>
        </p:nvSpPr>
        <p:spPr bwMode="auto">
          <a:xfrm>
            <a:off x="6530975" y="5343525"/>
            <a:ext cx="3508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b="1"/>
              <a:t>A</a:t>
            </a:r>
          </a:p>
        </p:txBody>
      </p:sp>
      <p:sp>
        <p:nvSpPr>
          <p:cNvPr id="9229" name="Text Box 218"/>
          <p:cNvSpPr txBox="1">
            <a:spLocks noChangeArrowheads="1"/>
          </p:cNvSpPr>
          <p:nvPr/>
        </p:nvSpPr>
        <p:spPr bwMode="auto">
          <a:xfrm>
            <a:off x="8226425" y="5343525"/>
            <a:ext cx="3508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b="1"/>
              <a:t>B</a:t>
            </a:r>
          </a:p>
        </p:txBody>
      </p:sp>
      <p:sp>
        <p:nvSpPr>
          <p:cNvPr id="9230" name="Text Box 219"/>
          <p:cNvSpPr txBox="1">
            <a:spLocks noChangeArrowheads="1"/>
          </p:cNvSpPr>
          <p:nvPr/>
        </p:nvSpPr>
        <p:spPr bwMode="auto">
          <a:xfrm>
            <a:off x="6867525" y="6364288"/>
            <a:ext cx="35083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b="1"/>
              <a:t>C</a:t>
            </a:r>
          </a:p>
        </p:txBody>
      </p:sp>
      <p:sp>
        <p:nvSpPr>
          <p:cNvPr id="9231" name="Text Box 220"/>
          <p:cNvSpPr txBox="1">
            <a:spLocks noChangeArrowheads="1"/>
          </p:cNvSpPr>
          <p:nvPr/>
        </p:nvSpPr>
        <p:spPr bwMode="auto">
          <a:xfrm>
            <a:off x="7821613" y="6365875"/>
            <a:ext cx="35083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b="1"/>
              <a:t>D</a:t>
            </a:r>
          </a:p>
        </p:txBody>
      </p:sp>
      <p:sp>
        <p:nvSpPr>
          <p:cNvPr id="9232" name="Text Box 221"/>
          <p:cNvSpPr txBox="1">
            <a:spLocks noChangeArrowheads="1"/>
          </p:cNvSpPr>
          <p:nvPr/>
        </p:nvSpPr>
        <p:spPr bwMode="auto">
          <a:xfrm>
            <a:off x="6669088" y="5851525"/>
            <a:ext cx="33813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b="1"/>
              <a:t>E</a:t>
            </a:r>
          </a:p>
        </p:txBody>
      </p:sp>
      <p:sp>
        <p:nvSpPr>
          <p:cNvPr id="9233" name="Text Box 222"/>
          <p:cNvSpPr txBox="1">
            <a:spLocks noChangeArrowheads="1"/>
          </p:cNvSpPr>
          <p:nvPr/>
        </p:nvSpPr>
        <p:spPr bwMode="auto">
          <a:xfrm>
            <a:off x="8031163" y="5851525"/>
            <a:ext cx="32543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b="1"/>
              <a:t>F</a:t>
            </a:r>
          </a:p>
        </p:txBody>
      </p:sp>
      <p:sp>
        <p:nvSpPr>
          <p:cNvPr id="9234" name="Text Box 225"/>
          <p:cNvSpPr txBox="1">
            <a:spLocks noChangeArrowheads="1"/>
          </p:cNvSpPr>
          <p:nvPr/>
        </p:nvSpPr>
        <p:spPr bwMode="auto">
          <a:xfrm>
            <a:off x="3970338" y="2825750"/>
            <a:ext cx="1839912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1600" b="1"/>
              <a:t>In the rhombus,  </a:t>
            </a:r>
          </a:p>
        </p:txBody>
      </p:sp>
      <p:grpSp>
        <p:nvGrpSpPr>
          <p:cNvPr id="9235" name="Group 241"/>
          <p:cNvGrpSpPr>
            <a:grpSpLocks/>
          </p:cNvGrpSpPr>
          <p:nvPr/>
        </p:nvGrpSpPr>
        <p:grpSpPr bwMode="auto">
          <a:xfrm>
            <a:off x="3449638" y="3333750"/>
            <a:ext cx="2252662" cy="1603375"/>
            <a:chOff x="297" y="1171"/>
            <a:chExt cx="1419" cy="1010"/>
          </a:xfrm>
        </p:grpSpPr>
        <p:sp>
          <p:nvSpPr>
            <p:cNvPr id="9295" name="AutoShape 224"/>
            <p:cNvSpPr>
              <a:spLocks noChangeAspect="1" noChangeArrowheads="1"/>
            </p:cNvSpPr>
            <p:nvPr/>
          </p:nvSpPr>
          <p:spPr bwMode="auto">
            <a:xfrm>
              <a:off x="472" y="1277"/>
              <a:ext cx="1042" cy="765"/>
            </a:xfrm>
            <a:prstGeom prst="parallelogram">
              <a:avLst>
                <a:gd name="adj" fmla="val 34052"/>
              </a:avLst>
            </a:prstGeom>
            <a:noFill/>
            <a:ln w="9525" algn="ctr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en-US" altLang="en-US" sz="2000" b="1"/>
            </a:p>
          </p:txBody>
        </p:sp>
        <p:sp>
          <p:nvSpPr>
            <p:cNvPr id="9296" name="Line 226"/>
            <p:cNvSpPr>
              <a:spLocks noChangeShapeType="1"/>
            </p:cNvSpPr>
            <p:nvPr/>
          </p:nvSpPr>
          <p:spPr bwMode="auto">
            <a:xfrm flipV="1">
              <a:off x="472" y="1277"/>
              <a:ext cx="1047" cy="75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97" name="Line 227"/>
            <p:cNvSpPr>
              <a:spLocks noChangeShapeType="1"/>
            </p:cNvSpPr>
            <p:nvPr/>
          </p:nvSpPr>
          <p:spPr bwMode="auto">
            <a:xfrm>
              <a:off x="727" y="1277"/>
              <a:ext cx="530" cy="76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98" name="Text Box 228"/>
            <p:cNvSpPr txBox="1">
              <a:spLocks noChangeArrowheads="1"/>
            </p:cNvSpPr>
            <p:nvPr/>
          </p:nvSpPr>
          <p:spPr bwMode="auto">
            <a:xfrm>
              <a:off x="566" y="1171"/>
              <a:ext cx="197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b="1"/>
                <a:t>J</a:t>
              </a:r>
            </a:p>
          </p:txBody>
        </p:sp>
        <p:sp>
          <p:nvSpPr>
            <p:cNvPr id="9299" name="Text Box 229"/>
            <p:cNvSpPr txBox="1">
              <a:spLocks noChangeArrowheads="1"/>
            </p:cNvSpPr>
            <p:nvPr/>
          </p:nvSpPr>
          <p:spPr bwMode="auto">
            <a:xfrm>
              <a:off x="1495" y="1171"/>
              <a:ext cx="221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b="1"/>
                <a:t>K</a:t>
              </a:r>
            </a:p>
          </p:txBody>
        </p:sp>
        <p:sp>
          <p:nvSpPr>
            <p:cNvPr id="9300" name="Text Box 230"/>
            <p:cNvSpPr txBox="1">
              <a:spLocks noChangeArrowheads="1"/>
            </p:cNvSpPr>
            <p:nvPr/>
          </p:nvSpPr>
          <p:spPr bwMode="auto">
            <a:xfrm>
              <a:off x="297" y="1948"/>
              <a:ext cx="205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b="1"/>
                <a:t>L</a:t>
              </a:r>
            </a:p>
          </p:txBody>
        </p:sp>
        <p:sp>
          <p:nvSpPr>
            <p:cNvPr id="9301" name="Text Box 231"/>
            <p:cNvSpPr txBox="1">
              <a:spLocks noChangeArrowheads="1"/>
            </p:cNvSpPr>
            <p:nvPr/>
          </p:nvSpPr>
          <p:spPr bwMode="auto">
            <a:xfrm>
              <a:off x="1238" y="1948"/>
              <a:ext cx="237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b="1"/>
                <a:t>M</a:t>
              </a:r>
            </a:p>
          </p:txBody>
        </p:sp>
        <p:sp>
          <p:nvSpPr>
            <p:cNvPr id="9302" name="Text Box 232"/>
            <p:cNvSpPr txBox="1">
              <a:spLocks noChangeArrowheads="1"/>
            </p:cNvSpPr>
            <p:nvPr/>
          </p:nvSpPr>
          <p:spPr bwMode="auto">
            <a:xfrm>
              <a:off x="871" y="1671"/>
              <a:ext cx="221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b="1"/>
                <a:t>N</a:t>
              </a:r>
            </a:p>
          </p:txBody>
        </p:sp>
      </p:grpSp>
      <p:sp>
        <p:nvSpPr>
          <p:cNvPr id="9236" name="Text Box 234"/>
          <p:cNvSpPr txBox="1">
            <a:spLocks noChangeArrowheads="1"/>
          </p:cNvSpPr>
          <p:nvPr/>
        </p:nvSpPr>
        <p:spPr bwMode="auto">
          <a:xfrm>
            <a:off x="6919913" y="1023938"/>
            <a:ext cx="1635125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1600" b="1"/>
              <a:t>In the square,  </a:t>
            </a:r>
          </a:p>
        </p:txBody>
      </p:sp>
      <p:grpSp>
        <p:nvGrpSpPr>
          <p:cNvPr id="9237" name="Group 277"/>
          <p:cNvGrpSpPr>
            <a:grpSpLocks/>
          </p:cNvGrpSpPr>
          <p:nvPr/>
        </p:nvGrpSpPr>
        <p:grpSpPr bwMode="auto">
          <a:xfrm>
            <a:off x="338138" y="1370013"/>
            <a:ext cx="3249612" cy="1592262"/>
            <a:chOff x="200" y="65"/>
            <a:chExt cx="2047" cy="1003"/>
          </a:xfrm>
        </p:grpSpPr>
        <p:grpSp>
          <p:nvGrpSpPr>
            <p:cNvPr id="9280" name="Group 259"/>
            <p:cNvGrpSpPr>
              <a:grpSpLocks/>
            </p:cNvGrpSpPr>
            <p:nvPr/>
          </p:nvGrpSpPr>
          <p:grpSpPr bwMode="auto">
            <a:xfrm>
              <a:off x="200" y="106"/>
              <a:ext cx="2047" cy="955"/>
              <a:chOff x="151" y="3189"/>
              <a:chExt cx="2047" cy="955"/>
            </a:xfrm>
          </p:grpSpPr>
          <p:sp>
            <p:nvSpPr>
              <p:cNvPr id="9287" name="Rectangle 245"/>
              <p:cNvSpPr>
                <a:spLocks noChangeArrowheads="1"/>
              </p:cNvSpPr>
              <p:nvPr/>
            </p:nvSpPr>
            <p:spPr bwMode="auto">
              <a:xfrm>
                <a:off x="334" y="3312"/>
                <a:ext cx="1643" cy="661"/>
              </a:xfrm>
              <a:prstGeom prst="rect">
                <a:avLst/>
              </a:prstGeom>
              <a:noFill/>
              <a:ln w="9525" algn="ctr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endParaRPr lang="en-US" altLang="en-US" sz="2000" b="1"/>
              </a:p>
            </p:txBody>
          </p:sp>
          <p:sp>
            <p:nvSpPr>
              <p:cNvPr id="9288" name="Line 246"/>
              <p:cNvSpPr>
                <a:spLocks noChangeShapeType="1"/>
              </p:cNvSpPr>
              <p:nvPr/>
            </p:nvSpPr>
            <p:spPr bwMode="auto">
              <a:xfrm flipV="1">
                <a:off x="334" y="3313"/>
                <a:ext cx="1643" cy="65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89" name="Line 247"/>
              <p:cNvSpPr>
                <a:spLocks noChangeShapeType="1"/>
              </p:cNvSpPr>
              <p:nvPr/>
            </p:nvSpPr>
            <p:spPr bwMode="auto">
              <a:xfrm>
                <a:off x="334" y="3312"/>
                <a:ext cx="1643" cy="66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90" name="Text Box 248"/>
              <p:cNvSpPr txBox="1">
                <a:spLocks noChangeArrowheads="1"/>
              </p:cNvSpPr>
              <p:nvPr/>
            </p:nvSpPr>
            <p:spPr bwMode="auto">
              <a:xfrm>
                <a:off x="151" y="3189"/>
                <a:ext cx="254" cy="23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en-US" altLang="en-US" b="1"/>
                  <a:t>W</a:t>
                </a:r>
              </a:p>
            </p:txBody>
          </p:sp>
          <p:sp>
            <p:nvSpPr>
              <p:cNvPr id="9291" name="Text Box 249"/>
              <p:cNvSpPr txBox="1">
                <a:spLocks noChangeArrowheads="1"/>
              </p:cNvSpPr>
              <p:nvPr/>
            </p:nvSpPr>
            <p:spPr bwMode="auto">
              <a:xfrm>
                <a:off x="1977" y="3189"/>
                <a:ext cx="213" cy="23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en-US" altLang="en-US" b="1"/>
                  <a:t>P</a:t>
                </a:r>
              </a:p>
            </p:txBody>
          </p:sp>
          <p:sp>
            <p:nvSpPr>
              <p:cNvPr id="9292" name="Text Box 250"/>
              <p:cNvSpPr txBox="1">
                <a:spLocks noChangeArrowheads="1"/>
              </p:cNvSpPr>
              <p:nvPr/>
            </p:nvSpPr>
            <p:spPr bwMode="auto">
              <a:xfrm>
                <a:off x="1977" y="3910"/>
                <a:ext cx="221" cy="23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en-US" altLang="en-US" b="1"/>
                  <a:t>B</a:t>
                </a:r>
              </a:p>
            </p:txBody>
          </p:sp>
          <p:sp>
            <p:nvSpPr>
              <p:cNvPr id="9293" name="Text Box 251"/>
              <p:cNvSpPr txBox="1">
                <a:spLocks noChangeArrowheads="1"/>
              </p:cNvSpPr>
              <p:nvPr/>
            </p:nvSpPr>
            <p:spPr bwMode="auto">
              <a:xfrm>
                <a:off x="151" y="3911"/>
                <a:ext cx="221" cy="23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en-US" altLang="en-US" b="1"/>
                  <a:t>H</a:t>
                </a:r>
              </a:p>
            </p:txBody>
          </p:sp>
          <p:sp>
            <p:nvSpPr>
              <p:cNvPr id="9294" name="Text Box 252"/>
              <p:cNvSpPr txBox="1">
                <a:spLocks noChangeArrowheads="1"/>
              </p:cNvSpPr>
              <p:nvPr/>
            </p:nvSpPr>
            <p:spPr bwMode="auto">
              <a:xfrm>
                <a:off x="1055" y="3441"/>
                <a:ext cx="221" cy="23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en-US" altLang="en-US" b="1"/>
                  <a:t>A</a:t>
                </a:r>
              </a:p>
            </p:txBody>
          </p:sp>
        </p:grpSp>
        <p:sp>
          <p:nvSpPr>
            <p:cNvPr id="9281" name="Rectangle 265"/>
            <p:cNvSpPr>
              <a:spLocks noChangeArrowheads="1"/>
            </p:cNvSpPr>
            <p:nvPr/>
          </p:nvSpPr>
          <p:spPr bwMode="auto">
            <a:xfrm>
              <a:off x="1494" y="202"/>
              <a:ext cx="311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sz="1600" b="1">
                  <a:sym typeface="Symbol" pitchFamily="18" charset="2"/>
                </a:rPr>
                <a:t>35°</a:t>
              </a:r>
            </a:p>
          </p:txBody>
        </p:sp>
        <p:sp>
          <p:nvSpPr>
            <p:cNvPr id="9282" name="Rectangle 266"/>
            <p:cNvSpPr>
              <a:spLocks noChangeArrowheads="1"/>
            </p:cNvSpPr>
            <p:nvPr/>
          </p:nvSpPr>
          <p:spPr bwMode="auto">
            <a:xfrm>
              <a:off x="1076" y="855"/>
              <a:ext cx="260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sz="1600" b="1">
                  <a:sym typeface="Symbol" pitchFamily="18" charset="2"/>
                </a:rPr>
                <a:t>35</a:t>
              </a:r>
            </a:p>
          </p:txBody>
        </p:sp>
        <p:sp>
          <p:nvSpPr>
            <p:cNvPr id="9283" name="Rectangle 267"/>
            <p:cNvSpPr>
              <a:spLocks noChangeArrowheads="1"/>
            </p:cNvSpPr>
            <p:nvPr/>
          </p:nvSpPr>
          <p:spPr bwMode="auto">
            <a:xfrm>
              <a:off x="1011" y="65"/>
              <a:ext cx="480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sz="1600" b="1">
                  <a:sym typeface="Symbol" pitchFamily="18" charset="2"/>
                </a:rPr>
                <a:t>3x + 8</a:t>
              </a:r>
            </a:p>
          </p:txBody>
        </p:sp>
        <p:sp>
          <p:nvSpPr>
            <p:cNvPr id="9284" name="Rectangle 268"/>
            <p:cNvSpPr>
              <a:spLocks noChangeArrowheads="1"/>
            </p:cNvSpPr>
            <p:nvPr/>
          </p:nvSpPr>
          <p:spPr bwMode="auto">
            <a:xfrm>
              <a:off x="850" y="470"/>
              <a:ext cx="283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sz="1600" b="1">
                  <a:sym typeface="Symbol" pitchFamily="18" charset="2"/>
                </a:rPr>
                <a:t>m°</a:t>
              </a:r>
            </a:p>
          </p:txBody>
        </p:sp>
        <p:sp>
          <p:nvSpPr>
            <p:cNvPr id="9285" name="Rectangle 269"/>
            <p:cNvSpPr>
              <a:spLocks noChangeArrowheads="1"/>
            </p:cNvSpPr>
            <p:nvPr/>
          </p:nvSpPr>
          <p:spPr bwMode="auto">
            <a:xfrm rot="1606085">
              <a:off x="1417" y="546"/>
              <a:ext cx="448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sz="1600" b="1">
                  <a:sym typeface="Symbol" pitchFamily="18" charset="2"/>
                </a:rPr>
                <a:t>2y -1 </a:t>
              </a:r>
            </a:p>
          </p:txBody>
        </p:sp>
        <p:sp>
          <p:nvSpPr>
            <p:cNvPr id="9286" name="Rectangle 270"/>
            <p:cNvSpPr>
              <a:spLocks noChangeArrowheads="1"/>
            </p:cNvSpPr>
            <p:nvPr/>
          </p:nvSpPr>
          <p:spPr bwMode="auto">
            <a:xfrm rot="-1567516">
              <a:off x="600" y="567"/>
              <a:ext cx="260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sz="1600" b="1">
                  <a:sym typeface="Symbol" pitchFamily="18" charset="2"/>
                </a:rPr>
                <a:t>25</a:t>
              </a:r>
            </a:p>
          </p:txBody>
        </p:sp>
      </p:grpSp>
      <p:grpSp>
        <p:nvGrpSpPr>
          <p:cNvPr id="9238" name="Group 275"/>
          <p:cNvGrpSpPr>
            <a:grpSpLocks/>
          </p:cNvGrpSpPr>
          <p:nvPr/>
        </p:nvGrpSpPr>
        <p:grpSpPr bwMode="auto">
          <a:xfrm>
            <a:off x="6684963" y="1314450"/>
            <a:ext cx="1885950" cy="1795463"/>
            <a:chOff x="2987" y="1057"/>
            <a:chExt cx="1188" cy="1131"/>
          </a:xfrm>
        </p:grpSpPr>
        <p:sp>
          <p:nvSpPr>
            <p:cNvPr id="2" name="Rectangle 236"/>
            <p:cNvSpPr>
              <a:spLocks noChangeArrowheads="1"/>
            </p:cNvSpPr>
            <p:nvPr/>
          </p:nvSpPr>
          <p:spPr bwMode="auto">
            <a:xfrm>
              <a:off x="3162" y="1235"/>
              <a:ext cx="766" cy="759"/>
            </a:xfrm>
            <a:prstGeom prst="rect">
              <a:avLst/>
            </a:prstGeom>
            <a:noFill/>
            <a:ln w="9525" algn="ctr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en-US" altLang="en-US" sz="2000" b="1"/>
            </a:p>
          </p:txBody>
        </p:sp>
        <p:sp>
          <p:nvSpPr>
            <p:cNvPr id="3" name="Text Box 237"/>
            <p:cNvSpPr txBox="1">
              <a:spLocks noChangeArrowheads="1"/>
            </p:cNvSpPr>
            <p:nvPr/>
          </p:nvSpPr>
          <p:spPr bwMode="auto">
            <a:xfrm>
              <a:off x="2987" y="1114"/>
              <a:ext cx="221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b="1"/>
                <a:t>R</a:t>
              </a:r>
            </a:p>
          </p:txBody>
        </p:sp>
        <p:sp>
          <p:nvSpPr>
            <p:cNvPr id="4" name="Text Box 238"/>
            <p:cNvSpPr txBox="1">
              <a:spLocks noChangeArrowheads="1"/>
            </p:cNvSpPr>
            <p:nvPr/>
          </p:nvSpPr>
          <p:spPr bwMode="auto">
            <a:xfrm>
              <a:off x="3898" y="1114"/>
              <a:ext cx="213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b="1"/>
                <a:t>S</a:t>
              </a:r>
            </a:p>
          </p:txBody>
        </p:sp>
        <p:sp>
          <p:nvSpPr>
            <p:cNvPr id="9271" name="Text Box 239"/>
            <p:cNvSpPr txBox="1">
              <a:spLocks noChangeArrowheads="1"/>
            </p:cNvSpPr>
            <p:nvPr/>
          </p:nvSpPr>
          <p:spPr bwMode="auto">
            <a:xfrm>
              <a:off x="3898" y="1950"/>
              <a:ext cx="205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b="1"/>
                <a:t>T</a:t>
              </a:r>
            </a:p>
          </p:txBody>
        </p:sp>
        <p:sp>
          <p:nvSpPr>
            <p:cNvPr id="9272" name="Text Box 240"/>
            <p:cNvSpPr txBox="1">
              <a:spLocks noChangeArrowheads="1"/>
            </p:cNvSpPr>
            <p:nvPr/>
          </p:nvSpPr>
          <p:spPr bwMode="auto">
            <a:xfrm>
              <a:off x="2987" y="1950"/>
              <a:ext cx="221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b="1"/>
                <a:t>U</a:t>
              </a:r>
            </a:p>
          </p:txBody>
        </p:sp>
        <p:sp>
          <p:nvSpPr>
            <p:cNvPr id="9273" name="Line 242"/>
            <p:cNvSpPr>
              <a:spLocks noChangeShapeType="1"/>
            </p:cNvSpPr>
            <p:nvPr/>
          </p:nvSpPr>
          <p:spPr bwMode="auto">
            <a:xfrm flipV="1">
              <a:off x="3166" y="1236"/>
              <a:ext cx="762" cy="75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74" name="Line 243"/>
            <p:cNvSpPr>
              <a:spLocks noChangeShapeType="1"/>
            </p:cNvSpPr>
            <p:nvPr/>
          </p:nvSpPr>
          <p:spPr bwMode="auto">
            <a:xfrm>
              <a:off x="3163" y="1236"/>
              <a:ext cx="765" cy="75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75" name="Text Box 244"/>
            <p:cNvSpPr txBox="1">
              <a:spLocks noChangeArrowheads="1"/>
            </p:cNvSpPr>
            <p:nvPr/>
          </p:nvSpPr>
          <p:spPr bwMode="auto">
            <a:xfrm>
              <a:off x="3447" y="1400"/>
              <a:ext cx="213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b="1"/>
                <a:t>V</a:t>
              </a:r>
            </a:p>
          </p:txBody>
        </p:sp>
        <p:sp>
          <p:nvSpPr>
            <p:cNvPr id="9276" name="Rectangle 271"/>
            <p:cNvSpPr>
              <a:spLocks noChangeArrowheads="1"/>
            </p:cNvSpPr>
            <p:nvPr/>
          </p:nvSpPr>
          <p:spPr bwMode="auto">
            <a:xfrm>
              <a:off x="3413" y="1654"/>
              <a:ext cx="311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sz="1600" b="1">
                  <a:sym typeface="Symbol" pitchFamily="18" charset="2"/>
                </a:rPr>
                <a:t>2k°</a:t>
              </a:r>
            </a:p>
          </p:txBody>
        </p:sp>
        <p:sp>
          <p:nvSpPr>
            <p:cNvPr id="9277" name="Rectangle 272"/>
            <p:cNvSpPr>
              <a:spLocks noChangeArrowheads="1"/>
            </p:cNvSpPr>
            <p:nvPr/>
          </p:nvSpPr>
          <p:spPr bwMode="auto">
            <a:xfrm>
              <a:off x="3338" y="1057"/>
              <a:ext cx="448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sz="1600" b="1">
                  <a:sym typeface="Symbol" pitchFamily="18" charset="2"/>
                </a:rPr>
                <a:t>3x - 8</a:t>
              </a:r>
            </a:p>
          </p:txBody>
        </p:sp>
        <p:sp>
          <p:nvSpPr>
            <p:cNvPr id="9278" name="Rectangle 273"/>
            <p:cNvSpPr>
              <a:spLocks noChangeArrowheads="1"/>
            </p:cNvSpPr>
            <p:nvPr/>
          </p:nvSpPr>
          <p:spPr bwMode="auto">
            <a:xfrm>
              <a:off x="3915" y="1547"/>
              <a:ext cx="260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sz="1600" b="1">
                  <a:sym typeface="Symbol" pitchFamily="18" charset="2"/>
                </a:rPr>
                <a:t>16</a:t>
              </a:r>
            </a:p>
          </p:txBody>
        </p:sp>
        <p:sp>
          <p:nvSpPr>
            <p:cNvPr id="9279" name="Rectangle 274"/>
            <p:cNvSpPr>
              <a:spLocks noChangeArrowheads="1"/>
            </p:cNvSpPr>
            <p:nvPr/>
          </p:nvSpPr>
          <p:spPr bwMode="auto">
            <a:xfrm>
              <a:off x="3349" y="1975"/>
              <a:ext cx="480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sz="1600" b="1">
                  <a:sym typeface="Symbol" pitchFamily="18" charset="2"/>
                </a:rPr>
                <a:t>4y + 4</a:t>
              </a:r>
            </a:p>
          </p:txBody>
        </p:sp>
      </p:grpSp>
      <p:sp>
        <p:nvSpPr>
          <p:cNvPr id="9239" name="Text Box 276"/>
          <p:cNvSpPr txBox="1">
            <a:spLocks noChangeArrowheads="1"/>
          </p:cNvSpPr>
          <p:nvPr/>
        </p:nvSpPr>
        <p:spPr bwMode="auto">
          <a:xfrm>
            <a:off x="993775" y="1076325"/>
            <a:ext cx="1874838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1600" b="1"/>
              <a:t>In the rectangle,  </a:t>
            </a:r>
          </a:p>
        </p:txBody>
      </p:sp>
      <p:sp>
        <p:nvSpPr>
          <p:cNvPr id="9240" name="Rectangle 279"/>
          <p:cNvSpPr>
            <a:spLocks noChangeArrowheads="1"/>
          </p:cNvSpPr>
          <p:nvPr/>
        </p:nvSpPr>
        <p:spPr bwMode="auto">
          <a:xfrm>
            <a:off x="7788275" y="5487988"/>
            <a:ext cx="449263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1600" b="1">
                <a:sym typeface="Symbol" pitchFamily="18" charset="2"/>
              </a:rPr>
              <a:t>m°</a:t>
            </a:r>
          </a:p>
        </p:txBody>
      </p:sp>
      <p:grpSp>
        <p:nvGrpSpPr>
          <p:cNvPr id="9" name="Group 292"/>
          <p:cNvGrpSpPr>
            <a:grpSpLocks/>
          </p:cNvGrpSpPr>
          <p:nvPr/>
        </p:nvGrpSpPr>
        <p:grpSpPr bwMode="auto">
          <a:xfrm>
            <a:off x="509588" y="5330825"/>
            <a:ext cx="2652712" cy="1125538"/>
            <a:chOff x="2823" y="1871"/>
            <a:chExt cx="1330" cy="475"/>
          </a:xfrm>
          <a:noFill/>
        </p:grpSpPr>
        <p:sp>
          <p:nvSpPr>
            <p:cNvPr id="9268" name="AutoShape 281"/>
            <p:cNvSpPr>
              <a:spLocks noChangeArrowheads="1"/>
            </p:cNvSpPr>
            <p:nvPr/>
          </p:nvSpPr>
          <p:spPr bwMode="auto">
            <a:xfrm flipH="1">
              <a:off x="2823" y="1871"/>
              <a:ext cx="1330" cy="475"/>
            </a:xfrm>
            <a:prstGeom prst="parallelogram">
              <a:avLst>
                <a:gd name="adj" fmla="val 70000"/>
              </a:avLst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 sz="2000" b="1"/>
            </a:p>
          </p:txBody>
        </p:sp>
        <p:sp>
          <p:nvSpPr>
            <p:cNvPr id="9269" name="Line 282"/>
            <p:cNvSpPr>
              <a:spLocks noChangeShapeType="1"/>
            </p:cNvSpPr>
            <p:nvPr/>
          </p:nvSpPr>
          <p:spPr bwMode="auto">
            <a:xfrm flipV="1">
              <a:off x="3220" y="1887"/>
              <a:ext cx="534" cy="454"/>
            </a:xfrm>
            <a:prstGeom prst="lin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270" name="Line 283"/>
            <p:cNvSpPr>
              <a:spLocks noChangeShapeType="1"/>
            </p:cNvSpPr>
            <p:nvPr/>
          </p:nvSpPr>
          <p:spPr bwMode="auto">
            <a:xfrm>
              <a:off x="2825" y="1871"/>
              <a:ext cx="1325" cy="471"/>
            </a:xfrm>
            <a:prstGeom prst="lin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9242" name="Text Box 284"/>
          <p:cNvSpPr txBox="1">
            <a:spLocks noChangeArrowheads="1"/>
          </p:cNvSpPr>
          <p:nvPr/>
        </p:nvSpPr>
        <p:spPr bwMode="auto">
          <a:xfrm rot="1269506">
            <a:off x="981075" y="5373688"/>
            <a:ext cx="703263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b="1"/>
              <a:t>3x+5</a:t>
            </a:r>
          </a:p>
        </p:txBody>
      </p:sp>
      <p:sp>
        <p:nvSpPr>
          <p:cNvPr id="9243" name="Text Box 285"/>
          <p:cNvSpPr txBox="1">
            <a:spLocks noChangeArrowheads="1"/>
          </p:cNvSpPr>
          <p:nvPr/>
        </p:nvSpPr>
        <p:spPr bwMode="auto">
          <a:xfrm rot="1689022">
            <a:off x="2108200" y="5783263"/>
            <a:ext cx="4413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b="1"/>
              <a:t>35</a:t>
            </a:r>
          </a:p>
        </p:txBody>
      </p:sp>
      <p:sp>
        <p:nvSpPr>
          <p:cNvPr id="9244" name="Text Box 286"/>
          <p:cNvSpPr txBox="1">
            <a:spLocks noChangeArrowheads="1"/>
          </p:cNvSpPr>
          <p:nvPr/>
        </p:nvSpPr>
        <p:spPr bwMode="auto">
          <a:xfrm rot="-2187146">
            <a:off x="1325563" y="5751513"/>
            <a:ext cx="4413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b="1"/>
              <a:t>3y</a:t>
            </a:r>
          </a:p>
        </p:txBody>
      </p:sp>
      <p:sp>
        <p:nvSpPr>
          <p:cNvPr id="9245" name="Text Box 287"/>
          <p:cNvSpPr txBox="1">
            <a:spLocks noChangeArrowheads="1"/>
          </p:cNvSpPr>
          <p:nvPr/>
        </p:nvSpPr>
        <p:spPr bwMode="auto">
          <a:xfrm rot="-2187146">
            <a:off x="1801813" y="5402263"/>
            <a:ext cx="4413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b="1"/>
              <a:t>6x</a:t>
            </a:r>
          </a:p>
        </p:txBody>
      </p:sp>
      <p:sp>
        <p:nvSpPr>
          <p:cNvPr id="9246" name="Text Box 288"/>
          <p:cNvSpPr txBox="1">
            <a:spLocks noChangeArrowheads="1"/>
          </p:cNvSpPr>
          <p:nvPr/>
        </p:nvSpPr>
        <p:spPr bwMode="auto">
          <a:xfrm>
            <a:off x="287338" y="5095875"/>
            <a:ext cx="33813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b="1"/>
              <a:t>P</a:t>
            </a:r>
          </a:p>
        </p:txBody>
      </p:sp>
      <p:sp>
        <p:nvSpPr>
          <p:cNvPr id="9247" name="Text Box 289"/>
          <p:cNvSpPr txBox="1">
            <a:spLocks noChangeArrowheads="1"/>
          </p:cNvSpPr>
          <p:nvPr/>
        </p:nvSpPr>
        <p:spPr bwMode="auto">
          <a:xfrm>
            <a:off x="2482850" y="5124450"/>
            <a:ext cx="3635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b="1"/>
              <a:t>Q</a:t>
            </a:r>
          </a:p>
        </p:txBody>
      </p:sp>
      <p:sp>
        <p:nvSpPr>
          <p:cNvPr id="9248" name="Text Box 290"/>
          <p:cNvSpPr txBox="1">
            <a:spLocks noChangeArrowheads="1"/>
          </p:cNvSpPr>
          <p:nvPr/>
        </p:nvSpPr>
        <p:spPr bwMode="auto">
          <a:xfrm>
            <a:off x="908050" y="6351588"/>
            <a:ext cx="35083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b="1"/>
              <a:t>R</a:t>
            </a:r>
          </a:p>
        </p:txBody>
      </p:sp>
      <p:sp>
        <p:nvSpPr>
          <p:cNvPr id="9249" name="Text Box 291"/>
          <p:cNvSpPr txBox="1">
            <a:spLocks noChangeArrowheads="1"/>
          </p:cNvSpPr>
          <p:nvPr/>
        </p:nvSpPr>
        <p:spPr bwMode="auto">
          <a:xfrm>
            <a:off x="3113088" y="6342063"/>
            <a:ext cx="33813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b="1"/>
              <a:t>S</a:t>
            </a:r>
          </a:p>
        </p:txBody>
      </p:sp>
      <p:sp>
        <p:nvSpPr>
          <p:cNvPr id="9250" name="Text Box 294"/>
          <p:cNvSpPr txBox="1">
            <a:spLocks noChangeArrowheads="1"/>
          </p:cNvSpPr>
          <p:nvPr/>
        </p:nvSpPr>
        <p:spPr bwMode="auto">
          <a:xfrm>
            <a:off x="601663" y="4792663"/>
            <a:ext cx="2309812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1600" b="1"/>
              <a:t>In the parallelogram,  </a:t>
            </a:r>
          </a:p>
        </p:txBody>
      </p:sp>
      <p:sp>
        <p:nvSpPr>
          <p:cNvPr id="9251" name="Text Box 295"/>
          <p:cNvSpPr txBox="1">
            <a:spLocks noChangeArrowheads="1"/>
          </p:cNvSpPr>
          <p:nvPr/>
        </p:nvSpPr>
        <p:spPr bwMode="auto">
          <a:xfrm>
            <a:off x="238125" y="1931988"/>
            <a:ext cx="4286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b="1"/>
              <a:t>9z</a:t>
            </a:r>
          </a:p>
        </p:txBody>
      </p:sp>
      <p:sp>
        <p:nvSpPr>
          <p:cNvPr id="9252" name="Text Box 296"/>
          <p:cNvSpPr txBox="1">
            <a:spLocks noChangeArrowheads="1"/>
          </p:cNvSpPr>
          <p:nvPr/>
        </p:nvSpPr>
        <p:spPr bwMode="auto">
          <a:xfrm>
            <a:off x="3222625" y="1919288"/>
            <a:ext cx="4413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b="1"/>
              <a:t>18</a:t>
            </a:r>
          </a:p>
        </p:txBody>
      </p:sp>
      <p:sp>
        <p:nvSpPr>
          <p:cNvPr id="9253" name="Text Box 297"/>
          <p:cNvSpPr txBox="1">
            <a:spLocks noChangeArrowheads="1"/>
          </p:cNvSpPr>
          <p:nvPr/>
        </p:nvSpPr>
        <p:spPr bwMode="auto">
          <a:xfrm>
            <a:off x="3465513" y="3890963"/>
            <a:ext cx="42703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b="1"/>
              <a:t>3z</a:t>
            </a:r>
          </a:p>
        </p:txBody>
      </p:sp>
      <p:sp>
        <p:nvSpPr>
          <p:cNvPr id="9254" name="Text Box 298"/>
          <p:cNvSpPr txBox="1">
            <a:spLocks noChangeArrowheads="1"/>
          </p:cNvSpPr>
          <p:nvPr/>
        </p:nvSpPr>
        <p:spPr bwMode="auto">
          <a:xfrm>
            <a:off x="4208463" y="4729163"/>
            <a:ext cx="4413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b="1"/>
              <a:t>2y</a:t>
            </a:r>
          </a:p>
        </p:txBody>
      </p:sp>
      <p:sp>
        <p:nvSpPr>
          <p:cNvPr id="9255" name="Text Box 299"/>
          <p:cNvSpPr txBox="1">
            <a:spLocks noChangeArrowheads="1"/>
          </p:cNvSpPr>
          <p:nvPr/>
        </p:nvSpPr>
        <p:spPr bwMode="auto">
          <a:xfrm>
            <a:off x="5183188" y="4040188"/>
            <a:ext cx="4413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b="1"/>
              <a:t>4x</a:t>
            </a:r>
          </a:p>
        </p:txBody>
      </p:sp>
      <p:sp>
        <p:nvSpPr>
          <p:cNvPr id="9256" name="Text Box 300"/>
          <p:cNvSpPr txBox="1">
            <a:spLocks noChangeArrowheads="1"/>
          </p:cNvSpPr>
          <p:nvPr/>
        </p:nvSpPr>
        <p:spPr bwMode="auto">
          <a:xfrm>
            <a:off x="4559300" y="3221038"/>
            <a:ext cx="4413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b="1"/>
              <a:t>24</a:t>
            </a:r>
          </a:p>
        </p:txBody>
      </p:sp>
      <p:sp>
        <p:nvSpPr>
          <p:cNvPr id="9257" name="Text Box 301"/>
          <p:cNvSpPr txBox="1">
            <a:spLocks noChangeArrowheads="1"/>
          </p:cNvSpPr>
          <p:nvPr/>
        </p:nvSpPr>
        <p:spPr bwMode="auto">
          <a:xfrm rot="-2302257">
            <a:off x="4054475" y="4048125"/>
            <a:ext cx="30003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b="1"/>
              <a:t>z</a:t>
            </a:r>
          </a:p>
        </p:txBody>
      </p:sp>
      <p:sp>
        <p:nvSpPr>
          <p:cNvPr id="9258" name="Text Box 302"/>
          <p:cNvSpPr txBox="1">
            <a:spLocks noChangeArrowheads="1"/>
          </p:cNvSpPr>
          <p:nvPr/>
        </p:nvSpPr>
        <p:spPr bwMode="auto">
          <a:xfrm rot="-2302257">
            <a:off x="4714875" y="3549650"/>
            <a:ext cx="26193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b="1"/>
              <a:t>t</a:t>
            </a:r>
          </a:p>
        </p:txBody>
      </p:sp>
      <p:sp>
        <p:nvSpPr>
          <p:cNvPr id="9259" name="Rectangle 303"/>
          <p:cNvSpPr>
            <a:spLocks noChangeArrowheads="1"/>
          </p:cNvSpPr>
          <p:nvPr/>
        </p:nvSpPr>
        <p:spPr bwMode="auto">
          <a:xfrm>
            <a:off x="4475163" y="4460875"/>
            <a:ext cx="493712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1600" b="1">
                <a:sym typeface="Symbol" pitchFamily="18" charset="2"/>
              </a:rPr>
              <a:t>54°</a:t>
            </a:r>
          </a:p>
        </p:txBody>
      </p:sp>
      <p:sp>
        <p:nvSpPr>
          <p:cNvPr id="9260" name="Text Box 304"/>
          <p:cNvSpPr txBox="1">
            <a:spLocks noChangeArrowheads="1"/>
          </p:cNvSpPr>
          <p:nvPr/>
        </p:nvSpPr>
        <p:spPr bwMode="auto">
          <a:xfrm>
            <a:off x="158750" y="5773738"/>
            <a:ext cx="8191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b="1"/>
              <a:t>2z + 6</a:t>
            </a:r>
          </a:p>
        </p:txBody>
      </p:sp>
      <p:sp>
        <p:nvSpPr>
          <p:cNvPr id="9261" name="Text Box 305"/>
          <p:cNvSpPr txBox="1">
            <a:spLocks noChangeArrowheads="1"/>
          </p:cNvSpPr>
          <p:nvPr/>
        </p:nvSpPr>
        <p:spPr bwMode="auto">
          <a:xfrm>
            <a:off x="1355725" y="6173788"/>
            <a:ext cx="4826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b="1"/>
              <a:t>5t°</a:t>
            </a:r>
          </a:p>
        </p:txBody>
      </p:sp>
      <p:sp>
        <p:nvSpPr>
          <p:cNvPr id="9262" name="Text Box 306"/>
          <p:cNvSpPr txBox="1">
            <a:spLocks noChangeArrowheads="1"/>
          </p:cNvSpPr>
          <p:nvPr/>
        </p:nvSpPr>
        <p:spPr bwMode="auto">
          <a:xfrm>
            <a:off x="1039813" y="6002338"/>
            <a:ext cx="4826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b="1"/>
              <a:t>8t°</a:t>
            </a:r>
          </a:p>
        </p:txBody>
      </p:sp>
      <p:sp>
        <p:nvSpPr>
          <p:cNvPr id="9263" name="Text Box 307"/>
          <p:cNvSpPr txBox="1">
            <a:spLocks noChangeArrowheads="1"/>
          </p:cNvSpPr>
          <p:nvPr/>
        </p:nvSpPr>
        <p:spPr bwMode="auto">
          <a:xfrm>
            <a:off x="2381250" y="6180138"/>
            <a:ext cx="4826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b="1"/>
              <a:t>2t°</a:t>
            </a:r>
          </a:p>
        </p:txBody>
      </p:sp>
      <p:sp>
        <p:nvSpPr>
          <p:cNvPr id="9264" name="Text Box 308"/>
          <p:cNvSpPr txBox="1">
            <a:spLocks noChangeArrowheads="1"/>
          </p:cNvSpPr>
          <p:nvPr/>
        </p:nvSpPr>
        <p:spPr bwMode="auto">
          <a:xfrm>
            <a:off x="2597150" y="5969000"/>
            <a:ext cx="4826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b="1"/>
              <a:t>3t°</a:t>
            </a:r>
          </a:p>
        </p:txBody>
      </p:sp>
      <p:sp>
        <p:nvSpPr>
          <p:cNvPr id="9265" name="Title 86"/>
          <p:cNvSpPr>
            <a:spLocks noGrp="1"/>
          </p:cNvSpPr>
          <p:nvPr>
            <p:ph type="title"/>
          </p:nvPr>
        </p:nvSpPr>
        <p:spPr>
          <a:xfrm>
            <a:off x="457200" y="166688"/>
            <a:ext cx="8229600" cy="673100"/>
          </a:xfrm>
        </p:spPr>
        <p:txBody>
          <a:bodyPr/>
          <a:lstStyle/>
          <a:p>
            <a:r>
              <a:rPr lang="en-US" altLang="en-US" sz="3600" b="1" smtClean="0"/>
              <a:t>Example Problems 2</a:t>
            </a:r>
          </a:p>
        </p:txBody>
      </p:sp>
      <p:sp>
        <p:nvSpPr>
          <p:cNvPr id="9266" name="Text Box 304"/>
          <p:cNvSpPr txBox="1">
            <a:spLocks noChangeArrowheads="1"/>
          </p:cNvSpPr>
          <p:nvPr/>
        </p:nvSpPr>
        <p:spPr bwMode="auto">
          <a:xfrm>
            <a:off x="2849563" y="5603875"/>
            <a:ext cx="4413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b="1"/>
              <a:t>24</a:t>
            </a:r>
          </a:p>
        </p:txBody>
      </p:sp>
      <p:sp>
        <p:nvSpPr>
          <p:cNvPr id="9267" name="Text Box 299"/>
          <p:cNvSpPr txBox="1">
            <a:spLocks noChangeArrowheads="1"/>
          </p:cNvSpPr>
          <p:nvPr/>
        </p:nvSpPr>
        <p:spPr bwMode="auto">
          <a:xfrm>
            <a:off x="4689475" y="4183063"/>
            <a:ext cx="4572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b="1"/>
              <a:t>w</a:t>
            </a:r>
            <a:r>
              <a:rPr lang="en-US" altLang="en-US" b="1">
                <a:cs typeface="Arial" charset="0"/>
              </a:rPr>
              <a:t>°</a:t>
            </a:r>
            <a:endParaRPr lang="en-US" altLang="en-US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457200" y="158750"/>
            <a:ext cx="8229600" cy="698500"/>
          </a:xfrm>
        </p:spPr>
        <p:txBody>
          <a:bodyPr/>
          <a:lstStyle/>
          <a:p>
            <a:r>
              <a:rPr lang="en-US" altLang="en-US" sz="3600" b="1" smtClean="0"/>
              <a:t>Example Solutions 1</a:t>
            </a:r>
          </a:p>
        </p:txBody>
      </p:sp>
      <p:sp>
        <p:nvSpPr>
          <p:cNvPr id="10243" name="TextBox 3"/>
          <p:cNvSpPr txBox="1">
            <a:spLocks noChangeArrowheads="1"/>
          </p:cNvSpPr>
          <p:nvPr/>
        </p:nvSpPr>
        <p:spPr bwMode="auto">
          <a:xfrm>
            <a:off x="903288" y="3252788"/>
            <a:ext cx="7292975" cy="230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b="1"/>
              <a:t>Find the sum of the interior angles in a 16-gon</a:t>
            </a:r>
          </a:p>
          <a:p>
            <a:endParaRPr lang="en-US" altLang="en-US" b="1"/>
          </a:p>
          <a:p>
            <a:r>
              <a:rPr lang="en-US" altLang="en-US" b="1"/>
              <a:t/>
            </a:r>
            <a:br>
              <a:rPr lang="en-US" altLang="en-US" b="1"/>
            </a:br>
            <a:endParaRPr lang="en-US" altLang="en-US" b="1"/>
          </a:p>
          <a:p>
            <a:r>
              <a:rPr lang="en-US" altLang="en-US" b="1"/>
              <a:t>Find the sum of the exterior angles in a 16-gon</a:t>
            </a:r>
          </a:p>
          <a:p>
            <a:endParaRPr lang="en-US" altLang="en-US" b="1"/>
          </a:p>
          <a:p>
            <a:endParaRPr lang="en-US" altLang="en-US" b="1"/>
          </a:p>
          <a:p>
            <a:r>
              <a:rPr lang="en-US" altLang="en-US" b="1"/>
              <a:t>Find the number of sides of a polygon if an interior angle is 140°.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928813" y="1062038"/>
          <a:ext cx="5321300" cy="1584816"/>
        </p:xfrm>
        <a:graphic>
          <a:graphicData uri="http://schemas.openxmlformats.org/drawingml/2006/table">
            <a:tbl>
              <a:tblPr/>
              <a:tblGrid>
                <a:gridCol w="686215"/>
                <a:gridCol w="1081560"/>
                <a:gridCol w="1267197"/>
                <a:gridCol w="1143164"/>
                <a:gridCol w="1143164"/>
              </a:tblGrid>
              <a:tr h="5788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Sides</a:t>
                      </a:r>
                    </a:p>
                  </a:txBody>
                  <a:tcPr marL="91453" marR="91453" marT="45702" marB="45702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Name</a:t>
                      </a:r>
                    </a:p>
                  </a:txBody>
                  <a:tcPr marL="91453" marR="91453" marT="45702" marB="45702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Sum</a:t>
                      </a: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of </a:t>
                      </a:r>
                      <a:b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</a:b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Interior </a:t>
                      </a: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’s</a:t>
                      </a:r>
                    </a:p>
                  </a:txBody>
                  <a:tcPr marL="91453" marR="91453" marT="45702" marB="45702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One</a:t>
                      </a: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/>
                      </a:r>
                      <a:b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</a:b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Interior </a:t>
                      </a: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</a:t>
                      </a:r>
                    </a:p>
                  </a:txBody>
                  <a:tcPr marL="91453" marR="91453" marT="45702" marB="45702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One</a:t>
                      </a: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b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</a:b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Exterior </a:t>
                      </a: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sym typeface="Symbol" pitchFamily="18" charset="2"/>
                        </a:rPr>
                        <a:t></a:t>
                      </a:r>
                    </a:p>
                  </a:txBody>
                  <a:tcPr marL="91453" marR="91453" marT="45702" marB="45702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14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marL="91453" marR="91453" marT="45702" marB="4570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Triangle</a:t>
                      </a:r>
                    </a:p>
                  </a:txBody>
                  <a:tcPr marL="91453" marR="91453"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180</a:t>
                      </a:r>
                    </a:p>
                  </a:txBody>
                  <a:tcPr marL="91453" marR="91453"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60</a:t>
                      </a:r>
                    </a:p>
                  </a:txBody>
                  <a:tcPr marL="91453" marR="91453"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120</a:t>
                      </a:r>
                    </a:p>
                  </a:txBody>
                  <a:tcPr marL="91453" marR="91453"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33514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</a:t>
                      </a:r>
                    </a:p>
                  </a:txBody>
                  <a:tcPr marL="91453" marR="91453" marT="45702" marB="4570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Pentagon</a:t>
                      </a:r>
                    </a:p>
                  </a:txBody>
                  <a:tcPr marL="91453" marR="91453"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540</a:t>
                      </a:r>
                    </a:p>
                  </a:txBody>
                  <a:tcPr marL="91453" marR="91453"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108</a:t>
                      </a:r>
                    </a:p>
                  </a:txBody>
                  <a:tcPr marL="91453" marR="91453"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72</a:t>
                      </a:r>
                    </a:p>
                  </a:txBody>
                  <a:tcPr marL="91453" marR="91453"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14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7</a:t>
                      </a:r>
                    </a:p>
                  </a:txBody>
                  <a:tcPr marL="91453" marR="91453" marT="45702" marB="4570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Heptagon</a:t>
                      </a:r>
                    </a:p>
                  </a:txBody>
                  <a:tcPr marL="91453" marR="91453"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900</a:t>
                      </a:r>
                    </a:p>
                  </a:txBody>
                  <a:tcPr marL="91453" marR="91453"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128.57</a:t>
                      </a:r>
                    </a:p>
                  </a:txBody>
                  <a:tcPr marL="91453" marR="91453"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51.43</a:t>
                      </a:r>
                    </a:p>
                  </a:txBody>
                  <a:tcPr marL="91453" marR="91453"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</a:tbl>
          </a:graphicData>
        </a:graphic>
      </p:graphicFrame>
      <p:sp>
        <p:nvSpPr>
          <p:cNvPr id="10276" name="TextBox 88"/>
          <p:cNvSpPr txBox="1">
            <a:spLocks noChangeArrowheads="1"/>
          </p:cNvSpPr>
          <p:nvPr/>
        </p:nvSpPr>
        <p:spPr bwMode="auto">
          <a:xfrm>
            <a:off x="1343025" y="3754438"/>
            <a:ext cx="596741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b="1">
                <a:solidFill>
                  <a:srgbClr val="FFFF00"/>
                </a:solidFill>
              </a:rPr>
              <a:t>S = (n – 2) </a:t>
            </a:r>
            <a:r>
              <a:rPr lang="en-US" altLang="en-US" b="1">
                <a:solidFill>
                  <a:srgbClr val="FFFF00"/>
                </a:solidFill>
                <a:sym typeface="Symbol" pitchFamily="18" charset="2"/>
              </a:rPr>
              <a:t> 180 = (16 – 2)  180 = 14  180 = 2520</a:t>
            </a:r>
            <a:endParaRPr lang="en-US" altLang="en-US" b="1">
              <a:solidFill>
                <a:srgbClr val="FFFF00"/>
              </a:solidFill>
            </a:endParaRPr>
          </a:p>
        </p:txBody>
      </p:sp>
      <p:sp>
        <p:nvSpPr>
          <p:cNvPr id="10277" name="TextBox 88"/>
          <p:cNvSpPr txBox="1">
            <a:spLocks noChangeArrowheads="1"/>
          </p:cNvSpPr>
          <p:nvPr/>
        </p:nvSpPr>
        <p:spPr bwMode="auto">
          <a:xfrm>
            <a:off x="1414463" y="4683125"/>
            <a:ext cx="5967412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b="1">
                <a:solidFill>
                  <a:srgbClr val="FFFF00"/>
                </a:solidFill>
              </a:rPr>
              <a:t>S = 360</a:t>
            </a:r>
          </a:p>
        </p:txBody>
      </p:sp>
      <p:sp>
        <p:nvSpPr>
          <p:cNvPr id="10278" name="TextBox 88"/>
          <p:cNvSpPr txBox="1">
            <a:spLocks noChangeArrowheads="1"/>
          </p:cNvSpPr>
          <p:nvPr/>
        </p:nvSpPr>
        <p:spPr bwMode="auto">
          <a:xfrm>
            <a:off x="1497013" y="5564188"/>
            <a:ext cx="5967412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b="1">
                <a:solidFill>
                  <a:srgbClr val="FFFF00"/>
                </a:solidFill>
              </a:rPr>
              <a:t>Int </a:t>
            </a:r>
            <a:r>
              <a:rPr lang="en-US" altLang="en-US" b="1">
                <a:solidFill>
                  <a:srgbClr val="FFFF00"/>
                </a:solidFill>
                <a:sym typeface="Symbol" pitchFamily="18" charset="2"/>
              </a:rPr>
              <a:t> + Ext  = 180    so Ext  = 40</a:t>
            </a:r>
          </a:p>
          <a:p>
            <a:endParaRPr lang="en-US" altLang="en-US" b="1">
              <a:solidFill>
                <a:srgbClr val="FFFF00"/>
              </a:solidFill>
              <a:sym typeface="Symbol" pitchFamily="18" charset="2"/>
            </a:endParaRPr>
          </a:p>
          <a:p>
            <a:r>
              <a:rPr lang="en-US" altLang="en-US" b="1">
                <a:solidFill>
                  <a:srgbClr val="FFFF00"/>
                </a:solidFill>
                <a:sym typeface="Symbol" pitchFamily="18" charset="2"/>
              </a:rPr>
              <a:t>n = 360 / Ext   = 360 / 40 = 9</a:t>
            </a:r>
            <a:endParaRPr lang="en-US" altLang="en-US" b="1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25"/>
          <p:cNvSpPr txBox="1">
            <a:spLocks noChangeArrowheads="1"/>
          </p:cNvSpPr>
          <p:nvPr/>
        </p:nvSpPr>
        <p:spPr bwMode="auto">
          <a:xfrm>
            <a:off x="3970338" y="2825750"/>
            <a:ext cx="1839912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1600" b="1"/>
              <a:t>In the </a:t>
            </a:r>
            <a:r>
              <a:rPr lang="en-US" altLang="en-US" sz="1600" b="1">
                <a:solidFill>
                  <a:srgbClr val="00B0F0"/>
                </a:solidFill>
              </a:rPr>
              <a:t>rhombus</a:t>
            </a:r>
            <a:r>
              <a:rPr lang="en-US" altLang="en-US" sz="1600" b="1"/>
              <a:t>,  </a:t>
            </a:r>
          </a:p>
        </p:txBody>
      </p:sp>
      <p:grpSp>
        <p:nvGrpSpPr>
          <p:cNvPr id="11267" name="Group 241"/>
          <p:cNvGrpSpPr>
            <a:grpSpLocks/>
          </p:cNvGrpSpPr>
          <p:nvPr/>
        </p:nvGrpSpPr>
        <p:grpSpPr bwMode="auto">
          <a:xfrm>
            <a:off x="3449638" y="3333750"/>
            <a:ext cx="2252662" cy="1603375"/>
            <a:chOff x="297" y="1171"/>
            <a:chExt cx="1419" cy="1010"/>
          </a:xfrm>
        </p:grpSpPr>
        <p:sp>
          <p:nvSpPr>
            <p:cNvPr id="11318" name="AutoShape 224"/>
            <p:cNvSpPr>
              <a:spLocks noChangeAspect="1" noChangeArrowheads="1"/>
            </p:cNvSpPr>
            <p:nvPr/>
          </p:nvSpPr>
          <p:spPr bwMode="auto">
            <a:xfrm>
              <a:off x="472" y="1277"/>
              <a:ext cx="1042" cy="765"/>
            </a:xfrm>
            <a:prstGeom prst="parallelogram">
              <a:avLst>
                <a:gd name="adj" fmla="val 34052"/>
              </a:avLst>
            </a:prstGeom>
            <a:noFill/>
            <a:ln w="9525" algn="ctr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en-US" altLang="en-US" sz="2000" b="1"/>
            </a:p>
          </p:txBody>
        </p:sp>
        <p:sp>
          <p:nvSpPr>
            <p:cNvPr id="11319" name="Line 226"/>
            <p:cNvSpPr>
              <a:spLocks noChangeShapeType="1"/>
            </p:cNvSpPr>
            <p:nvPr/>
          </p:nvSpPr>
          <p:spPr bwMode="auto">
            <a:xfrm flipV="1">
              <a:off x="472" y="1277"/>
              <a:ext cx="1047" cy="75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20" name="Line 227"/>
            <p:cNvSpPr>
              <a:spLocks noChangeShapeType="1"/>
            </p:cNvSpPr>
            <p:nvPr/>
          </p:nvSpPr>
          <p:spPr bwMode="auto">
            <a:xfrm>
              <a:off x="727" y="1277"/>
              <a:ext cx="530" cy="76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321" name="Text Box 228"/>
            <p:cNvSpPr txBox="1">
              <a:spLocks noChangeArrowheads="1"/>
            </p:cNvSpPr>
            <p:nvPr/>
          </p:nvSpPr>
          <p:spPr bwMode="auto">
            <a:xfrm>
              <a:off x="566" y="1171"/>
              <a:ext cx="197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b="1"/>
                <a:t>J</a:t>
              </a:r>
            </a:p>
          </p:txBody>
        </p:sp>
        <p:sp>
          <p:nvSpPr>
            <p:cNvPr id="11322" name="Text Box 229"/>
            <p:cNvSpPr txBox="1">
              <a:spLocks noChangeArrowheads="1"/>
            </p:cNvSpPr>
            <p:nvPr/>
          </p:nvSpPr>
          <p:spPr bwMode="auto">
            <a:xfrm>
              <a:off x="1495" y="1171"/>
              <a:ext cx="221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b="1"/>
                <a:t>K</a:t>
              </a:r>
            </a:p>
          </p:txBody>
        </p:sp>
        <p:sp>
          <p:nvSpPr>
            <p:cNvPr id="11323" name="Text Box 230"/>
            <p:cNvSpPr txBox="1">
              <a:spLocks noChangeArrowheads="1"/>
            </p:cNvSpPr>
            <p:nvPr/>
          </p:nvSpPr>
          <p:spPr bwMode="auto">
            <a:xfrm>
              <a:off x="297" y="1948"/>
              <a:ext cx="205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b="1"/>
                <a:t>L</a:t>
              </a:r>
            </a:p>
          </p:txBody>
        </p:sp>
        <p:sp>
          <p:nvSpPr>
            <p:cNvPr id="11324" name="Text Box 231"/>
            <p:cNvSpPr txBox="1">
              <a:spLocks noChangeArrowheads="1"/>
            </p:cNvSpPr>
            <p:nvPr/>
          </p:nvSpPr>
          <p:spPr bwMode="auto">
            <a:xfrm>
              <a:off x="1238" y="1948"/>
              <a:ext cx="237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b="1"/>
                <a:t>M</a:t>
              </a:r>
            </a:p>
          </p:txBody>
        </p:sp>
        <p:sp>
          <p:nvSpPr>
            <p:cNvPr id="11325" name="Text Box 232"/>
            <p:cNvSpPr txBox="1">
              <a:spLocks noChangeArrowheads="1"/>
            </p:cNvSpPr>
            <p:nvPr/>
          </p:nvSpPr>
          <p:spPr bwMode="auto">
            <a:xfrm>
              <a:off x="871" y="1671"/>
              <a:ext cx="221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b="1"/>
                <a:t>N</a:t>
              </a:r>
            </a:p>
          </p:txBody>
        </p:sp>
      </p:grpSp>
      <p:sp>
        <p:nvSpPr>
          <p:cNvPr id="11268" name="Text Box 234"/>
          <p:cNvSpPr txBox="1">
            <a:spLocks noChangeArrowheads="1"/>
          </p:cNvSpPr>
          <p:nvPr/>
        </p:nvSpPr>
        <p:spPr bwMode="auto">
          <a:xfrm>
            <a:off x="6919913" y="1023938"/>
            <a:ext cx="1635125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1600" b="1"/>
              <a:t>In the </a:t>
            </a:r>
            <a:r>
              <a:rPr lang="en-US" altLang="en-US" sz="1600" b="1">
                <a:solidFill>
                  <a:srgbClr val="66FF66"/>
                </a:solidFill>
              </a:rPr>
              <a:t>square</a:t>
            </a:r>
            <a:r>
              <a:rPr lang="en-US" altLang="en-US" sz="1600" b="1"/>
              <a:t>,  </a:t>
            </a:r>
          </a:p>
        </p:txBody>
      </p:sp>
      <p:grpSp>
        <p:nvGrpSpPr>
          <p:cNvPr id="11269" name="Group 277"/>
          <p:cNvGrpSpPr>
            <a:grpSpLocks/>
          </p:cNvGrpSpPr>
          <p:nvPr/>
        </p:nvGrpSpPr>
        <p:grpSpPr bwMode="auto">
          <a:xfrm>
            <a:off x="338138" y="1370013"/>
            <a:ext cx="3249612" cy="1592262"/>
            <a:chOff x="200" y="65"/>
            <a:chExt cx="2047" cy="1003"/>
          </a:xfrm>
        </p:grpSpPr>
        <p:grpSp>
          <p:nvGrpSpPr>
            <p:cNvPr id="11303" name="Group 259"/>
            <p:cNvGrpSpPr>
              <a:grpSpLocks/>
            </p:cNvGrpSpPr>
            <p:nvPr/>
          </p:nvGrpSpPr>
          <p:grpSpPr bwMode="auto">
            <a:xfrm>
              <a:off x="200" y="106"/>
              <a:ext cx="2047" cy="955"/>
              <a:chOff x="151" y="3189"/>
              <a:chExt cx="2047" cy="955"/>
            </a:xfrm>
          </p:grpSpPr>
          <p:sp>
            <p:nvSpPr>
              <p:cNvPr id="11310" name="Rectangle 245"/>
              <p:cNvSpPr>
                <a:spLocks noChangeArrowheads="1"/>
              </p:cNvSpPr>
              <p:nvPr/>
            </p:nvSpPr>
            <p:spPr bwMode="auto">
              <a:xfrm>
                <a:off x="334" y="3312"/>
                <a:ext cx="1643" cy="661"/>
              </a:xfrm>
              <a:prstGeom prst="rect">
                <a:avLst/>
              </a:prstGeom>
              <a:noFill/>
              <a:ln w="9525" algn="ctr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endParaRPr lang="en-US" altLang="en-US" sz="2000" b="1"/>
              </a:p>
            </p:txBody>
          </p:sp>
          <p:sp>
            <p:nvSpPr>
              <p:cNvPr id="11311" name="Line 246"/>
              <p:cNvSpPr>
                <a:spLocks noChangeShapeType="1"/>
              </p:cNvSpPr>
              <p:nvPr/>
            </p:nvSpPr>
            <p:spPr bwMode="auto">
              <a:xfrm flipV="1">
                <a:off x="334" y="3313"/>
                <a:ext cx="1643" cy="65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312" name="Line 247"/>
              <p:cNvSpPr>
                <a:spLocks noChangeShapeType="1"/>
              </p:cNvSpPr>
              <p:nvPr/>
            </p:nvSpPr>
            <p:spPr bwMode="auto">
              <a:xfrm>
                <a:off x="334" y="3312"/>
                <a:ext cx="1643" cy="66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313" name="Text Box 248"/>
              <p:cNvSpPr txBox="1">
                <a:spLocks noChangeArrowheads="1"/>
              </p:cNvSpPr>
              <p:nvPr/>
            </p:nvSpPr>
            <p:spPr bwMode="auto">
              <a:xfrm>
                <a:off x="151" y="3189"/>
                <a:ext cx="254" cy="23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en-US" altLang="en-US" b="1"/>
                  <a:t>W</a:t>
                </a:r>
              </a:p>
            </p:txBody>
          </p:sp>
          <p:sp>
            <p:nvSpPr>
              <p:cNvPr id="11314" name="Text Box 249"/>
              <p:cNvSpPr txBox="1">
                <a:spLocks noChangeArrowheads="1"/>
              </p:cNvSpPr>
              <p:nvPr/>
            </p:nvSpPr>
            <p:spPr bwMode="auto">
              <a:xfrm>
                <a:off x="1977" y="3189"/>
                <a:ext cx="213" cy="23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en-US" altLang="en-US" b="1"/>
                  <a:t>P</a:t>
                </a:r>
              </a:p>
            </p:txBody>
          </p:sp>
          <p:sp>
            <p:nvSpPr>
              <p:cNvPr id="11315" name="Text Box 250"/>
              <p:cNvSpPr txBox="1">
                <a:spLocks noChangeArrowheads="1"/>
              </p:cNvSpPr>
              <p:nvPr/>
            </p:nvSpPr>
            <p:spPr bwMode="auto">
              <a:xfrm>
                <a:off x="1977" y="3910"/>
                <a:ext cx="221" cy="23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en-US" altLang="en-US" b="1"/>
                  <a:t>B</a:t>
                </a:r>
              </a:p>
            </p:txBody>
          </p:sp>
          <p:sp>
            <p:nvSpPr>
              <p:cNvPr id="11316" name="Text Box 251"/>
              <p:cNvSpPr txBox="1">
                <a:spLocks noChangeArrowheads="1"/>
              </p:cNvSpPr>
              <p:nvPr/>
            </p:nvSpPr>
            <p:spPr bwMode="auto">
              <a:xfrm>
                <a:off x="151" y="3911"/>
                <a:ext cx="221" cy="23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en-US" altLang="en-US" b="1"/>
                  <a:t>H</a:t>
                </a:r>
              </a:p>
            </p:txBody>
          </p:sp>
          <p:sp>
            <p:nvSpPr>
              <p:cNvPr id="11317" name="Text Box 252"/>
              <p:cNvSpPr txBox="1">
                <a:spLocks noChangeArrowheads="1"/>
              </p:cNvSpPr>
              <p:nvPr/>
            </p:nvSpPr>
            <p:spPr bwMode="auto">
              <a:xfrm>
                <a:off x="1055" y="3441"/>
                <a:ext cx="221" cy="23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r>
                  <a:rPr lang="en-US" altLang="en-US" b="1"/>
                  <a:t>A</a:t>
                </a:r>
              </a:p>
            </p:txBody>
          </p:sp>
        </p:grpSp>
        <p:sp>
          <p:nvSpPr>
            <p:cNvPr id="11304" name="Rectangle 265"/>
            <p:cNvSpPr>
              <a:spLocks noChangeArrowheads="1"/>
            </p:cNvSpPr>
            <p:nvPr/>
          </p:nvSpPr>
          <p:spPr bwMode="auto">
            <a:xfrm>
              <a:off x="1494" y="202"/>
              <a:ext cx="311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sz="1600" b="1">
                  <a:sym typeface="Symbol" pitchFamily="18" charset="2"/>
                </a:rPr>
                <a:t>35°</a:t>
              </a:r>
            </a:p>
          </p:txBody>
        </p:sp>
        <p:sp>
          <p:nvSpPr>
            <p:cNvPr id="11305" name="Rectangle 266"/>
            <p:cNvSpPr>
              <a:spLocks noChangeArrowheads="1"/>
            </p:cNvSpPr>
            <p:nvPr/>
          </p:nvSpPr>
          <p:spPr bwMode="auto">
            <a:xfrm>
              <a:off x="1076" y="855"/>
              <a:ext cx="260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sz="1600" b="1">
                  <a:sym typeface="Symbol" pitchFamily="18" charset="2"/>
                </a:rPr>
                <a:t>35</a:t>
              </a:r>
            </a:p>
          </p:txBody>
        </p:sp>
        <p:sp>
          <p:nvSpPr>
            <p:cNvPr id="11306" name="Rectangle 267"/>
            <p:cNvSpPr>
              <a:spLocks noChangeArrowheads="1"/>
            </p:cNvSpPr>
            <p:nvPr/>
          </p:nvSpPr>
          <p:spPr bwMode="auto">
            <a:xfrm>
              <a:off x="1011" y="65"/>
              <a:ext cx="480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sz="1600" b="1">
                  <a:sym typeface="Symbol" pitchFamily="18" charset="2"/>
                </a:rPr>
                <a:t>3x + 8</a:t>
              </a:r>
            </a:p>
          </p:txBody>
        </p:sp>
        <p:sp>
          <p:nvSpPr>
            <p:cNvPr id="11307" name="Rectangle 268"/>
            <p:cNvSpPr>
              <a:spLocks noChangeArrowheads="1"/>
            </p:cNvSpPr>
            <p:nvPr/>
          </p:nvSpPr>
          <p:spPr bwMode="auto">
            <a:xfrm>
              <a:off x="850" y="470"/>
              <a:ext cx="283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sz="1600" b="1">
                  <a:sym typeface="Symbol" pitchFamily="18" charset="2"/>
                </a:rPr>
                <a:t>m°</a:t>
              </a:r>
            </a:p>
          </p:txBody>
        </p:sp>
        <p:sp>
          <p:nvSpPr>
            <p:cNvPr id="11308" name="Rectangle 269"/>
            <p:cNvSpPr>
              <a:spLocks noChangeArrowheads="1"/>
            </p:cNvSpPr>
            <p:nvPr/>
          </p:nvSpPr>
          <p:spPr bwMode="auto">
            <a:xfrm rot="1606085">
              <a:off x="1417" y="546"/>
              <a:ext cx="448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sz="1600" b="1">
                  <a:sym typeface="Symbol" pitchFamily="18" charset="2"/>
                </a:rPr>
                <a:t>2y -1 </a:t>
              </a:r>
            </a:p>
          </p:txBody>
        </p:sp>
        <p:sp>
          <p:nvSpPr>
            <p:cNvPr id="11309" name="Rectangle 270"/>
            <p:cNvSpPr>
              <a:spLocks noChangeArrowheads="1"/>
            </p:cNvSpPr>
            <p:nvPr/>
          </p:nvSpPr>
          <p:spPr bwMode="auto">
            <a:xfrm rot="-1567516">
              <a:off x="600" y="567"/>
              <a:ext cx="260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sz="1600" b="1">
                  <a:sym typeface="Symbol" pitchFamily="18" charset="2"/>
                </a:rPr>
                <a:t>25</a:t>
              </a:r>
            </a:p>
          </p:txBody>
        </p:sp>
      </p:grpSp>
      <p:grpSp>
        <p:nvGrpSpPr>
          <p:cNvPr id="11270" name="Group 275"/>
          <p:cNvGrpSpPr>
            <a:grpSpLocks/>
          </p:cNvGrpSpPr>
          <p:nvPr/>
        </p:nvGrpSpPr>
        <p:grpSpPr bwMode="auto">
          <a:xfrm>
            <a:off x="6684963" y="1314450"/>
            <a:ext cx="1885950" cy="1795463"/>
            <a:chOff x="2987" y="1057"/>
            <a:chExt cx="1188" cy="1131"/>
          </a:xfrm>
        </p:grpSpPr>
        <p:sp>
          <p:nvSpPr>
            <p:cNvPr id="11291" name="Rectangle 236"/>
            <p:cNvSpPr>
              <a:spLocks noChangeArrowheads="1"/>
            </p:cNvSpPr>
            <p:nvPr/>
          </p:nvSpPr>
          <p:spPr bwMode="auto">
            <a:xfrm>
              <a:off x="3162" y="1235"/>
              <a:ext cx="766" cy="759"/>
            </a:xfrm>
            <a:prstGeom prst="rect">
              <a:avLst/>
            </a:prstGeom>
            <a:noFill/>
            <a:ln w="9525" algn="ctr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endParaRPr lang="en-US" altLang="en-US" sz="2000" b="1"/>
            </a:p>
          </p:txBody>
        </p:sp>
        <p:sp>
          <p:nvSpPr>
            <p:cNvPr id="11292" name="Text Box 237"/>
            <p:cNvSpPr txBox="1">
              <a:spLocks noChangeArrowheads="1"/>
            </p:cNvSpPr>
            <p:nvPr/>
          </p:nvSpPr>
          <p:spPr bwMode="auto">
            <a:xfrm>
              <a:off x="2987" y="1114"/>
              <a:ext cx="221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b="1"/>
                <a:t>R</a:t>
              </a:r>
            </a:p>
          </p:txBody>
        </p:sp>
        <p:sp>
          <p:nvSpPr>
            <p:cNvPr id="11293" name="Text Box 238"/>
            <p:cNvSpPr txBox="1">
              <a:spLocks noChangeArrowheads="1"/>
            </p:cNvSpPr>
            <p:nvPr/>
          </p:nvSpPr>
          <p:spPr bwMode="auto">
            <a:xfrm>
              <a:off x="3898" y="1114"/>
              <a:ext cx="213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b="1"/>
                <a:t>S</a:t>
              </a:r>
            </a:p>
          </p:txBody>
        </p:sp>
        <p:sp>
          <p:nvSpPr>
            <p:cNvPr id="11294" name="Text Box 239"/>
            <p:cNvSpPr txBox="1">
              <a:spLocks noChangeArrowheads="1"/>
            </p:cNvSpPr>
            <p:nvPr/>
          </p:nvSpPr>
          <p:spPr bwMode="auto">
            <a:xfrm>
              <a:off x="3898" y="1950"/>
              <a:ext cx="205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b="1"/>
                <a:t>T</a:t>
              </a:r>
            </a:p>
          </p:txBody>
        </p:sp>
        <p:sp>
          <p:nvSpPr>
            <p:cNvPr id="11295" name="Text Box 240"/>
            <p:cNvSpPr txBox="1">
              <a:spLocks noChangeArrowheads="1"/>
            </p:cNvSpPr>
            <p:nvPr/>
          </p:nvSpPr>
          <p:spPr bwMode="auto">
            <a:xfrm>
              <a:off x="2987" y="1950"/>
              <a:ext cx="221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b="1"/>
                <a:t>U</a:t>
              </a:r>
            </a:p>
          </p:txBody>
        </p:sp>
        <p:sp>
          <p:nvSpPr>
            <p:cNvPr id="11296" name="Line 242"/>
            <p:cNvSpPr>
              <a:spLocks noChangeShapeType="1"/>
            </p:cNvSpPr>
            <p:nvPr/>
          </p:nvSpPr>
          <p:spPr bwMode="auto">
            <a:xfrm flipV="1">
              <a:off x="3166" y="1236"/>
              <a:ext cx="762" cy="75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97" name="Line 243"/>
            <p:cNvSpPr>
              <a:spLocks noChangeShapeType="1"/>
            </p:cNvSpPr>
            <p:nvPr/>
          </p:nvSpPr>
          <p:spPr bwMode="auto">
            <a:xfrm>
              <a:off x="3163" y="1236"/>
              <a:ext cx="765" cy="75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98" name="Text Box 244"/>
            <p:cNvSpPr txBox="1">
              <a:spLocks noChangeArrowheads="1"/>
            </p:cNvSpPr>
            <p:nvPr/>
          </p:nvSpPr>
          <p:spPr bwMode="auto">
            <a:xfrm>
              <a:off x="3447" y="1400"/>
              <a:ext cx="213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b="1"/>
                <a:t>V</a:t>
              </a:r>
            </a:p>
          </p:txBody>
        </p:sp>
        <p:sp>
          <p:nvSpPr>
            <p:cNvPr id="11299" name="Rectangle 271"/>
            <p:cNvSpPr>
              <a:spLocks noChangeArrowheads="1"/>
            </p:cNvSpPr>
            <p:nvPr/>
          </p:nvSpPr>
          <p:spPr bwMode="auto">
            <a:xfrm>
              <a:off x="3413" y="1654"/>
              <a:ext cx="311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sz="1600" b="1">
                  <a:sym typeface="Symbol" pitchFamily="18" charset="2"/>
                </a:rPr>
                <a:t>2k°</a:t>
              </a:r>
            </a:p>
          </p:txBody>
        </p:sp>
        <p:sp>
          <p:nvSpPr>
            <p:cNvPr id="11300" name="Rectangle 272"/>
            <p:cNvSpPr>
              <a:spLocks noChangeArrowheads="1"/>
            </p:cNvSpPr>
            <p:nvPr/>
          </p:nvSpPr>
          <p:spPr bwMode="auto">
            <a:xfrm>
              <a:off x="3338" y="1057"/>
              <a:ext cx="448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sz="1600" b="1">
                  <a:sym typeface="Symbol" pitchFamily="18" charset="2"/>
                </a:rPr>
                <a:t>3x - 8</a:t>
              </a:r>
            </a:p>
          </p:txBody>
        </p:sp>
        <p:sp>
          <p:nvSpPr>
            <p:cNvPr id="11301" name="Rectangle 273"/>
            <p:cNvSpPr>
              <a:spLocks noChangeArrowheads="1"/>
            </p:cNvSpPr>
            <p:nvPr/>
          </p:nvSpPr>
          <p:spPr bwMode="auto">
            <a:xfrm>
              <a:off x="3915" y="1547"/>
              <a:ext cx="260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sz="1600" b="1">
                  <a:sym typeface="Symbol" pitchFamily="18" charset="2"/>
                </a:rPr>
                <a:t>16</a:t>
              </a:r>
            </a:p>
          </p:txBody>
        </p:sp>
        <p:sp>
          <p:nvSpPr>
            <p:cNvPr id="11302" name="Rectangle 274"/>
            <p:cNvSpPr>
              <a:spLocks noChangeArrowheads="1"/>
            </p:cNvSpPr>
            <p:nvPr/>
          </p:nvSpPr>
          <p:spPr bwMode="auto">
            <a:xfrm>
              <a:off x="3349" y="1975"/>
              <a:ext cx="480" cy="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sz="1600" b="1">
                  <a:sym typeface="Symbol" pitchFamily="18" charset="2"/>
                </a:rPr>
                <a:t>4y + 4</a:t>
              </a:r>
            </a:p>
          </p:txBody>
        </p:sp>
      </p:grpSp>
      <p:sp>
        <p:nvSpPr>
          <p:cNvPr id="11271" name="Text Box 276"/>
          <p:cNvSpPr txBox="1">
            <a:spLocks noChangeArrowheads="1"/>
          </p:cNvSpPr>
          <p:nvPr/>
        </p:nvSpPr>
        <p:spPr bwMode="auto">
          <a:xfrm>
            <a:off x="993775" y="1076325"/>
            <a:ext cx="1874838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1600" b="1"/>
              <a:t>In the </a:t>
            </a:r>
            <a:r>
              <a:rPr lang="en-US" altLang="en-US" sz="1600" b="1">
                <a:solidFill>
                  <a:srgbClr val="FFFF00"/>
                </a:solidFill>
              </a:rPr>
              <a:t>rectangle</a:t>
            </a:r>
            <a:r>
              <a:rPr lang="en-US" altLang="en-US" sz="1600" b="1"/>
              <a:t>,  </a:t>
            </a:r>
          </a:p>
        </p:txBody>
      </p:sp>
      <p:sp>
        <p:nvSpPr>
          <p:cNvPr id="11272" name="Text Box 295"/>
          <p:cNvSpPr txBox="1">
            <a:spLocks noChangeArrowheads="1"/>
          </p:cNvSpPr>
          <p:nvPr/>
        </p:nvSpPr>
        <p:spPr bwMode="auto">
          <a:xfrm>
            <a:off x="238125" y="1931988"/>
            <a:ext cx="4286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b="1"/>
              <a:t>9z</a:t>
            </a:r>
          </a:p>
        </p:txBody>
      </p:sp>
      <p:sp>
        <p:nvSpPr>
          <p:cNvPr id="11273" name="Text Box 296"/>
          <p:cNvSpPr txBox="1">
            <a:spLocks noChangeArrowheads="1"/>
          </p:cNvSpPr>
          <p:nvPr/>
        </p:nvSpPr>
        <p:spPr bwMode="auto">
          <a:xfrm>
            <a:off x="3222625" y="1919288"/>
            <a:ext cx="4413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b="1"/>
              <a:t>18</a:t>
            </a:r>
          </a:p>
        </p:txBody>
      </p:sp>
      <p:sp>
        <p:nvSpPr>
          <p:cNvPr id="11274" name="Text Box 297"/>
          <p:cNvSpPr txBox="1">
            <a:spLocks noChangeArrowheads="1"/>
          </p:cNvSpPr>
          <p:nvPr/>
        </p:nvSpPr>
        <p:spPr bwMode="auto">
          <a:xfrm>
            <a:off x="3465513" y="3890963"/>
            <a:ext cx="42703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b="1"/>
              <a:t>3z</a:t>
            </a:r>
          </a:p>
        </p:txBody>
      </p:sp>
      <p:sp>
        <p:nvSpPr>
          <p:cNvPr id="11275" name="Text Box 298"/>
          <p:cNvSpPr txBox="1">
            <a:spLocks noChangeArrowheads="1"/>
          </p:cNvSpPr>
          <p:nvPr/>
        </p:nvSpPr>
        <p:spPr bwMode="auto">
          <a:xfrm>
            <a:off x="4208463" y="4729163"/>
            <a:ext cx="4413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b="1"/>
              <a:t>2y</a:t>
            </a:r>
          </a:p>
        </p:txBody>
      </p:sp>
      <p:sp>
        <p:nvSpPr>
          <p:cNvPr id="11276" name="Text Box 299"/>
          <p:cNvSpPr txBox="1">
            <a:spLocks noChangeArrowheads="1"/>
          </p:cNvSpPr>
          <p:nvPr/>
        </p:nvSpPr>
        <p:spPr bwMode="auto">
          <a:xfrm>
            <a:off x="5183188" y="4040188"/>
            <a:ext cx="4413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b="1"/>
              <a:t>4x</a:t>
            </a:r>
          </a:p>
        </p:txBody>
      </p:sp>
      <p:sp>
        <p:nvSpPr>
          <p:cNvPr id="11277" name="Text Box 300"/>
          <p:cNvSpPr txBox="1">
            <a:spLocks noChangeArrowheads="1"/>
          </p:cNvSpPr>
          <p:nvPr/>
        </p:nvSpPr>
        <p:spPr bwMode="auto">
          <a:xfrm>
            <a:off x="4559300" y="3221038"/>
            <a:ext cx="4413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b="1"/>
              <a:t>24</a:t>
            </a:r>
          </a:p>
        </p:txBody>
      </p:sp>
      <p:sp>
        <p:nvSpPr>
          <p:cNvPr id="11278" name="Text Box 301"/>
          <p:cNvSpPr txBox="1">
            <a:spLocks noChangeArrowheads="1"/>
          </p:cNvSpPr>
          <p:nvPr/>
        </p:nvSpPr>
        <p:spPr bwMode="auto">
          <a:xfrm rot="-2302257">
            <a:off x="4054475" y="4048125"/>
            <a:ext cx="30003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b="1"/>
              <a:t>z</a:t>
            </a:r>
          </a:p>
        </p:txBody>
      </p:sp>
      <p:sp>
        <p:nvSpPr>
          <p:cNvPr id="11279" name="Text Box 302"/>
          <p:cNvSpPr txBox="1">
            <a:spLocks noChangeArrowheads="1"/>
          </p:cNvSpPr>
          <p:nvPr/>
        </p:nvSpPr>
        <p:spPr bwMode="auto">
          <a:xfrm rot="-2302257">
            <a:off x="4714875" y="3549650"/>
            <a:ext cx="26193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b="1"/>
              <a:t>t</a:t>
            </a:r>
          </a:p>
        </p:txBody>
      </p:sp>
      <p:sp>
        <p:nvSpPr>
          <p:cNvPr id="11280" name="Rectangle 303"/>
          <p:cNvSpPr>
            <a:spLocks noChangeArrowheads="1"/>
          </p:cNvSpPr>
          <p:nvPr/>
        </p:nvSpPr>
        <p:spPr bwMode="auto">
          <a:xfrm>
            <a:off x="4475163" y="4460875"/>
            <a:ext cx="493712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1600" b="1">
                <a:sym typeface="Symbol" pitchFamily="18" charset="2"/>
              </a:rPr>
              <a:t>54°</a:t>
            </a:r>
          </a:p>
        </p:txBody>
      </p:sp>
      <p:sp>
        <p:nvSpPr>
          <p:cNvPr id="11281" name="Title 86"/>
          <p:cNvSpPr>
            <a:spLocks noGrp="1"/>
          </p:cNvSpPr>
          <p:nvPr>
            <p:ph type="title"/>
          </p:nvPr>
        </p:nvSpPr>
        <p:spPr>
          <a:xfrm>
            <a:off x="457200" y="166688"/>
            <a:ext cx="8229600" cy="673100"/>
          </a:xfrm>
        </p:spPr>
        <p:txBody>
          <a:bodyPr/>
          <a:lstStyle/>
          <a:p>
            <a:r>
              <a:rPr lang="en-US" altLang="en-US" sz="3600" b="1" smtClean="0"/>
              <a:t>Example Solutions 2</a:t>
            </a:r>
          </a:p>
        </p:txBody>
      </p:sp>
      <p:sp>
        <p:nvSpPr>
          <p:cNvPr id="11282" name="TextBox 87"/>
          <p:cNvSpPr txBox="1">
            <a:spLocks noChangeArrowheads="1"/>
          </p:cNvSpPr>
          <p:nvPr/>
        </p:nvSpPr>
        <p:spPr bwMode="auto">
          <a:xfrm>
            <a:off x="150813" y="4776788"/>
            <a:ext cx="1595437" cy="1754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b="1">
                <a:solidFill>
                  <a:srgbClr val="FFFF00"/>
                </a:solidFill>
              </a:rPr>
              <a:t>diagonals =</a:t>
            </a:r>
          </a:p>
          <a:p>
            <a:r>
              <a:rPr lang="en-US" altLang="en-US" b="1">
                <a:solidFill>
                  <a:srgbClr val="FFFF00"/>
                </a:solidFill>
              </a:rPr>
              <a:t>and bisected</a:t>
            </a:r>
          </a:p>
          <a:p>
            <a:endParaRPr lang="en-US" altLang="en-US" b="1">
              <a:solidFill>
                <a:srgbClr val="FFFF00"/>
              </a:solidFill>
            </a:endParaRPr>
          </a:p>
          <a:p>
            <a:r>
              <a:rPr lang="en-US" altLang="en-US" b="1">
                <a:solidFill>
                  <a:srgbClr val="FFFF00"/>
                </a:solidFill>
              </a:rPr>
              <a:t>25 = 2y – 1</a:t>
            </a:r>
          </a:p>
          <a:p>
            <a:r>
              <a:rPr lang="en-US" altLang="en-US" b="1">
                <a:solidFill>
                  <a:srgbClr val="FFFF00"/>
                </a:solidFill>
              </a:rPr>
              <a:t>26 = 2y</a:t>
            </a:r>
          </a:p>
          <a:p>
            <a:r>
              <a:rPr lang="en-US" altLang="en-US" b="1">
                <a:solidFill>
                  <a:srgbClr val="FFFF00"/>
                </a:solidFill>
              </a:rPr>
              <a:t>13 = 3</a:t>
            </a:r>
          </a:p>
        </p:txBody>
      </p:sp>
      <p:sp>
        <p:nvSpPr>
          <p:cNvPr id="11283" name="TextBox 88"/>
          <p:cNvSpPr txBox="1">
            <a:spLocks noChangeArrowheads="1"/>
          </p:cNvSpPr>
          <p:nvPr/>
        </p:nvSpPr>
        <p:spPr bwMode="auto">
          <a:xfrm>
            <a:off x="217488" y="3035300"/>
            <a:ext cx="2036762" cy="1477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b="1">
                <a:solidFill>
                  <a:srgbClr val="FFFF00"/>
                </a:solidFill>
              </a:rPr>
              <a:t>Opposite sides =</a:t>
            </a:r>
          </a:p>
          <a:p>
            <a:endParaRPr lang="en-US" altLang="en-US" b="1">
              <a:solidFill>
                <a:srgbClr val="FFFF00"/>
              </a:solidFill>
            </a:endParaRPr>
          </a:p>
          <a:p>
            <a:r>
              <a:rPr lang="en-US" altLang="en-US" b="1">
                <a:solidFill>
                  <a:srgbClr val="FFFF00"/>
                </a:solidFill>
              </a:rPr>
              <a:t>35 = 3x + 8</a:t>
            </a:r>
          </a:p>
          <a:p>
            <a:r>
              <a:rPr lang="en-US" altLang="en-US" b="1">
                <a:solidFill>
                  <a:srgbClr val="FFFF00"/>
                </a:solidFill>
              </a:rPr>
              <a:t>27 = 3x</a:t>
            </a:r>
          </a:p>
          <a:p>
            <a:r>
              <a:rPr lang="en-US" altLang="en-US" b="1">
                <a:solidFill>
                  <a:srgbClr val="FFFF00"/>
                </a:solidFill>
              </a:rPr>
              <a:t>9 = x</a:t>
            </a:r>
          </a:p>
        </p:txBody>
      </p:sp>
      <p:sp>
        <p:nvSpPr>
          <p:cNvPr id="11284" name="TextBox 89"/>
          <p:cNvSpPr txBox="1">
            <a:spLocks noChangeArrowheads="1"/>
          </p:cNvSpPr>
          <p:nvPr/>
        </p:nvSpPr>
        <p:spPr bwMode="auto">
          <a:xfrm>
            <a:off x="4756150" y="5006975"/>
            <a:ext cx="2262188" cy="1138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b="1">
                <a:solidFill>
                  <a:srgbClr val="00B0F0"/>
                </a:solidFill>
              </a:rPr>
              <a:t>diagonals bisected</a:t>
            </a:r>
          </a:p>
          <a:p>
            <a:endParaRPr lang="en-US" altLang="en-US" sz="1200" b="1">
              <a:solidFill>
                <a:srgbClr val="00B0F0"/>
              </a:solidFill>
            </a:endParaRPr>
          </a:p>
          <a:p>
            <a:r>
              <a:rPr lang="en-US" altLang="en-US" b="1">
                <a:solidFill>
                  <a:srgbClr val="00B0F0"/>
                </a:solidFill>
              </a:rPr>
              <a:t>z = t</a:t>
            </a:r>
          </a:p>
          <a:p>
            <a:r>
              <a:rPr lang="en-US" altLang="en-US" b="1">
                <a:solidFill>
                  <a:srgbClr val="00B0F0"/>
                </a:solidFill>
              </a:rPr>
              <a:t>8 = t</a:t>
            </a:r>
          </a:p>
        </p:txBody>
      </p:sp>
      <p:sp>
        <p:nvSpPr>
          <p:cNvPr id="11285" name="TextBox 90"/>
          <p:cNvSpPr txBox="1">
            <a:spLocks noChangeArrowheads="1"/>
          </p:cNvSpPr>
          <p:nvPr/>
        </p:nvSpPr>
        <p:spPr bwMode="auto">
          <a:xfrm>
            <a:off x="2392363" y="5008563"/>
            <a:ext cx="2114550" cy="1138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b="1">
                <a:solidFill>
                  <a:srgbClr val="00B0F0"/>
                </a:solidFill>
              </a:rPr>
              <a:t>all sides =</a:t>
            </a:r>
          </a:p>
          <a:p>
            <a:endParaRPr lang="en-US" altLang="en-US" sz="1200" b="1">
              <a:solidFill>
                <a:srgbClr val="00B0F0"/>
              </a:solidFill>
            </a:endParaRPr>
          </a:p>
          <a:p>
            <a:r>
              <a:rPr lang="en-US" altLang="en-US" b="1">
                <a:solidFill>
                  <a:srgbClr val="00B0F0"/>
                </a:solidFill>
              </a:rPr>
              <a:t>3z = 4x = 2y = 24</a:t>
            </a:r>
          </a:p>
          <a:p>
            <a:r>
              <a:rPr lang="en-US" altLang="en-US" b="1">
                <a:solidFill>
                  <a:srgbClr val="00B0F0"/>
                </a:solidFill>
              </a:rPr>
              <a:t>z = 8, x = 6, y = 12</a:t>
            </a:r>
          </a:p>
        </p:txBody>
      </p:sp>
      <p:sp>
        <p:nvSpPr>
          <p:cNvPr id="11286" name="Rectangle 91"/>
          <p:cNvSpPr>
            <a:spLocks noChangeArrowheads="1"/>
          </p:cNvSpPr>
          <p:nvPr/>
        </p:nvSpPr>
        <p:spPr bwMode="auto">
          <a:xfrm>
            <a:off x="6672263" y="3298825"/>
            <a:ext cx="2443162" cy="147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b="1">
                <a:solidFill>
                  <a:srgbClr val="66FF66"/>
                </a:solidFill>
              </a:rPr>
              <a:t>all sides =</a:t>
            </a:r>
          </a:p>
          <a:p>
            <a:endParaRPr lang="en-US" altLang="en-US" b="1">
              <a:solidFill>
                <a:srgbClr val="66FF66"/>
              </a:solidFill>
            </a:endParaRPr>
          </a:p>
          <a:p>
            <a:r>
              <a:rPr lang="en-US" altLang="en-US" b="1">
                <a:solidFill>
                  <a:srgbClr val="66FF66"/>
                </a:solidFill>
              </a:rPr>
              <a:t>4y + 4 = 16 = 3x – 8</a:t>
            </a:r>
          </a:p>
          <a:p>
            <a:r>
              <a:rPr lang="en-US" altLang="en-US" b="1">
                <a:solidFill>
                  <a:srgbClr val="66FF66"/>
                </a:solidFill>
              </a:rPr>
              <a:t>4y = 12           24 = 3x</a:t>
            </a:r>
          </a:p>
          <a:p>
            <a:r>
              <a:rPr lang="en-US" altLang="en-US" b="1">
                <a:solidFill>
                  <a:srgbClr val="66FF66"/>
                </a:solidFill>
              </a:rPr>
              <a:t>  y = 3               8 = x</a:t>
            </a:r>
          </a:p>
        </p:txBody>
      </p:sp>
      <p:sp>
        <p:nvSpPr>
          <p:cNvPr id="11287" name="Rectangle 92"/>
          <p:cNvSpPr>
            <a:spLocks noChangeArrowheads="1"/>
          </p:cNvSpPr>
          <p:nvPr/>
        </p:nvSpPr>
        <p:spPr bwMode="auto">
          <a:xfrm>
            <a:off x="7477125" y="5262563"/>
            <a:ext cx="1477963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b="1">
                <a:solidFill>
                  <a:srgbClr val="66FF66"/>
                </a:solidFill>
              </a:rPr>
              <a:t>diagonals </a:t>
            </a:r>
            <a:r>
              <a:rPr lang="en-US" altLang="en-US" b="1">
                <a:solidFill>
                  <a:srgbClr val="66FF66"/>
                </a:solidFill>
                <a:sym typeface="Symbol" pitchFamily="18" charset="2"/>
              </a:rPr>
              <a:t></a:t>
            </a:r>
            <a:endParaRPr lang="en-US" altLang="en-US" b="1">
              <a:solidFill>
                <a:srgbClr val="66FF66"/>
              </a:solidFill>
            </a:endParaRPr>
          </a:p>
          <a:p>
            <a:endParaRPr lang="en-US" altLang="en-US" b="1">
              <a:solidFill>
                <a:srgbClr val="66FF66"/>
              </a:solidFill>
            </a:endParaRPr>
          </a:p>
          <a:p>
            <a:r>
              <a:rPr lang="en-US" altLang="en-US" b="1">
                <a:solidFill>
                  <a:srgbClr val="66FF66"/>
                </a:solidFill>
              </a:rPr>
              <a:t>2k = 90</a:t>
            </a:r>
          </a:p>
          <a:p>
            <a:r>
              <a:rPr lang="en-US" altLang="en-US" b="1">
                <a:solidFill>
                  <a:srgbClr val="66FF66"/>
                </a:solidFill>
              </a:rPr>
              <a:t>k = 45</a:t>
            </a:r>
          </a:p>
        </p:txBody>
      </p:sp>
      <p:sp>
        <p:nvSpPr>
          <p:cNvPr id="11288" name="TextBox 93"/>
          <p:cNvSpPr txBox="1">
            <a:spLocks noChangeArrowheads="1"/>
          </p:cNvSpPr>
          <p:nvPr/>
        </p:nvSpPr>
        <p:spPr bwMode="auto">
          <a:xfrm>
            <a:off x="3897313" y="917575"/>
            <a:ext cx="2655887" cy="1477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b="1">
                <a:solidFill>
                  <a:srgbClr val="FFFF00"/>
                </a:solidFill>
              </a:rPr>
              <a:t>2 pairs isosceles ∆</a:t>
            </a:r>
          </a:p>
          <a:p>
            <a:endParaRPr lang="en-US" altLang="en-US" b="1">
              <a:solidFill>
                <a:srgbClr val="FFFF00"/>
              </a:solidFill>
            </a:endParaRPr>
          </a:p>
          <a:p>
            <a:r>
              <a:rPr lang="en-US" altLang="en-US" b="1">
                <a:solidFill>
                  <a:srgbClr val="FFFF00"/>
                </a:solidFill>
              </a:rPr>
              <a:t>35 + 35 + x = 180</a:t>
            </a:r>
          </a:p>
          <a:p>
            <a:r>
              <a:rPr lang="en-US" altLang="en-US" b="1">
                <a:solidFill>
                  <a:srgbClr val="FFFF00"/>
                </a:solidFill>
              </a:rPr>
              <a:t>         x + m = 180 (L pr)</a:t>
            </a:r>
          </a:p>
          <a:p>
            <a:r>
              <a:rPr lang="en-US" altLang="en-US" b="1">
                <a:solidFill>
                  <a:srgbClr val="FFFF00"/>
                </a:solidFill>
              </a:rPr>
              <a:t>               m = 70</a:t>
            </a:r>
          </a:p>
        </p:txBody>
      </p:sp>
      <p:sp>
        <p:nvSpPr>
          <p:cNvPr id="11289" name="TextBox 94"/>
          <p:cNvSpPr txBox="1">
            <a:spLocks noChangeArrowheads="1"/>
          </p:cNvSpPr>
          <p:nvPr/>
        </p:nvSpPr>
        <p:spPr bwMode="auto">
          <a:xfrm>
            <a:off x="3167063" y="6086475"/>
            <a:ext cx="278765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b="1">
                <a:solidFill>
                  <a:srgbClr val="00B0F0"/>
                </a:solidFill>
              </a:rPr>
              <a:t>diagonals bisect angles</a:t>
            </a:r>
          </a:p>
          <a:p>
            <a:r>
              <a:rPr lang="en-US" altLang="en-US" b="1">
                <a:solidFill>
                  <a:srgbClr val="00B0F0"/>
                </a:solidFill>
              </a:rPr>
              <a:t>w = 54</a:t>
            </a:r>
          </a:p>
        </p:txBody>
      </p:sp>
      <p:sp>
        <p:nvSpPr>
          <p:cNvPr id="11290" name="Text Box 299"/>
          <p:cNvSpPr txBox="1">
            <a:spLocks noChangeArrowheads="1"/>
          </p:cNvSpPr>
          <p:nvPr/>
        </p:nvSpPr>
        <p:spPr bwMode="auto">
          <a:xfrm>
            <a:off x="4689475" y="4183063"/>
            <a:ext cx="4572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b="1"/>
              <a:t>w</a:t>
            </a:r>
            <a:r>
              <a:rPr lang="en-US" altLang="en-US" b="1">
                <a:cs typeface="Arial" charset="0"/>
              </a:rPr>
              <a:t>°</a:t>
            </a:r>
            <a:endParaRPr lang="en-US" altLang="en-US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9">
      <a:dk1>
        <a:srgbClr val="336699"/>
      </a:dk1>
      <a:lt1>
        <a:srgbClr val="FFFFFF"/>
      </a:lt1>
      <a:dk2>
        <a:srgbClr val="000000"/>
      </a:dk2>
      <a:lt2>
        <a:srgbClr val="E3EBF1"/>
      </a:lt2>
      <a:accent1>
        <a:srgbClr val="003399"/>
      </a:accent1>
      <a:accent2>
        <a:srgbClr val="468A4B"/>
      </a:accent2>
      <a:accent3>
        <a:srgbClr val="AAAAAA"/>
      </a:accent3>
      <a:accent4>
        <a:srgbClr val="DADADA"/>
      </a:accent4>
      <a:accent5>
        <a:srgbClr val="AAADCA"/>
      </a:accent5>
      <a:accent6>
        <a:srgbClr val="3F7D43"/>
      </a:accent6>
      <a:hlink>
        <a:srgbClr val="66CCFF"/>
      </a:hlink>
      <a:folHlink>
        <a:srgbClr val="F0E5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2025</TotalTime>
  <Words>918</Words>
  <Application>Microsoft Office PowerPoint</Application>
  <PresentationFormat>On-screen Show (4:3)</PresentationFormat>
  <Paragraphs>372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Default Design</vt:lpstr>
      <vt:lpstr>Lesson 7-R</vt:lpstr>
      <vt:lpstr>Angles in Convex Polygons</vt:lpstr>
      <vt:lpstr>Example Problems 1</vt:lpstr>
      <vt:lpstr>Polygon Hierarchy</vt:lpstr>
      <vt:lpstr>Polygon Venn Diagram</vt:lpstr>
      <vt:lpstr>Quadrilateral Characteristics Summary</vt:lpstr>
      <vt:lpstr>Example Problems 2</vt:lpstr>
      <vt:lpstr>Example Solutions 1</vt:lpstr>
      <vt:lpstr>Example Solutions 2</vt:lpstr>
      <vt:lpstr>Example Solutions 2 Cont</vt:lpstr>
      <vt:lpstr>Summary &amp; Homework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Chris Headlee</dc:creator>
  <cp:lastModifiedBy>Chris</cp:lastModifiedBy>
  <cp:revision>92</cp:revision>
  <cp:lastPrinted>1601-01-01T00:00:00Z</cp:lastPrinted>
  <dcterms:created xsi:type="dcterms:W3CDTF">1601-01-01T00:00:00Z</dcterms:created>
  <dcterms:modified xsi:type="dcterms:W3CDTF">2020-03-27T18:59:38Z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