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330" r:id="rId4"/>
    <p:sldId id="280" r:id="rId5"/>
    <p:sldId id="322" r:id="rId6"/>
    <p:sldId id="323" r:id="rId7"/>
    <p:sldId id="324" r:id="rId8"/>
    <p:sldId id="309" r:id="rId9"/>
    <p:sldId id="325" r:id="rId10"/>
    <p:sldId id="326" r:id="rId11"/>
    <p:sldId id="327" r:id="rId12"/>
    <p:sldId id="328" r:id="rId13"/>
    <p:sldId id="329" r:id="rId14"/>
    <p:sldId id="28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9DB05-31A1-442D-8CD7-EDA762D8A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557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06771-746C-4EB2-A08E-57E0F3579E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707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B83BD-91E6-4B9D-848F-D64F32200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791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1C359-4290-4E66-A72E-C335B8F50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03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07BE2-D4D5-4114-849D-0B91AA6A54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652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40A14-82F1-4B03-85A2-F0BCE9B108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337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8B5D9-9E4E-4CC4-8507-DD2A537959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1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1A1BC-315B-4207-9975-6586D83946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07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2798A-530F-45C2-A11D-A03C414A36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906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C33AD-877A-4328-AC7E-775FCE6BD8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076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F84CC-6594-4A34-A997-5848E91DFC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641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8B78CB9-CC75-482C-99C2-7ED01FC1A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hanacademy.org/math/geometry/hs-geo-similarity/modal/v/similar-triangle-basics" TargetMode="External"/><Relationship Id="rId2" Type="http://schemas.openxmlformats.org/officeDocument/2006/relationships/hyperlink" Target="https://www.khanacademy.org/math/geometry/hs-geo-similarity/modal/v/testing-similarity-through-transformation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Lesson 8-1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pPr eaLnBrk="1" hangingPunct="1"/>
            <a:r>
              <a:rPr lang="en-US" b="1" dirty="0" smtClean="0"/>
              <a:t>Similar </a:t>
            </a:r>
            <a:r>
              <a:rPr lang="en-US" b="1" dirty="0"/>
              <a:t>Polygons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545" name="Text Box 113"/>
              <p:cNvSpPr txBox="1">
                <a:spLocks noChangeArrowheads="1"/>
              </p:cNvSpPr>
              <p:nvPr/>
            </p:nvSpPr>
            <p:spPr bwMode="auto">
              <a:xfrm>
                <a:off x="308610" y="1009650"/>
                <a:ext cx="8141653" cy="16040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In the diagram,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𝑼𝑽𝑾</m:t>
                    </m:r>
                    <m:r>
                      <a:rPr lang="en-US" sz="2400" b="1" i="1">
                        <a:latin typeface="Cambria Math"/>
                      </a:rPr>
                      <m:t>~∆</m:t>
                    </m:r>
                    <m:r>
                      <a:rPr lang="en-US" sz="2400" b="1" i="1">
                        <a:latin typeface="Cambria Math"/>
                      </a:rPr>
                      <m:t>𝑸𝑹𝑺</m:t>
                    </m:r>
                  </m:oMath>
                </a14:m>
                <a:r>
                  <a:rPr lang="en-US" sz="2400" b="1" dirty="0"/>
                  <a:t>.  </a:t>
                </a:r>
                <a:endParaRPr lang="en-US" sz="2400" b="1" dirty="0" smtClean="0"/>
              </a:p>
              <a:p>
                <a:r>
                  <a:rPr lang="en-US" sz="2400" b="1" dirty="0" smtClean="0"/>
                  <a:t>Find </a:t>
                </a:r>
                <a:r>
                  <a:rPr lang="en-US" sz="2400" b="1" dirty="0"/>
                  <a:t>the length of the median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𝑺𝑻</m:t>
                        </m:r>
                      </m:e>
                    </m:acc>
                  </m:oMath>
                </a14:m>
                <a:r>
                  <a:rPr lang="en-US" sz="2400" b="1" dirty="0"/>
                  <a:t>.</a:t>
                </a:r>
                <a:r>
                  <a:rPr lang="en-US" sz="2400" b="1" dirty="0" smtClean="0"/>
                  <a:t/>
                </a:r>
                <a:br>
                  <a:rPr lang="en-US" sz="2400" b="1" dirty="0" smtClean="0"/>
                </a:br>
                <a:endParaRPr lang="en-US" sz="2400" b="1" dirty="0">
                  <a:effectLst/>
                </a:endParaRPr>
              </a:p>
            </p:txBody>
          </p:sp>
        </mc:Choice>
        <mc:Fallback xmlns="">
          <p:sp>
            <p:nvSpPr>
              <p:cNvPr id="18545" name="Text 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8610" y="1009650"/>
                <a:ext cx="8141653" cy="1604010"/>
              </a:xfrm>
              <a:prstGeom prst="rect">
                <a:avLst/>
              </a:prstGeom>
              <a:blipFill rotWithShape="1">
                <a:blip r:embed="rId2"/>
                <a:stretch>
                  <a:fillRect l="-1199" t="-266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52" name="Title 21"/>
          <p:cNvSpPr>
            <a:spLocks noGrp="1"/>
          </p:cNvSpPr>
          <p:nvPr>
            <p:ph type="title"/>
          </p:nvPr>
        </p:nvSpPr>
        <p:spPr>
          <a:xfrm>
            <a:off x="457200" y="123825"/>
            <a:ext cx="8229600" cy="7493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14"/>
              <p:cNvSpPr>
                <a:spLocks noChangeArrowheads="1"/>
              </p:cNvSpPr>
              <p:nvPr/>
            </p:nvSpPr>
            <p:spPr bwMode="auto">
              <a:xfrm>
                <a:off x="689334" y="3295650"/>
                <a:ext cx="3383683" cy="20442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𝟑𝟔</m:t>
                        </m:r>
                      </m:num>
                      <m:den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𝟏𝟔</m:t>
                        </m:r>
                      </m:den>
                    </m:f>
                    <m:r>
                      <a:rPr lang="en-US" altLang="en-US" sz="28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𝒙</m:t>
                        </m:r>
                      </m:num>
                      <m:den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                 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𝟏𝟔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𝒙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𝟒𝟑𝟐</m:t>
                    </m:r>
                  </m:oMath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                      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𝒙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𝟐𝟕</m:t>
                    </m:r>
                  </m:oMath>
                </a14:m>
                <a:endParaRPr lang="en-US" altLang="en-US" sz="2400" b="1" dirty="0">
                  <a:solidFill>
                    <a:srgbClr val="FFEB55"/>
                  </a:solidFill>
                </a:endParaRPr>
              </a:p>
            </p:txBody>
          </p:sp>
        </mc:Choice>
        <mc:Fallback xmlns="">
          <p:sp>
            <p:nvSpPr>
              <p:cNvPr id="11" name="Rectangle 1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9334" y="3295650"/>
                <a:ext cx="3383683" cy="2044278"/>
              </a:xfrm>
              <a:prstGeom prst="rect">
                <a:avLst/>
              </a:prstGeom>
              <a:blipFill rotWithShape="1">
                <a:blip r:embed="rId3"/>
                <a:stretch>
                  <a:fillRect l="-270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698" y="1009639"/>
            <a:ext cx="2940844" cy="2738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40776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45" grpId="0" autoUpdateAnimBg="0"/>
      <p:bldP spid="1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545" name="Text Box 113"/>
              <p:cNvSpPr txBox="1">
                <a:spLocks noChangeArrowheads="1"/>
              </p:cNvSpPr>
              <p:nvPr/>
            </p:nvSpPr>
            <p:spPr bwMode="auto">
              <a:xfrm>
                <a:off x="308610" y="1009650"/>
                <a:ext cx="8141653" cy="2286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Your neighbor has decided to enlarge his garden.  The garden is rectangular with width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𝟔</m:t>
                    </m:r>
                  </m:oMath>
                </a14:m>
                <a:r>
                  <a:rPr lang="en-US" sz="2400" b="1" dirty="0"/>
                  <a:t> feet and length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𝟏𝟓</m:t>
                    </m:r>
                  </m:oMath>
                </a14:m>
                <a:r>
                  <a:rPr lang="en-US" sz="2400" b="1" dirty="0"/>
                  <a:t> feet.  The new garden will be similar to the original one, but will have a length of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𝟑𝟓</m:t>
                    </m:r>
                  </m:oMath>
                </a14:m>
                <a:r>
                  <a:rPr lang="en-US" sz="2400" b="1" dirty="0"/>
                  <a:t> feet.  Find the perimeter of the original garden and the enlarged garden.</a:t>
                </a:r>
              </a:p>
            </p:txBody>
          </p:sp>
        </mc:Choice>
        <mc:Fallback xmlns="">
          <p:sp>
            <p:nvSpPr>
              <p:cNvPr id="18545" name="Text 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8610" y="1009650"/>
                <a:ext cx="8141653" cy="2286000"/>
              </a:xfrm>
              <a:prstGeom prst="rect">
                <a:avLst/>
              </a:prstGeom>
              <a:blipFill rotWithShape="1">
                <a:blip r:embed="rId2"/>
                <a:stretch>
                  <a:fillRect l="-1199" t="-1867" r="-974" b="-64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52" name="Title 21"/>
          <p:cNvSpPr>
            <a:spLocks noGrp="1"/>
          </p:cNvSpPr>
          <p:nvPr>
            <p:ph type="title"/>
          </p:nvPr>
        </p:nvSpPr>
        <p:spPr>
          <a:xfrm>
            <a:off x="457200" y="123825"/>
            <a:ext cx="8229600" cy="7493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14"/>
              <p:cNvSpPr>
                <a:spLocks noChangeArrowheads="1"/>
              </p:cNvSpPr>
              <p:nvPr/>
            </p:nvSpPr>
            <p:spPr bwMode="auto">
              <a:xfrm>
                <a:off x="826494" y="4004310"/>
                <a:ext cx="7049750" cy="20442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𝟏𝟓</m:t>
                        </m:r>
                      </m:den>
                    </m:f>
                    <m:r>
                      <a:rPr lang="en-US" altLang="en-US" sz="28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𝒙</m:t>
                        </m:r>
                      </m:num>
                      <m:den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𝟑𝟓</m:t>
                        </m:r>
                      </m:den>
                    </m:f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              Perimeters:</a:t>
                </a:r>
              </a:p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>
                    <a:solidFill>
                      <a:schemeClr val="tx1">
                        <a:lumMod val="85000"/>
                      </a:schemeClr>
                    </a:solidFill>
                  </a:rPr>
                  <a:t> </a:t>
                </a: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                                                    Original:   42 </a:t>
                </a:r>
                <a:r>
                  <a:rPr lang="en-US" altLang="en-US" sz="2400" b="1" dirty="0" err="1" smtClean="0">
                    <a:solidFill>
                      <a:schemeClr val="tx1">
                        <a:lumMod val="85000"/>
                      </a:schemeClr>
                    </a:solidFill>
                  </a:rPr>
                  <a:t>ft</a:t>
                </a:r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                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𝟏𝟓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𝒙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𝟐𝟏𝟎</m:t>
                    </m:r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                 Enlarged:  98 </a:t>
                </a:r>
                <a:r>
                  <a:rPr lang="en-US" altLang="en-US" sz="2400" b="1" dirty="0" err="1" smtClean="0">
                    <a:solidFill>
                      <a:schemeClr val="tx1">
                        <a:lumMod val="85000"/>
                      </a:schemeClr>
                    </a:solidFill>
                  </a:rPr>
                  <a:t>ft</a:t>
                </a:r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                     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𝒙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𝟏𝟒</m:t>
                    </m:r>
                  </m:oMath>
                </a14:m>
                <a:endParaRPr lang="en-US" altLang="en-US" sz="2400" b="1" dirty="0">
                  <a:solidFill>
                    <a:srgbClr val="FFEB55"/>
                  </a:solidFill>
                </a:endParaRPr>
              </a:p>
            </p:txBody>
          </p:sp>
        </mc:Choice>
        <mc:Fallback xmlns="">
          <p:sp>
            <p:nvSpPr>
              <p:cNvPr id="11" name="Rectangle 1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6494" y="4004310"/>
                <a:ext cx="7049750" cy="2044278"/>
              </a:xfrm>
              <a:prstGeom prst="rect">
                <a:avLst/>
              </a:prstGeom>
              <a:blipFill rotWithShape="1">
                <a:blip r:embed="rId3"/>
                <a:stretch>
                  <a:fillRect l="-1384" r="-4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615421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45" grpId="0" autoUpdateAnimBg="0"/>
      <p:bldP spid="11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545" name="Text Box 113"/>
              <p:cNvSpPr txBox="1">
                <a:spLocks noChangeArrowheads="1"/>
              </p:cNvSpPr>
              <p:nvPr/>
            </p:nvSpPr>
            <p:spPr bwMode="auto">
              <a:xfrm>
                <a:off x="225106" y="1072991"/>
                <a:ext cx="5192713" cy="16040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 smtClean="0"/>
                  <a:t>In </a:t>
                </a:r>
                <a:r>
                  <a:rPr lang="en-US" sz="2400" b="1" dirty="0"/>
                  <a:t>the diagram,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𝑷𝑸𝑻</m:t>
                    </m:r>
                    <m:r>
                      <a:rPr lang="en-US" sz="2400" b="1" i="1">
                        <a:latin typeface="Cambria Math"/>
                      </a:rPr>
                      <m:t>~∆</m:t>
                    </m:r>
                    <m:r>
                      <a:rPr lang="en-US" sz="2400" b="1" i="1">
                        <a:latin typeface="Cambria Math"/>
                      </a:rPr>
                      <m:t>𝑹𝑺𝑻</m:t>
                    </m:r>
                  </m:oMath>
                </a14:m>
                <a:r>
                  <a:rPr lang="en-US" sz="2400" b="1" dirty="0"/>
                  <a:t>, and the area of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𝑹𝑺𝑻</m:t>
                    </m:r>
                  </m:oMath>
                </a14:m>
                <a:r>
                  <a:rPr lang="en-US" sz="2400" b="1" dirty="0"/>
                  <a:t> is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𝟕𝟓</m:t>
                    </m:r>
                  </m:oMath>
                </a14:m>
                <a:r>
                  <a:rPr lang="en-US" sz="2400" b="1" dirty="0"/>
                  <a:t> square meters.  Find the area of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𝑷𝑸𝑻</m:t>
                    </m:r>
                  </m:oMath>
                </a14:m>
                <a:r>
                  <a:rPr lang="en-US" sz="2400" b="1" dirty="0"/>
                  <a:t>.</a:t>
                </a:r>
              </a:p>
              <a:p>
                <a:r>
                  <a:rPr lang="en-US" sz="2400" b="1" dirty="0" smtClean="0"/>
                  <a:t/>
                </a:r>
                <a:br>
                  <a:rPr lang="en-US" sz="2400" b="1" dirty="0" smtClean="0"/>
                </a:br>
                <a:endParaRPr lang="en-US" sz="2400" b="1" dirty="0">
                  <a:effectLst/>
                </a:endParaRPr>
              </a:p>
            </p:txBody>
          </p:sp>
        </mc:Choice>
        <mc:Fallback xmlns="">
          <p:sp>
            <p:nvSpPr>
              <p:cNvPr id="18545" name="Text 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5106" y="1072991"/>
                <a:ext cx="5192713" cy="1604010"/>
              </a:xfrm>
              <a:prstGeom prst="rect">
                <a:avLst/>
              </a:prstGeom>
              <a:blipFill rotWithShape="1">
                <a:blip r:embed="rId2"/>
                <a:stretch>
                  <a:fillRect l="-1878" t="-266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52" name="Title 21"/>
          <p:cNvSpPr>
            <a:spLocks noGrp="1"/>
          </p:cNvSpPr>
          <p:nvPr>
            <p:ph type="title"/>
          </p:nvPr>
        </p:nvSpPr>
        <p:spPr>
          <a:xfrm>
            <a:off x="457200" y="123825"/>
            <a:ext cx="8229600" cy="7493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5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7820" y="1072991"/>
            <a:ext cx="3440906" cy="213121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114"/>
              <p:cNvSpPr>
                <a:spLocks noChangeArrowheads="1"/>
              </p:cNvSpPr>
              <p:nvPr/>
            </p:nvSpPr>
            <p:spPr bwMode="auto">
              <a:xfrm>
                <a:off x="826494" y="4004310"/>
                <a:ext cx="4772460" cy="20442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𝟏𝟎</m:t>
                        </m:r>
                      </m:num>
                      <m:den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𝟏𝟒</m:t>
                        </m:r>
                      </m:den>
                    </m:f>
                    <m:r>
                      <a:rPr lang="en-US" altLang="en-US" sz="28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𝟕𝟓</m:t>
                        </m:r>
                      </m:num>
                      <m:den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𝑨</m:t>
                        </m:r>
                      </m:den>
                    </m:f>
                  </m:oMath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>
                    <a:solidFill>
                      <a:schemeClr val="tx1">
                        <a:lumMod val="85000"/>
                      </a:schemeClr>
                    </a:solidFill>
                  </a:rPr>
                  <a:t> </a:t>
                </a: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                                                    </a:t>
                </a:r>
              </a:p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                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𝟏𝟎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𝑨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𝟏𝟎𝟓𝟎</m:t>
                    </m:r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</a:t>
                </a:r>
              </a:p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i="1" dirty="0">
                    <a:solidFill>
                      <a:schemeClr val="tx1">
                        <a:lumMod val="85000"/>
                      </a:schemeClr>
                    </a:solidFill>
                    <a:latin typeface="Cambria Math"/>
                  </a:rPr>
                  <a:t> </a:t>
                </a:r>
                <a:r>
                  <a:rPr lang="en-US" altLang="en-US" sz="2400" b="1" i="1" dirty="0" smtClean="0">
                    <a:solidFill>
                      <a:schemeClr val="tx1">
                        <a:lumMod val="85000"/>
                      </a:schemeClr>
                    </a:solidFill>
                    <a:latin typeface="Cambria Math"/>
                  </a:rPr>
                  <a:t>                           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𝑨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𝟏𝟎𝟓</m:t>
                    </m:r>
                  </m:oMath>
                </a14:m>
                <a:endParaRPr lang="en-US" altLang="en-US" sz="2400" b="1" dirty="0">
                  <a:solidFill>
                    <a:srgbClr val="FFEB55"/>
                  </a:solidFill>
                </a:endParaRPr>
              </a:p>
            </p:txBody>
          </p:sp>
        </mc:Choice>
        <mc:Fallback xmlns="">
          <p:sp>
            <p:nvSpPr>
              <p:cNvPr id="9" name="Rectangle 1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6494" y="4004310"/>
                <a:ext cx="4772460" cy="2044278"/>
              </a:xfrm>
              <a:prstGeom prst="rect">
                <a:avLst/>
              </a:prstGeom>
              <a:blipFill rotWithShape="1">
                <a:blip r:embed="rId4"/>
                <a:stretch>
                  <a:fillRect l="-204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481307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45" grpId="0" autoUpdateAnimBg="0"/>
      <p:bldP spid="9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545" name="Text Box 113"/>
              <p:cNvSpPr txBox="1">
                <a:spLocks noChangeArrowheads="1"/>
              </p:cNvSpPr>
              <p:nvPr/>
            </p:nvSpPr>
            <p:spPr bwMode="auto">
              <a:xfrm>
                <a:off x="308611" y="1172210"/>
                <a:ext cx="5589270" cy="16040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Decide whether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𝑮𝑵𝑴𝑯</m:t>
                    </m:r>
                  </m:oMath>
                </a14:m>
                <a:r>
                  <a:rPr lang="en-US" sz="2400" b="1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𝑴𝑳𝑲𝑯</m:t>
                    </m:r>
                  </m:oMath>
                </a14:m>
                <a:r>
                  <a:rPr lang="en-US" sz="2400" b="1" dirty="0"/>
                  <a:t> are similar.  Explain your reasoning.</a:t>
                </a:r>
                <a:endParaRPr lang="en-US" sz="2400" b="1" dirty="0">
                  <a:effectLst/>
                </a:endParaRPr>
              </a:p>
            </p:txBody>
          </p:sp>
        </mc:Choice>
        <mc:Fallback xmlns="">
          <p:sp>
            <p:nvSpPr>
              <p:cNvPr id="18545" name="Text 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8611" y="1172210"/>
                <a:ext cx="5589270" cy="1604010"/>
              </a:xfrm>
              <a:prstGeom prst="rect">
                <a:avLst/>
              </a:prstGeom>
              <a:blipFill rotWithShape="1">
                <a:blip r:embed="rId2"/>
                <a:stretch>
                  <a:fillRect l="-1745" t="-266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52" name="Title 21"/>
          <p:cNvSpPr>
            <a:spLocks noGrp="1"/>
          </p:cNvSpPr>
          <p:nvPr>
            <p:ph type="title"/>
          </p:nvPr>
        </p:nvSpPr>
        <p:spPr>
          <a:xfrm>
            <a:off x="457200" y="123825"/>
            <a:ext cx="8229600" cy="7493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6</a:t>
            </a:r>
          </a:p>
        </p:txBody>
      </p:sp>
      <p:sp>
        <p:nvSpPr>
          <p:cNvPr id="11" name="Rectangle 114"/>
          <p:cNvSpPr>
            <a:spLocks noChangeArrowheads="1"/>
          </p:cNvSpPr>
          <p:nvPr/>
        </p:nvSpPr>
        <p:spPr bwMode="auto">
          <a:xfrm>
            <a:off x="689335" y="3295650"/>
            <a:ext cx="671332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400" b="1" dirty="0" smtClean="0">
                <a:solidFill>
                  <a:srgbClr val="FFEB55"/>
                </a:solidFill>
              </a:rPr>
              <a:t>Answer:   </a:t>
            </a: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All angles between the two rectangles are 90° and equal to each other.  The ratios of the lengths and widths of the two rectangles are </a:t>
            </a:r>
            <a:r>
              <a:rPr lang="en-US" altLang="en-US" sz="2400" b="1" i="1" dirty="0" smtClean="0">
                <a:solidFill>
                  <a:schemeClr val="tx1">
                    <a:lumMod val="85000"/>
                  </a:schemeClr>
                </a:solidFill>
              </a:rPr>
              <a:t>k</a:t>
            </a: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 = 2.5</a:t>
            </a:r>
            <a:endParaRPr lang="en-US" altLang="en-US" sz="2400" b="1" dirty="0">
              <a:solidFill>
                <a:schemeClr val="tx1">
                  <a:lumMod val="85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149" y="1179830"/>
            <a:ext cx="2767013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11764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45" grpId="0" autoUpdateAnimBg="0"/>
      <p:bldP spid="11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263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282700"/>
            <a:ext cx="8450263" cy="484346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>
              <a:defRPr/>
            </a:pPr>
            <a:r>
              <a:rPr lang="en-US" sz="2400" b="1" dirty="0" smtClean="0">
                <a:ea typeface="+mn-ea"/>
                <a:cs typeface="+mn-cs"/>
              </a:rPr>
              <a:t>A ratio is a comparison of two quantities</a:t>
            </a:r>
            <a:endParaRPr lang="en-US" sz="3600" b="1" dirty="0" smtClean="0">
              <a:ea typeface="+mn-ea"/>
              <a:cs typeface="+mn-cs"/>
            </a:endParaRPr>
          </a:p>
          <a:p>
            <a:pPr lvl="1" eaLnBrk="1" hangingPunct="1">
              <a:defRPr/>
            </a:pPr>
            <a:r>
              <a:rPr lang="en-US" sz="2400" b="1" dirty="0" smtClean="0">
                <a:ea typeface="+mn-ea"/>
                <a:cs typeface="+mn-cs"/>
              </a:rPr>
              <a:t>A proportion is an equation stating that two ratios are equal</a:t>
            </a:r>
          </a:p>
          <a:p>
            <a:pPr lvl="1" eaLnBrk="1" hangingPunct="1">
              <a:defRPr/>
            </a:pPr>
            <a:r>
              <a:rPr lang="en-US" sz="2400" b="1" dirty="0" smtClean="0">
                <a:ea typeface="+mn-ea"/>
                <a:cs typeface="+mn-cs"/>
              </a:rPr>
              <a:t>Recipes are “scaled up” or “scaled down” to fit the amount </a:t>
            </a:r>
            <a:r>
              <a:rPr lang="en-US" sz="2400" b="1" dirty="0" smtClean="0">
                <a:ea typeface="+mn-ea"/>
                <a:cs typeface="+mn-cs"/>
              </a:rPr>
              <a:t>required (when multiplied by a scaling factor)</a:t>
            </a:r>
            <a:endParaRPr lang="en-US" sz="3600" b="1" dirty="0" smtClean="0">
              <a:ea typeface="+mn-ea"/>
              <a:cs typeface="+mn-cs"/>
            </a:endParaRPr>
          </a:p>
          <a:p>
            <a:pPr lvl="1" eaLnBrk="1" hangingPunct="1">
              <a:defRPr/>
            </a:pPr>
            <a:endParaRPr lang="en-US" sz="2400" b="1" dirty="0" smtClean="0"/>
          </a:p>
          <a:p>
            <a:pPr eaLnBrk="1" hangingPunct="1"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sz="2800" b="1" dirty="0" smtClean="0"/>
              <a:t> </a:t>
            </a:r>
          </a:p>
          <a:p>
            <a:pPr lvl="1" eaLnBrk="1" hangingPunct="1">
              <a:defRPr/>
            </a:pPr>
            <a:r>
              <a:rPr lang="en-US" sz="2400" b="1" dirty="0" smtClean="0">
                <a:ea typeface="+mn-ea"/>
                <a:cs typeface="+mn-cs"/>
              </a:rPr>
              <a:t>Proportions WS 1 and WS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79375"/>
            <a:ext cx="8435340" cy="85248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Khan Academy Videos for this lesson</a:t>
            </a:r>
            <a:endParaRPr lang="en-US" altLang="en-US" sz="3600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760220"/>
            <a:ext cx="8521700" cy="4365943"/>
          </a:xfrm>
        </p:spPr>
        <p:txBody>
          <a:bodyPr/>
          <a:lstStyle/>
          <a:p>
            <a:pPr lvl="0"/>
            <a:r>
              <a:rPr lang="en-US" sz="2800" u="sng" dirty="0">
                <a:hlinkClick r:id="rId2"/>
              </a:rPr>
              <a:t>Similar shapes and </a:t>
            </a:r>
            <a:r>
              <a:rPr lang="en-US" sz="2800" u="sng" dirty="0" smtClean="0">
                <a:hlinkClick r:id="rId2"/>
              </a:rPr>
              <a:t>transformations</a:t>
            </a:r>
            <a:endParaRPr lang="en-US" sz="2800" u="sng" dirty="0" smtClean="0"/>
          </a:p>
          <a:p>
            <a:pPr lvl="0"/>
            <a:endParaRPr lang="en-US" sz="2800" dirty="0"/>
          </a:p>
          <a:p>
            <a:pPr lvl="0"/>
            <a:r>
              <a:rPr lang="en-US" sz="2800" dirty="0"/>
              <a:t>Introduction to </a:t>
            </a:r>
            <a:r>
              <a:rPr lang="en-US" sz="2800" u="sng" dirty="0">
                <a:hlinkClick r:id="rId3"/>
              </a:rPr>
              <a:t>triangle similarity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9375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68730"/>
            <a:ext cx="8521700" cy="4857433"/>
          </a:xfrm>
        </p:spPr>
        <p:txBody>
          <a:bodyPr/>
          <a:lstStyle/>
          <a:p>
            <a:r>
              <a:rPr lang="en-US" sz="2800" b="1" dirty="0" smtClean="0"/>
              <a:t>Use </a:t>
            </a:r>
            <a:r>
              <a:rPr lang="en-US" sz="2800" b="1" dirty="0"/>
              <a:t>similarity </a:t>
            </a:r>
            <a:r>
              <a:rPr lang="en-US" sz="2800" b="1" dirty="0" smtClean="0"/>
              <a:t>statements</a:t>
            </a:r>
          </a:p>
          <a:p>
            <a:endParaRPr lang="en-US" sz="2800" b="1" dirty="0"/>
          </a:p>
          <a:p>
            <a:r>
              <a:rPr lang="en-US" sz="2800" b="1" dirty="0" smtClean="0"/>
              <a:t>Find </a:t>
            </a:r>
            <a:r>
              <a:rPr lang="en-US" sz="2800" b="1" dirty="0"/>
              <a:t>corresponding lengths in similar </a:t>
            </a:r>
            <a:r>
              <a:rPr lang="en-US" sz="2800" b="1" dirty="0" smtClean="0"/>
              <a:t>polygons</a:t>
            </a:r>
          </a:p>
          <a:p>
            <a:endParaRPr lang="en-US" sz="2800" b="1" dirty="0"/>
          </a:p>
          <a:p>
            <a:r>
              <a:rPr lang="en-US" sz="2800" b="1" dirty="0" smtClean="0"/>
              <a:t>Find </a:t>
            </a:r>
            <a:r>
              <a:rPr lang="en-US" sz="2800" b="1" dirty="0"/>
              <a:t>perimeters and area of similar </a:t>
            </a:r>
            <a:r>
              <a:rPr lang="en-US" sz="2800" b="1" dirty="0" smtClean="0"/>
              <a:t>polygons</a:t>
            </a:r>
          </a:p>
          <a:p>
            <a:endParaRPr lang="en-US" sz="2800" b="1" dirty="0"/>
          </a:p>
          <a:p>
            <a:r>
              <a:rPr lang="en-US" sz="2800" b="1" dirty="0" smtClean="0"/>
              <a:t>Decide </a:t>
            </a:r>
            <a:r>
              <a:rPr lang="en-US" sz="2800" b="1" dirty="0"/>
              <a:t>whether polygons are similar</a:t>
            </a:r>
          </a:p>
        </p:txBody>
      </p:sp>
    </p:spTree>
    <p:extLst>
      <p:ext uri="{BB962C8B-B14F-4D97-AF65-F5344CB8AC3E}">
        <p14:creationId xmlns:p14="http://schemas.microsoft.com/office/powerpoint/2010/main" val="168555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8048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3863" y="1291590"/>
            <a:ext cx="8380412" cy="5094923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600"/>
              </a:spcAft>
            </a:pPr>
            <a:r>
              <a:rPr lang="en-US" altLang="en-US" sz="2400" b="1" i="1" dirty="0" smtClean="0">
                <a:solidFill>
                  <a:srgbClr val="FFFF00"/>
                </a:solidFill>
              </a:rPr>
              <a:t>Ratio:  </a:t>
            </a:r>
            <a:r>
              <a:rPr lang="en-US" altLang="en-US" sz="2400" b="1" i="1" dirty="0" smtClean="0"/>
              <a:t>a comparison of two quantities (</a:t>
            </a:r>
            <a:r>
              <a:rPr lang="en-US" altLang="en-US" sz="2400" b="1" i="1" dirty="0" err="1" smtClean="0"/>
              <a:t>a:b</a:t>
            </a:r>
            <a:r>
              <a:rPr lang="en-US" altLang="en-US" sz="2400" b="1" i="1" dirty="0" smtClean="0"/>
              <a:t>)</a:t>
            </a:r>
            <a:endParaRPr lang="en-US" altLang="en-US" sz="1200" b="1" dirty="0" smtClean="0"/>
          </a:p>
          <a:p>
            <a:pPr eaLnBrk="1" hangingPunct="1">
              <a:spcBef>
                <a:spcPts val="1200"/>
              </a:spcBef>
              <a:spcAft>
                <a:spcPts val="600"/>
              </a:spcAft>
            </a:pPr>
            <a:r>
              <a:rPr lang="en-US" altLang="en-US" sz="2400" b="1" i="1" dirty="0" smtClean="0">
                <a:solidFill>
                  <a:srgbClr val="FFFF00"/>
                </a:solidFill>
              </a:rPr>
              <a:t>Proportion:  </a:t>
            </a:r>
            <a:r>
              <a:rPr lang="en-US" altLang="en-US" sz="2400" b="1" i="1" dirty="0" smtClean="0"/>
              <a:t>an equation stating that two ratios are equal</a:t>
            </a:r>
            <a:endParaRPr lang="en-US" altLang="en-US" sz="1200" b="1" dirty="0" smtClean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b="1" i="1" dirty="0">
                <a:solidFill>
                  <a:srgbClr val="FFFF00"/>
                </a:solidFill>
              </a:rPr>
              <a:t>Corresponding parts </a:t>
            </a:r>
            <a:r>
              <a:rPr lang="en-US" sz="2400" b="1" i="1" dirty="0"/>
              <a:t>– sides (in ratio equal to scaling factor) or angles (that are congruent) that line up in similar figures</a:t>
            </a:r>
            <a:endParaRPr lang="en-US" sz="2400" b="1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b="1" i="1" dirty="0">
                <a:solidFill>
                  <a:srgbClr val="FFFF00"/>
                </a:solidFill>
              </a:rPr>
              <a:t>Similar figures </a:t>
            </a:r>
            <a:r>
              <a:rPr lang="en-US" sz="2400" b="1" i="1" dirty="0"/>
              <a:t>– a similarity transformation maps one of the figures onto the other</a:t>
            </a:r>
            <a:endParaRPr lang="en-US" sz="2400" b="1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b="1" i="1" dirty="0">
                <a:solidFill>
                  <a:srgbClr val="FFFF00"/>
                </a:solidFill>
              </a:rPr>
              <a:t>Similarity transformation </a:t>
            </a:r>
            <a:r>
              <a:rPr lang="en-US" sz="2400" b="1" i="1" dirty="0"/>
              <a:t>– dilation or a composition of rigid motions and dilations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96838"/>
            <a:ext cx="8229600" cy="803275"/>
          </a:xfrm>
        </p:spPr>
        <p:txBody>
          <a:bodyPr/>
          <a:lstStyle/>
          <a:p>
            <a:r>
              <a:rPr lang="en-US" altLang="en-US" sz="3600" b="1" smtClean="0"/>
              <a:t>Solving Proportions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869950"/>
          </a:xfrm>
        </p:spPr>
        <p:txBody>
          <a:bodyPr/>
          <a:lstStyle/>
          <a:p>
            <a:r>
              <a:rPr lang="en-US" altLang="en-US" sz="2800" b="1" smtClean="0"/>
              <a:t>Solve proportions by cross-multiplication</a:t>
            </a:r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3616325" y="2019300"/>
            <a:ext cx="1900238" cy="166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75000"/>
              </a:lnSpc>
            </a:pPr>
            <a:r>
              <a:rPr lang="en-US" altLang="en-US" sz="2400" b="1"/>
              <a:t>  </a:t>
            </a:r>
            <a:r>
              <a:rPr lang="en-US" altLang="en-US" sz="2400" b="1">
                <a:solidFill>
                  <a:srgbClr val="FFFF00"/>
                </a:solidFill>
              </a:rPr>
              <a:t>a</a:t>
            </a:r>
            <a:r>
              <a:rPr lang="en-US" altLang="en-US" sz="2400" b="1"/>
              <a:t>            </a:t>
            </a:r>
            <a:r>
              <a:rPr lang="en-US" altLang="en-US" sz="2400" b="1">
                <a:solidFill>
                  <a:srgbClr val="CCFFFF"/>
                </a:solidFill>
              </a:rPr>
              <a:t>c</a:t>
            </a:r>
            <a:r>
              <a:rPr lang="en-US" altLang="en-US" sz="2400" b="1"/>
              <a:t> </a:t>
            </a:r>
          </a:p>
          <a:p>
            <a:pPr eaLnBrk="1" hangingPunct="1">
              <a:lnSpc>
                <a:spcPct val="75000"/>
              </a:lnSpc>
            </a:pPr>
            <a:r>
              <a:rPr lang="en-US" altLang="en-US" sz="2400" b="1"/>
              <a:t>-----   =   -----</a:t>
            </a:r>
          </a:p>
          <a:p>
            <a:pPr eaLnBrk="1" hangingPunct="1">
              <a:lnSpc>
                <a:spcPct val="75000"/>
              </a:lnSpc>
            </a:pPr>
            <a:r>
              <a:rPr lang="en-US" altLang="en-US" sz="2400" b="1"/>
              <a:t>  </a:t>
            </a:r>
            <a:r>
              <a:rPr lang="en-US" altLang="en-US" sz="2400" b="1">
                <a:solidFill>
                  <a:srgbClr val="CCFFFF"/>
                </a:solidFill>
              </a:rPr>
              <a:t>b</a:t>
            </a:r>
            <a:r>
              <a:rPr lang="en-US" altLang="en-US" sz="2400" b="1"/>
              <a:t>            </a:t>
            </a:r>
            <a:r>
              <a:rPr lang="en-US" altLang="en-US" sz="2400" b="1">
                <a:solidFill>
                  <a:srgbClr val="FFFF00"/>
                </a:solidFill>
              </a:rPr>
              <a:t>d</a:t>
            </a:r>
          </a:p>
          <a:p>
            <a:pPr eaLnBrk="1" hangingPunct="1"/>
            <a:endParaRPr lang="en-US" altLang="en-US" sz="2400" b="1"/>
          </a:p>
          <a:p>
            <a:pPr eaLnBrk="1" hangingPunct="1"/>
            <a:r>
              <a:rPr lang="en-US" altLang="en-US" sz="2400" b="1"/>
              <a:t>    </a:t>
            </a:r>
            <a:r>
              <a:rPr lang="en-US" altLang="en-US" sz="2400" b="1">
                <a:solidFill>
                  <a:srgbClr val="FFFF00"/>
                </a:solidFill>
              </a:rPr>
              <a:t>ad</a:t>
            </a:r>
            <a:r>
              <a:rPr lang="en-US" altLang="en-US" sz="2400" b="1"/>
              <a:t> = </a:t>
            </a:r>
            <a:r>
              <a:rPr lang="en-US" altLang="en-US" sz="2400" b="1">
                <a:solidFill>
                  <a:srgbClr val="CCFFFF"/>
                </a:solidFill>
              </a:rPr>
              <a:t>bc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843088" y="3248025"/>
            <a:ext cx="1338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FF00"/>
                </a:solidFill>
              </a:rPr>
              <a:t>Extremes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089650" y="3251200"/>
            <a:ext cx="9826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CCFFFF"/>
                </a:solidFill>
              </a:rPr>
              <a:t>Means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619500" y="3960813"/>
            <a:ext cx="2322513" cy="276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75000"/>
              </a:lnSpc>
            </a:pPr>
            <a:r>
              <a:rPr lang="en-US" altLang="en-US" sz="2400" b="1"/>
              <a:t>  </a:t>
            </a:r>
            <a:r>
              <a:rPr lang="en-US" altLang="en-US" sz="2400" b="1">
                <a:solidFill>
                  <a:srgbClr val="FFFF00"/>
                </a:solidFill>
              </a:rPr>
              <a:t>x</a:t>
            </a:r>
            <a:r>
              <a:rPr lang="en-US" altLang="en-US" sz="2400" b="1"/>
              <a:t>            </a:t>
            </a:r>
            <a:r>
              <a:rPr lang="en-US" altLang="en-US" sz="2400" b="1">
                <a:solidFill>
                  <a:srgbClr val="CCFFFF"/>
                </a:solidFill>
              </a:rPr>
              <a:t>x + 2</a:t>
            </a:r>
            <a:r>
              <a:rPr lang="en-US" altLang="en-US" sz="2400" b="1"/>
              <a:t> </a:t>
            </a:r>
          </a:p>
          <a:p>
            <a:pPr eaLnBrk="1" hangingPunct="1">
              <a:lnSpc>
                <a:spcPct val="75000"/>
              </a:lnSpc>
            </a:pPr>
            <a:r>
              <a:rPr lang="en-US" altLang="en-US" sz="2400" b="1"/>
              <a:t>-----   =   --------</a:t>
            </a:r>
          </a:p>
          <a:p>
            <a:pPr eaLnBrk="1" hangingPunct="1">
              <a:lnSpc>
                <a:spcPct val="75000"/>
              </a:lnSpc>
            </a:pPr>
            <a:r>
              <a:rPr lang="en-US" altLang="en-US" sz="2400" b="1"/>
              <a:t>  </a:t>
            </a:r>
            <a:r>
              <a:rPr lang="en-US" altLang="en-US" sz="2400" b="1">
                <a:solidFill>
                  <a:srgbClr val="CCFFFF"/>
                </a:solidFill>
              </a:rPr>
              <a:t>5</a:t>
            </a:r>
            <a:r>
              <a:rPr lang="en-US" altLang="en-US" sz="2400" b="1"/>
              <a:t>              </a:t>
            </a:r>
            <a:r>
              <a:rPr lang="en-US" altLang="en-US" sz="2400" b="1">
                <a:solidFill>
                  <a:srgbClr val="FFFF00"/>
                </a:solidFill>
              </a:rPr>
              <a:t>7</a:t>
            </a:r>
          </a:p>
          <a:p>
            <a:pPr eaLnBrk="1" hangingPunct="1"/>
            <a:endParaRPr lang="en-US" altLang="en-US" sz="2400" b="1"/>
          </a:p>
          <a:p>
            <a:pPr eaLnBrk="1" hangingPunct="1"/>
            <a:r>
              <a:rPr lang="en-US" altLang="en-US" sz="2400" b="1"/>
              <a:t>    </a:t>
            </a:r>
            <a:r>
              <a:rPr lang="en-US" altLang="en-US" sz="2400" b="1">
                <a:solidFill>
                  <a:srgbClr val="FFFF00"/>
                </a:solidFill>
              </a:rPr>
              <a:t>7x</a:t>
            </a:r>
            <a:r>
              <a:rPr lang="en-US" altLang="en-US" sz="2400" b="1"/>
              <a:t> = </a:t>
            </a:r>
            <a:r>
              <a:rPr lang="en-US" altLang="en-US" sz="2400" b="1">
                <a:solidFill>
                  <a:srgbClr val="CCFFFF"/>
                </a:solidFill>
              </a:rPr>
              <a:t>5(x + 2)</a:t>
            </a:r>
          </a:p>
          <a:p>
            <a:pPr eaLnBrk="1" hangingPunct="1"/>
            <a:r>
              <a:rPr lang="en-US" altLang="en-US" sz="2400" b="1">
                <a:solidFill>
                  <a:srgbClr val="CCFFFF"/>
                </a:solidFill>
              </a:rPr>
              <a:t>    </a:t>
            </a:r>
            <a:r>
              <a:rPr lang="en-US" altLang="en-US" sz="2400" b="1">
                <a:solidFill>
                  <a:srgbClr val="FFFF00"/>
                </a:solidFill>
              </a:rPr>
              <a:t>7x</a:t>
            </a:r>
            <a:r>
              <a:rPr lang="en-US" altLang="en-US" sz="2400" b="1">
                <a:solidFill>
                  <a:srgbClr val="CCFFFF"/>
                </a:solidFill>
              </a:rPr>
              <a:t> = 5x + 10</a:t>
            </a:r>
          </a:p>
          <a:p>
            <a:pPr eaLnBrk="1" hangingPunct="1"/>
            <a:r>
              <a:rPr lang="en-US" altLang="en-US" sz="2400" b="1"/>
              <a:t>    2x = 10</a:t>
            </a:r>
          </a:p>
          <a:p>
            <a:pPr eaLnBrk="1" hangingPunct="1"/>
            <a:r>
              <a:rPr lang="en-US" altLang="en-US" sz="2400" b="1"/>
              <a:t>      x =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45" y="160020"/>
            <a:ext cx="8229600" cy="845820"/>
          </a:xfrm>
        </p:spPr>
        <p:txBody>
          <a:bodyPr/>
          <a:lstStyle/>
          <a:p>
            <a:r>
              <a:rPr lang="en-US" sz="3600" b="1" dirty="0" smtClean="0"/>
              <a:t>Corresponding Parts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8710" y="5726430"/>
            <a:ext cx="7578090" cy="902653"/>
          </a:xfrm>
        </p:spPr>
        <p:txBody>
          <a:bodyPr/>
          <a:lstStyle/>
          <a:p>
            <a:r>
              <a:rPr lang="en-US" sz="2400" b="1" dirty="0" smtClean="0"/>
              <a:t>Angles congruent</a:t>
            </a:r>
          </a:p>
          <a:p>
            <a:r>
              <a:rPr lang="en-US" sz="2400" b="1" dirty="0" smtClean="0"/>
              <a:t>Sides proportional to scaling factor</a:t>
            </a: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644" y="1145535"/>
            <a:ext cx="7135714" cy="43842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4721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45" y="160020"/>
            <a:ext cx="8229600" cy="845820"/>
          </a:xfrm>
        </p:spPr>
        <p:txBody>
          <a:bodyPr/>
          <a:lstStyle/>
          <a:p>
            <a:r>
              <a:rPr lang="en-US" sz="3600" b="1" dirty="0" smtClean="0"/>
              <a:t>Corresponding Parts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8710" y="5726430"/>
            <a:ext cx="7578090" cy="902653"/>
          </a:xfrm>
        </p:spPr>
        <p:txBody>
          <a:bodyPr/>
          <a:lstStyle/>
          <a:p>
            <a:r>
              <a:rPr lang="en-US" sz="2400" b="1" dirty="0" smtClean="0"/>
              <a:t>Angles congruent</a:t>
            </a:r>
          </a:p>
          <a:p>
            <a:r>
              <a:rPr lang="en-US" sz="2400" b="1" dirty="0" smtClean="0"/>
              <a:t>Sides proportional to scaling factor</a:t>
            </a: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644" y="1145535"/>
            <a:ext cx="7135714" cy="43842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61016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545" name="Text Box 113"/>
              <p:cNvSpPr txBox="1">
                <a:spLocks noChangeArrowheads="1"/>
              </p:cNvSpPr>
              <p:nvPr/>
            </p:nvSpPr>
            <p:spPr bwMode="auto">
              <a:xfrm>
                <a:off x="308610" y="1009650"/>
                <a:ext cx="8141653" cy="45796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 smtClean="0"/>
                  <a:t>In </a:t>
                </a:r>
                <a:r>
                  <a:rPr lang="en-US" sz="2400" b="1" dirty="0"/>
                  <a:t>the diagram,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𝑨𝑩𝑪</m:t>
                    </m:r>
                    <m:r>
                      <a:rPr lang="en-US" sz="2400" b="1" i="1">
                        <a:latin typeface="Cambria Math"/>
                      </a:rPr>
                      <m:t>~∆</m:t>
                    </m:r>
                    <m:r>
                      <a:rPr lang="en-US" sz="2400" b="1" i="1">
                        <a:latin typeface="Cambria Math"/>
                      </a:rPr>
                      <m:t>𝑱𝑲𝑳</m:t>
                    </m:r>
                  </m:oMath>
                </a14:m>
                <a:r>
                  <a:rPr lang="en-US" sz="2400" b="1" dirty="0"/>
                  <a:t>. </a:t>
                </a:r>
                <a:r>
                  <a:rPr lang="en-US" sz="2400" b="1" dirty="0" smtClean="0"/>
                  <a:t/>
                </a:r>
                <a:br>
                  <a:rPr lang="en-US" sz="2400" b="1" dirty="0" smtClean="0"/>
                </a:br>
                <a:r>
                  <a:rPr lang="en-US" sz="2400" b="1" dirty="0" smtClean="0"/>
                  <a:t/>
                </a:r>
                <a:br>
                  <a:rPr lang="en-US" sz="2400" b="1" dirty="0" smtClean="0"/>
                </a:br>
                <a:endParaRPr lang="en-US" sz="2400" b="1" dirty="0"/>
              </a:p>
              <a:p>
                <a:pPr marL="514350" lvl="0" indent="-285750">
                  <a:tabLst/>
                </a:pPr>
                <a:r>
                  <a:rPr lang="en-US" sz="2400" b="1" dirty="0" smtClean="0">
                    <a:effectLst/>
                  </a:rPr>
                  <a:t>a) Find </a:t>
                </a:r>
                <a:r>
                  <a:rPr lang="en-US" sz="2400" b="1" dirty="0">
                    <a:effectLst/>
                  </a:rPr>
                  <a:t>the scale factor from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𝑨𝑩𝑪</m:t>
                    </m:r>
                  </m:oMath>
                </a14:m>
                <a:r>
                  <a:rPr lang="en-US" sz="2400" b="1" dirty="0"/>
                  <a:t> to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𝑱𝑲𝑳</m:t>
                    </m:r>
                  </m:oMath>
                </a14:m>
                <a:r>
                  <a:rPr lang="en-US" sz="2400" b="1" dirty="0"/>
                  <a:t>.</a:t>
                </a:r>
                <a:br>
                  <a:rPr lang="en-US" sz="2400" b="1" dirty="0"/>
                </a:br>
                <a:r>
                  <a:rPr lang="en-US" sz="2400" b="1" dirty="0"/>
                  <a:t/>
                </a:r>
                <a:br>
                  <a:rPr lang="en-US" sz="2400" b="1" dirty="0"/>
                </a:br>
                <a:r>
                  <a:rPr lang="en-US" sz="2400" b="1" dirty="0"/>
                  <a:t/>
                </a:r>
                <a:br>
                  <a:rPr lang="en-US" sz="2400" b="1" dirty="0"/>
                </a:br>
                <a:endParaRPr lang="en-US" sz="2400" b="1" dirty="0">
                  <a:effectLst/>
                </a:endParaRPr>
              </a:p>
              <a:p>
                <a:pPr marL="514350" lvl="0" indent="-285750">
                  <a:tabLst/>
                </a:pPr>
                <a:r>
                  <a:rPr lang="en-US" sz="2400" b="1" dirty="0" smtClean="0"/>
                  <a:t>b) List </a:t>
                </a:r>
                <a:r>
                  <a:rPr lang="en-US" sz="2400" b="1" dirty="0"/>
                  <a:t>all pairs of congruent angles.</a:t>
                </a:r>
                <a:br>
                  <a:rPr lang="en-US" sz="2400" b="1" dirty="0"/>
                </a:br>
                <a:r>
                  <a:rPr lang="en-US" sz="2400" b="1" dirty="0"/>
                  <a:t/>
                </a:r>
                <a:br>
                  <a:rPr lang="en-US" sz="2400" b="1" dirty="0"/>
                </a:br>
                <a:r>
                  <a:rPr lang="en-US" sz="2400" b="1" dirty="0"/>
                  <a:t/>
                </a:r>
                <a:br>
                  <a:rPr lang="en-US" sz="2400" b="1" dirty="0"/>
                </a:br>
                <a:endParaRPr lang="en-US" sz="2400" b="1" dirty="0">
                  <a:effectLst/>
                </a:endParaRPr>
              </a:p>
              <a:p>
                <a:pPr marL="514350" lvl="0" indent="-285750">
                  <a:tabLst/>
                </a:pPr>
                <a:r>
                  <a:rPr lang="en-US" sz="2400" b="1" dirty="0" smtClean="0"/>
                  <a:t>c) Write </a:t>
                </a:r>
                <a:r>
                  <a:rPr lang="en-US" sz="2400" b="1" dirty="0"/>
                  <a:t>the ratios of the corresponding side lengths in a </a:t>
                </a:r>
                <a:r>
                  <a:rPr lang="en-US" sz="2400" b="1" i="1" dirty="0"/>
                  <a:t>statement of proportionality</a:t>
                </a:r>
                <a:r>
                  <a:rPr lang="en-US" sz="2400" b="1" dirty="0"/>
                  <a:t>.</a:t>
                </a:r>
                <a:endParaRPr lang="en-US" sz="2400" b="1" dirty="0">
                  <a:effectLst/>
                </a:endParaRPr>
              </a:p>
            </p:txBody>
          </p:sp>
        </mc:Choice>
        <mc:Fallback xmlns="">
          <p:sp>
            <p:nvSpPr>
              <p:cNvPr id="18545" name="Text 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8610" y="1009650"/>
                <a:ext cx="8141653" cy="4579620"/>
              </a:xfrm>
              <a:prstGeom prst="rect">
                <a:avLst/>
              </a:prstGeom>
              <a:blipFill rotWithShape="1">
                <a:blip r:embed="rId2"/>
                <a:stretch>
                  <a:fillRect l="-1199" t="-932" r="-150" b="-905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546" name="Rectangle 114"/>
              <p:cNvSpPr>
                <a:spLocks noChangeArrowheads="1"/>
              </p:cNvSpPr>
              <p:nvPr/>
            </p:nvSpPr>
            <p:spPr bwMode="auto">
              <a:xfrm>
                <a:off x="1040130" y="2613660"/>
                <a:ext cx="2713628" cy="6258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𝟐𝟖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𝟐𝟏</m:t>
                        </m:r>
                      </m:den>
                    </m:f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endParaRPr lang="en-US" altLang="en-US" sz="2400" b="1" dirty="0">
                  <a:solidFill>
                    <a:srgbClr val="FFEB55"/>
                  </a:solidFill>
                </a:endParaRPr>
              </a:p>
            </p:txBody>
          </p:sp>
        </mc:Choice>
        <mc:Fallback xmlns="">
          <p:sp>
            <p:nvSpPr>
              <p:cNvPr id="18546" name="Rectangle 1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0130" y="2613660"/>
                <a:ext cx="2713628" cy="625812"/>
              </a:xfrm>
              <a:prstGeom prst="rect">
                <a:avLst/>
              </a:prstGeom>
              <a:blipFill rotWithShape="1">
                <a:blip r:embed="rId3"/>
                <a:stretch>
                  <a:fillRect l="-3596" b="-882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52" name="Title 21"/>
          <p:cNvSpPr>
            <a:spLocks noGrp="1"/>
          </p:cNvSpPr>
          <p:nvPr>
            <p:ph type="title"/>
          </p:nvPr>
        </p:nvSpPr>
        <p:spPr>
          <a:xfrm>
            <a:off x="457200" y="123825"/>
            <a:ext cx="8229600" cy="7493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Example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114"/>
              <p:cNvSpPr>
                <a:spLocks noChangeArrowheads="1"/>
              </p:cNvSpPr>
              <p:nvPr/>
            </p:nvSpPr>
            <p:spPr bwMode="auto">
              <a:xfrm>
                <a:off x="1040130" y="4080510"/>
                <a:ext cx="758158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  </a:t>
                </a: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Order rules   </a:t>
                </a:r>
                <a14:m>
                  <m:oMath xmlns:m="http://schemas.openxmlformats.org/officeDocument/2006/math">
                    <m:r>
                      <a:rPr lang="en-US" altLang="en-US" sz="2400" b="1" i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𝐀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∡≅∡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𝑱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  ∡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𝑩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≅∡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𝑲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  ∡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𝑪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≅∡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𝑳</m:t>
                    </m:r>
                  </m:oMath>
                </a14:m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" name="Rectangle 1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0130" y="4080510"/>
                <a:ext cx="7581583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1287" t="-9211" b="-302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14"/>
              <p:cNvSpPr>
                <a:spLocks noChangeArrowheads="1"/>
              </p:cNvSpPr>
              <p:nvPr/>
            </p:nvSpPr>
            <p:spPr bwMode="auto">
              <a:xfrm>
                <a:off x="1040130" y="5958840"/>
                <a:ext cx="3882666" cy="6258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𝟐𝟖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𝟐𝟏</m:t>
                        </m:r>
                      </m:den>
                    </m:f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𝟑𝟔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𝟐𝟕</m:t>
                        </m:r>
                      </m:den>
                    </m:f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𝟒𝟖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𝟑𝟔</m:t>
                        </m:r>
                      </m:den>
                    </m:f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endParaRPr lang="en-US" altLang="en-US" sz="2400" b="1" dirty="0">
                  <a:solidFill>
                    <a:srgbClr val="FFEB55"/>
                  </a:solidFill>
                </a:endParaRPr>
              </a:p>
            </p:txBody>
          </p:sp>
        </mc:Choice>
        <mc:Fallback xmlns="">
          <p:sp>
            <p:nvSpPr>
              <p:cNvPr id="11" name="Rectangle 1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0130" y="5958840"/>
                <a:ext cx="3882666" cy="625812"/>
              </a:xfrm>
              <a:prstGeom prst="rect">
                <a:avLst/>
              </a:prstGeom>
              <a:blipFill rotWithShape="1">
                <a:blip r:embed="rId5"/>
                <a:stretch>
                  <a:fillRect l="-2512" b="-784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5184" y="319400"/>
            <a:ext cx="3002280" cy="165354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45" grpId="0" autoUpdateAnimBg="0"/>
      <p:bldP spid="18546" grpId="0" autoUpdateAnimBg="0"/>
      <p:bldP spid="10" grpId="0" autoUpdateAnimBg="0"/>
      <p:bldP spid="1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545" name="Text Box 113"/>
              <p:cNvSpPr txBox="1">
                <a:spLocks noChangeArrowheads="1"/>
              </p:cNvSpPr>
              <p:nvPr/>
            </p:nvSpPr>
            <p:spPr bwMode="auto">
              <a:xfrm>
                <a:off x="308610" y="1009650"/>
                <a:ext cx="8141653" cy="16040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In the diagram,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𝑮𝑯𝑴</m:t>
                    </m:r>
                    <m:r>
                      <a:rPr lang="en-US" sz="2400" b="1" i="1">
                        <a:latin typeface="Cambria Math"/>
                      </a:rPr>
                      <m:t>~∆</m:t>
                    </m:r>
                    <m:r>
                      <a:rPr lang="en-US" sz="2400" b="1" i="1">
                        <a:latin typeface="Cambria Math"/>
                      </a:rPr>
                      <m:t>𝑯𝑲𝑳</m:t>
                    </m:r>
                  </m:oMath>
                </a14:m>
                <a:r>
                  <a:rPr lang="en-US" sz="2400" b="1" dirty="0"/>
                  <a:t>.  </a:t>
                </a:r>
                <a:r>
                  <a:rPr lang="en-US" sz="2400" b="1" dirty="0" smtClean="0"/>
                  <a:t/>
                </a:r>
                <a:br>
                  <a:rPr lang="en-US" sz="2400" b="1" dirty="0" smtClean="0"/>
                </a:br>
                <a:r>
                  <a:rPr lang="en-US" sz="2400" b="1" dirty="0" smtClean="0"/>
                  <a:t>Find </a:t>
                </a:r>
                <a:r>
                  <a:rPr lang="en-US" sz="2400" b="1" dirty="0"/>
                  <a:t>the value of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𝒙</m:t>
                    </m:r>
                  </m:oMath>
                </a14:m>
                <a:r>
                  <a:rPr lang="en-US" sz="2400" b="1" dirty="0"/>
                  <a:t>.</a:t>
                </a:r>
                <a:r>
                  <a:rPr lang="en-US" sz="2400" b="1" dirty="0" smtClean="0"/>
                  <a:t/>
                </a:r>
                <a:br>
                  <a:rPr lang="en-US" sz="2400" b="1" dirty="0" smtClean="0"/>
                </a:br>
                <a:endParaRPr lang="en-US" sz="2400" b="1" dirty="0">
                  <a:effectLst/>
                </a:endParaRPr>
              </a:p>
            </p:txBody>
          </p:sp>
        </mc:Choice>
        <mc:Fallback xmlns="">
          <p:sp>
            <p:nvSpPr>
              <p:cNvPr id="18545" name="Text 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8610" y="1009650"/>
                <a:ext cx="8141653" cy="1604010"/>
              </a:xfrm>
              <a:prstGeom prst="rect">
                <a:avLst/>
              </a:prstGeom>
              <a:blipFill rotWithShape="1">
                <a:blip r:embed="rId2"/>
                <a:stretch>
                  <a:fillRect l="-1199" t="-266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52" name="Title 21"/>
          <p:cNvSpPr>
            <a:spLocks noGrp="1"/>
          </p:cNvSpPr>
          <p:nvPr>
            <p:ph type="title"/>
          </p:nvPr>
        </p:nvSpPr>
        <p:spPr>
          <a:xfrm>
            <a:off x="457200" y="123825"/>
            <a:ext cx="8229600" cy="7493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14"/>
              <p:cNvSpPr>
                <a:spLocks noChangeArrowheads="1"/>
              </p:cNvSpPr>
              <p:nvPr/>
            </p:nvSpPr>
            <p:spPr bwMode="auto">
              <a:xfrm>
                <a:off x="689334" y="3295650"/>
                <a:ext cx="3383683" cy="25766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𝟐𝟕</m:t>
                        </m:r>
                      </m:num>
                      <m:den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𝟏𝟖</m:t>
                        </m:r>
                      </m:den>
                    </m:f>
                    <m:r>
                      <a:rPr lang="en-US" altLang="en-US" sz="28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𝒙</m:t>
                        </m:r>
                      </m:num>
                      <m:den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                 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𝟏𝟖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𝒙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𝟑𝟐𝟒</m:t>
                    </m:r>
                  </m:oMath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                      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𝒙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𝟏𝟖</m:t>
                    </m:r>
                  </m:oMath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:endParaRPr lang="en-US" altLang="en-US" sz="2400" b="1" dirty="0">
                  <a:solidFill>
                    <a:srgbClr val="FFEB55"/>
                  </a:solidFill>
                </a:endParaRPr>
              </a:p>
            </p:txBody>
          </p:sp>
        </mc:Choice>
        <mc:Fallback xmlns="">
          <p:sp>
            <p:nvSpPr>
              <p:cNvPr id="11" name="Rectangle 1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9334" y="3295650"/>
                <a:ext cx="3383683" cy="2576603"/>
              </a:xfrm>
              <a:prstGeom prst="rect">
                <a:avLst/>
              </a:prstGeom>
              <a:blipFill rotWithShape="1">
                <a:blip r:embed="rId3"/>
                <a:stretch>
                  <a:fillRect l="-270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4166" y="1087119"/>
            <a:ext cx="342900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31992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45" grpId="0" autoUpdateAnimBg="0"/>
      <p:bldP spid="11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550</Words>
  <Application>Microsoft Office PowerPoint</Application>
  <PresentationFormat>On-screen Show (4:3)</PresentationFormat>
  <Paragraphs>88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Lesson 8-1</vt:lpstr>
      <vt:lpstr>Khan Academy Videos for this lesson</vt:lpstr>
      <vt:lpstr>Objectives</vt:lpstr>
      <vt:lpstr>Vocabulary</vt:lpstr>
      <vt:lpstr>Solving Proportions</vt:lpstr>
      <vt:lpstr>Corresponding Parts</vt:lpstr>
      <vt:lpstr>Corresponding Parts</vt:lpstr>
      <vt:lpstr>Example 1</vt:lpstr>
      <vt:lpstr>Example 2</vt:lpstr>
      <vt:lpstr>Example 3</vt:lpstr>
      <vt:lpstr>Example 4</vt:lpstr>
      <vt:lpstr>Example 5</vt:lpstr>
      <vt:lpstr>Example 6</vt:lpstr>
      <vt:lpstr>Summary &amp; Homework</vt:lpstr>
    </vt:vector>
  </TitlesOfParts>
  <Company>scsb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chrisheadlee</dc:creator>
  <cp:lastModifiedBy>Chris</cp:lastModifiedBy>
  <cp:revision>29</cp:revision>
  <dcterms:created xsi:type="dcterms:W3CDTF">2008-01-23T14:30:53Z</dcterms:created>
  <dcterms:modified xsi:type="dcterms:W3CDTF">2020-03-30T20:00:02Z</dcterms:modified>
</cp:coreProperties>
</file>