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279" r:id="rId4"/>
    <p:sldId id="324" r:id="rId5"/>
    <p:sldId id="280" r:id="rId6"/>
    <p:sldId id="320" r:id="rId7"/>
    <p:sldId id="323" r:id="rId8"/>
    <p:sldId id="322" r:id="rId9"/>
    <p:sldId id="309" r:id="rId10"/>
    <p:sldId id="312" r:id="rId11"/>
    <p:sldId id="316" r:id="rId12"/>
    <p:sldId id="281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33" autoAdjust="0"/>
  </p:normalViewPr>
  <p:slideViewPr>
    <p:cSldViewPr snapToGrid="0">
      <p:cViewPr>
        <p:scale>
          <a:sx n="60" d="100"/>
          <a:sy n="60" d="100"/>
        </p:scale>
        <p:origin x="-2160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F1ECB-2F1C-4172-81F6-05C03B559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15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F7442-04E5-4E7E-8331-F3587105B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1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114D8-98E9-4094-9677-A53D46844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8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2FF92-4455-4C93-8916-4AD88D4A76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354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247CA-9F92-4EDE-9CC8-10C5B33CB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0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E6CD3-2A18-4230-AAD8-730EA5F60F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27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3D726-01AE-47A7-AA74-7875FDE39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48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0949A-4271-4308-BB02-1764F0965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7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F3821-00DA-4CB2-8743-2F590549A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8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85A18-D144-473A-AA0C-FAAB29487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2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C130D1-9DC6-4AD2-92CC-4C47D6095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34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523CEF2-6C91-49FE-958D-9A5D1F68DC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math/geometry/hs-geo-similarity/modal/v/similar-triangle-example-problems" TargetMode="External"/><Relationship Id="rId2" Type="http://schemas.openxmlformats.org/officeDocument/2006/relationships/hyperlink" Target="https://www.khanacademy.org/math/geometry/hs-geo-similarity/modal/v/similarity-postulat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762000"/>
            <a:ext cx="9220200" cy="6172200"/>
          </a:xfrm>
          <a:prstGeom prst="rect">
            <a:avLst/>
          </a:prstGeom>
          <a:pattFill prst="dotGrid">
            <a:fgClr>
              <a:srgbClr val="CC00CC"/>
            </a:fgClr>
            <a:bgClr>
              <a:srgbClr val="800080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99563" cy="762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2" name="Oval 4"/>
          <p:cNvSpPr>
            <a:spLocks noChangeArrowheads="1"/>
          </p:cNvSpPr>
          <p:nvPr/>
        </p:nvSpPr>
        <p:spPr bwMode="auto">
          <a:xfrm>
            <a:off x="77788" y="19050"/>
            <a:ext cx="396875" cy="415925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3" name="Freeform 5"/>
          <p:cNvSpPr>
            <a:spLocks/>
          </p:cNvSpPr>
          <p:nvPr/>
        </p:nvSpPr>
        <p:spPr bwMode="auto">
          <a:xfrm>
            <a:off x="273050" y="14288"/>
            <a:ext cx="114300" cy="214312"/>
          </a:xfrm>
          <a:custGeom>
            <a:avLst/>
            <a:gdLst>
              <a:gd name="T0" fmla="*/ 0 w 72"/>
              <a:gd name="T1" fmla="*/ 0 h 135"/>
              <a:gd name="T2" fmla="*/ 2147483647 w 72"/>
              <a:gd name="T3" fmla="*/ 2147483647 h 135"/>
              <a:gd name="T4" fmla="*/ 2147483647 w 72"/>
              <a:gd name="T5" fmla="*/ 2147483647 h 135"/>
              <a:gd name="T6" fmla="*/ 0 w 72"/>
              <a:gd name="T7" fmla="*/ 0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72"/>
              <a:gd name="T13" fmla="*/ 0 h 135"/>
              <a:gd name="T14" fmla="*/ 72 w 72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2" h="135">
                <a:moveTo>
                  <a:pt x="0" y="0"/>
                </a:moveTo>
                <a:lnTo>
                  <a:pt x="2" y="135"/>
                </a:lnTo>
                <a:lnTo>
                  <a:pt x="72" y="29"/>
                </a:lnTo>
                <a:cubicBezTo>
                  <a:pt x="72" y="7"/>
                  <a:pt x="0" y="0"/>
                  <a:pt x="0" y="0"/>
                </a:cubicBezTo>
                <a:close/>
              </a:path>
            </a:pathLst>
          </a:cu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555625" y="58738"/>
            <a:ext cx="5311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336699"/>
                  </a:outerShdw>
                </a:effectLst>
              </a:rPr>
              <a:t>5-Minute Check on Lesson 7-2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white">
          <a:xfrm>
            <a:off x="1652588" y="6427788"/>
            <a:ext cx="5722937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Click the mouse button or press the </a:t>
            </a:r>
            <a:b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</a:br>
            <a:r>
              <a:rPr lang="en-US" sz="1200" b="1">
                <a:effectLst>
                  <a:outerShdw blurRad="38100" dist="38100" dir="2700000" algn="tl">
                    <a:srgbClr val="336699"/>
                  </a:outerShdw>
                </a:effectLst>
              </a:rPr>
              <a:t>Space Bar to display the answers.</a:t>
            </a:r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230188" y="762000"/>
            <a:ext cx="8761412" cy="56499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457200" indent="-457200" eaLnBrk="0" hangingPunct="0">
              <a:buFontTx/>
              <a:buAutoNum type="arabicPeriod"/>
              <a:defRPr/>
            </a:pPr>
            <a:r>
              <a:rPr lang="en-US" sz="2000" b="1" dirty="0"/>
              <a:t>Determine whether the triangles are similar.</a:t>
            </a:r>
            <a:br>
              <a:rPr lang="en-US" sz="2000" b="1" dirty="0"/>
            </a:br>
            <a:r>
              <a:rPr lang="en-US" sz="2000" b="1" dirty="0"/>
              <a:t>Justify your answer.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0" hangingPunct="0">
              <a:buFontTx/>
              <a:buAutoNum type="arabicPeriod"/>
              <a:defRPr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0" hangingPunct="0">
              <a:buFontTx/>
              <a:buAutoNum type="arabicPeriod"/>
              <a:defRPr/>
            </a:pPr>
            <a:r>
              <a:rPr lang="en-US" sz="2000" b="1" dirty="0">
                <a:cs typeface="Arial" charset="0"/>
                <a:sym typeface="Symbol" pitchFamily="18" charset="2"/>
              </a:rPr>
              <a:t>The quadrilaterals are similar.  Write a </a:t>
            </a:r>
            <a:br>
              <a:rPr lang="en-US" sz="2000" b="1" dirty="0">
                <a:cs typeface="Arial" charset="0"/>
                <a:sym typeface="Symbol" pitchFamily="18" charset="2"/>
              </a:rPr>
            </a:br>
            <a:r>
              <a:rPr lang="en-US" sz="2000" b="1" dirty="0">
                <a:cs typeface="Arial" charset="0"/>
                <a:sym typeface="Symbol" pitchFamily="18" charset="2"/>
              </a:rPr>
              <a:t>similarity statement and find the scale </a:t>
            </a:r>
            <a:br>
              <a:rPr lang="en-US" sz="2000" b="1" dirty="0">
                <a:cs typeface="Arial" charset="0"/>
                <a:sym typeface="Symbol" pitchFamily="18" charset="2"/>
              </a:rPr>
            </a:br>
            <a:r>
              <a:rPr lang="en-US" sz="2000" b="1" dirty="0">
                <a:cs typeface="Arial" charset="0"/>
                <a:sym typeface="Symbol" pitchFamily="18" charset="2"/>
              </a:rPr>
              <a:t>factor of the larger to the smaller </a:t>
            </a:r>
            <a:br>
              <a:rPr lang="en-US" sz="2000" b="1" dirty="0">
                <a:cs typeface="Arial" charset="0"/>
                <a:sym typeface="Symbol" pitchFamily="18" charset="2"/>
              </a:rPr>
            </a:br>
            <a:r>
              <a:rPr lang="en-US" sz="2000" b="1" dirty="0">
                <a:cs typeface="Arial" charset="0"/>
                <a:sym typeface="Symbol" pitchFamily="18" charset="2"/>
              </a:rPr>
              <a:t>quadrilateral.</a:t>
            </a:r>
          </a:p>
          <a:p>
            <a:pPr marL="457200" indent="-457200" eaLnBrk="0" hangingPunct="0">
              <a:buFontTx/>
              <a:buAutoNum type="arabicPeriod"/>
              <a:defRPr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457200" indent="-457200" eaLnBrk="0" hangingPunct="0">
              <a:buFontTx/>
              <a:buAutoNum type="arabicPeriod"/>
              <a:defRPr/>
            </a:pPr>
            <a:r>
              <a:rPr lang="en-US" sz="2000" b="1" dirty="0">
                <a:cs typeface="Arial" charset="0"/>
                <a:sym typeface="Symbol" pitchFamily="18" charset="2"/>
              </a:rPr>
              <a:t>The triangles are similar.  Find x and y.</a:t>
            </a:r>
            <a:endParaRPr lang="en-US" sz="1600" b="1" dirty="0">
              <a:cs typeface="Arial" charset="0"/>
              <a:sym typeface="Symbol" pitchFamily="18" charset="2"/>
            </a:endParaRPr>
          </a:p>
          <a:p>
            <a:pPr marL="342900" indent="-342900" eaLnBrk="0" hangingPunct="0">
              <a:buFontTx/>
              <a:buAutoNum type="arabicPeriod" startAt="3"/>
              <a:defRPr/>
            </a:pPr>
            <a:endParaRPr lang="en-US" sz="1600" b="1" dirty="0">
              <a:cs typeface="Arial" charset="0"/>
              <a:sym typeface="Symbol" pitchFamily="18" charset="2"/>
            </a:endParaRPr>
          </a:p>
          <a:p>
            <a:pPr marL="342900" indent="-342900" eaLnBrk="0" hangingPunct="0">
              <a:defRPr/>
            </a:pPr>
            <a:endParaRPr lang="en-US" sz="2000" b="1" dirty="0">
              <a:cs typeface="Arial" charset="0"/>
              <a:sym typeface="Symbol" pitchFamily="18" charset="2"/>
            </a:endParaRPr>
          </a:p>
          <a:p>
            <a:pPr marL="342900" indent="-342900" eaLnBrk="0" hangingPunct="0">
              <a:defRPr/>
            </a:pPr>
            <a:r>
              <a:rPr lang="en-US" sz="2000" b="1" dirty="0">
                <a:cs typeface="Arial" charset="0"/>
                <a:sym typeface="Symbol" pitchFamily="18" charset="2"/>
              </a:rPr>
              <a:t>4.                                           Which one of the following statements is always true?</a:t>
            </a:r>
            <a:endParaRPr lang="el-GR" sz="2000" b="1" dirty="0">
              <a:cs typeface="Arial" charset="0"/>
              <a:sym typeface="Symbol" pitchFamily="18" charset="2"/>
            </a:endParaRPr>
          </a:p>
        </p:txBody>
      </p:sp>
      <p:sp>
        <p:nvSpPr>
          <p:cNvPr id="2" name="Rectangle 12"/>
          <p:cNvSpPr>
            <a:spLocks noChangeArrowheads="1"/>
          </p:cNvSpPr>
          <p:nvPr/>
        </p:nvSpPr>
        <p:spPr bwMode="auto">
          <a:xfrm>
            <a:off x="612775" y="4391025"/>
            <a:ext cx="2757488" cy="33655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20" rIns="4572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1600" b="1"/>
              <a:t>Standardized Test Practice:</a:t>
            </a:r>
          </a:p>
        </p:txBody>
      </p:sp>
      <p:sp>
        <p:nvSpPr>
          <p:cNvPr id="2058" name="Oval 13"/>
          <p:cNvSpPr>
            <a:spLocks noChangeArrowheads="1"/>
          </p:cNvSpPr>
          <p:nvPr/>
        </p:nvSpPr>
        <p:spPr bwMode="auto">
          <a:xfrm>
            <a:off x="684213" y="5048250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2059" name="Oval 14"/>
          <p:cNvSpPr>
            <a:spLocks noChangeArrowheads="1"/>
          </p:cNvSpPr>
          <p:nvPr/>
        </p:nvSpPr>
        <p:spPr bwMode="auto">
          <a:xfrm>
            <a:off x="684213" y="5753100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060" name="Oval 15"/>
          <p:cNvSpPr>
            <a:spLocks noChangeArrowheads="1"/>
          </p:cNvSpPr>
          <p:nvPr/>
        </p:nvSpPr>
        <p:spPr bwMode="auto">
          <a:xfrm>
            <a:off x="684213" y="5400675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061" name="Oval 16"/>
          <p:cNvSpPr>
            <a:spLocks noChangeArrowheads="1"/>
          </p:cNvSpPr>
          <p:nvPr/>
        </p:nvSpPr>
        <p:spPr bwMode="auto">
          <a:xfrm>
            <a:off x="684213" y="6103938"/>
            <a:ext cx="554037" cy="22542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2062" name="Text Box 17"/>
          <p:cNvSpPr txBox="1">
            <a:spLocks noChangeArrowheads="1"/>
          </p:cNvSpPr>
          <p:nvPr/>
        </p:nvSpPr>
        <p:spPr bwMode="auto">
          <a:xfrm>
            <a:off x="1201738" y="4987925"/>
            <a:ext cx="3379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Two rectangles are similar</a:t>
            </a:r>
          </a:p>
        </p:txBody>
      </p:sp>
      <p:sp>
        <p:nvSpPr>
          <p:cNvPr id="2063" name="Text Box 18"/>
          <p:cNvSpPr txBox="1">
            <a:spLocks noChangeArrowheads="1"/>
          </p:cNvSpPr>
          <p:nvPr/>
        </p:nvSpPr>
        <p:spPr bwMode="auto">
          <a:xfrm>
            <a:off x="1201738" y="5324475"/>
            <a:ext cx="3805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Two right triangles are similar</a:t>
            </a:r>
          </a:p>
        </p:txBody>
      </p:sp>
      <p:sp>
        <p:nvSpPr>
          <p:cNvPr id="2064" name="Text Box 19"/>
          <p:cNvSpPr txBox="1">
            <a:spLocks noChangeArrowheads="1"/>
          </p:cNvSpPr>
          <p:nvPr/>
        </p:nvSpPr>
        <p:spPr bwMode="auto">
          <a:xfrm>
            <a:off x="1201738" y="5659438"/>
            <a:ext cx="39068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Two acute triangles are similar</a:t>
            </a:r>
          </a:p>
        </p:txBody>
      </p:sp>
      <p:sp>
        <p:nvSpPr>
          <p:cNvPr id="2065" name="Text Box 20"/>
          <p:cNvSpPr txBox="1">
            <a:spLocks noChangeArrowheads="1"/>
          </p:cNvSpPr>
          <p:nvPr/>
        </p:nvSpPr>
        <p:spPr bwMode="auto">
          <a:xfrm>
            <a:off x="1201738" y="5995988"/>
            <a:ext cx="5029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b="1"/>
              <a:t>Two isosceles right triangles are similar</a:t>
            </a:r>
          </a:p>
        </p:txBody>
      </p:sp>
      <p:pic>
        <p:nvPicPr>
          <p:cNvPr id="2066" name="Picture 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638" y="3403600"/>
            <a:ext cx="242887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7" name="Pictur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325" y="825500"/>
            <a:ext cx="24098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Picture 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463" y="2173288"/>
            <a:ext cx="2600325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Oval 16"/>
          <p:cNvSpPr>
            <a:spLocks noChangeArrowheads="1"/>
          </p:cNvSpPr>
          <p:nvPr/>
        </p:nvSpPr>
        <p:spPr bwMode="auto">
          <a:xfrm>
            <a:off x="693738" y="6115050"/>
            <a:ext cx="554037" cy="2254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693738" y="1371600"/>
            <a:ext cx="4929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Yes:  corresponding angles </a:t>
            </a:r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</a:t>
            </a:r>
            <a:br>
              <a:rPr lang="en-US" altLang="en-US" b="1">
                <a:solidFill>
                  <a:srgbClr val="FFFF00"/>
                </a:solidFill>
                <a:sym typeface="Symbol" pitchFamily="18" charset="2"/>
              </a:rPr>
            </a:br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corresponding sides have same proportion</a:t>
            </a:r>
            <a:endParaRPr lang="en-US" altLang="en-US" b="1">
              <a:solidFill>
                <a:srgbClr val="FFFF00"/>
              </a:solidFill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971550" y="3889375"/>
            <a:ext cx="1762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x = 8.5, y = 9.5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527300" y="2968625"/>
            <a:ext cx="20891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ABCD ~ HGFE</a:t>
            </a:r>
          </a:p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Scale factor = 2:3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/>
      <p:bldP spid="54" grpId="0"/>
      <p:bldP spid="5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7" name="Title 23"/>
          <p:cNvSpPr>
            <a:spLocks noGrp="1"/>
          </p:cNvSpPr>
          <p:nvPr>
            <p:ph type="title"/>
          </p:nvPr>
        </p:nvSpPr>
        <p:spPr>
          <a:xfrm>
            <a:off x="457200" y="111125"/>
            <a:ext cx="8229600" cy="765175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8" name="Rectangle 24"/>
              <p:cNvSpPr>
                <a:spLocks noChangeArrowheads="1"/>
              </p:cNvSpPr>
              <p:nvPr/>
            </p:nvSpPr>
            <p:spPr bwMode="auto">
              <a:xfrm>
                <a:off x="266700" y="847725"/>
                <a:ext cx="7380288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 dirty="0"/>
                  <a:t>Show that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𝑸𝑷𝑹</m:t>
                    </m:r>
                    <m:r>
                      <a:rPr lang="en-US" sz="2400" b="1" i="1">
                        <a:latin typeface="Cambria Math"/>
                      </a:rPr>
                      <m:t>~∆</m:t>
                    </m:r>
                    <m:r>
                      <a:rPr lang="en-US" sz="2400" b="1" i="1">
                        <a:latin typeface="Cambria Math"/>
                      </a:rPr>
                      <m:t>𝑸𝑻𝑷</m:t>
                    </m:r>
                  </m:oMath>
                </a14:m>
                <a:endParaRPr lang="en-US" altLang="en-US" sz="2400" b="1" dirty="0"/>
              </a:p>
            </p:txBody>
          </p:sp>
        </mc:Choice>
        <mc:Fallback xmlns="">
          <p:sp>
            <p:nvSpPr>
              <p:cNvPr id="13318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6700" y="847725"/>
                <a:ext cx="7380288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1322" t="-9211" b="-302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8210" y="1017983"/>
            <a:ext cx="3567113" cy="225028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0261" y="3037431"/>
            <a:ext cx="1399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Answer:</a:t>
            </a:r>
            <a:endParaRPr lang="en-US" sz="24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5874677"/>
                  </p:ext>
                </p:extLst>
              </p:nvPr>
            </p:nvGraphicFramePr>
            <p:xfrm>
              <a:off x="1366345" y="3856421"/>
              <a:ext cx="6847488" cy="1742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27283"/>
                    <a:gridCol w="4020205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Statement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Reason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∡</m:t>
                                </m:r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𝑸𝑻𝑷</m:t>
                                </m:r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≅∡</m:t>
                                </m:r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𝑸𝑷𝑹</m:t>
                                </m:r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All right angles congruent</a:t>
                          </a:r>
                          <a:endParaRPr lang="en-US" sz="2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∡</m:t>
                                </m:r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𝑹𝑸𝑷</m:t>
                                </m:r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≅∡</m:t>
                                </m:r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𝑻𝑸𝑷</m:t>
                                </m:r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Reflexive POC</a:t>
                          </a:r>
                          <a:endParaRPr lang="en-US" sz="24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∆</m:t>
                                </m:r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𝑸𝑷𝑹</m:t>
                                </m:r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≈∆</m:t>
                                </m:r>
                                <m:r>
                                  <a:rPr lang="en-US" sz="2400" b="1" i="1" smtClean="0">
                                    <a:latin typeface="Cambria Math"/>
                                    <a:ea typeface="Cambria Math"/>
                                  </a:rPr>
                                  <m:t>𝑸𝑻𝑷</m:t>
                                </m:r>
                              </m:oMath>
                            </m:oMathPara>
                          </a14:m>
                          <a:endParaRPr lang="en-US" sz="2400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AA Similarity </a:t>
                          </a:r>
                          <a:r>
                            <a:rPr lang="en-US" sz="2400" dirty="0" err="1" smtClean="0"/>
                            <a:t>Thrm</a:t>
                          </a:r>
                          <a:endParaRPr lang="en-US" sz="2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45874677"/>
                  </p:ext>
                </p:extLst>
              </p:nvPr>
            </p:nvGraphicFramePr>
            <p:xfrm>
              <a:off x="1366345" y="3856421"/>
              <a:ext cx="6847488" cy="17424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827283"/>
                    <a:gridCol w="4020205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Statement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Reason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t="-89189" r="-142241" b="-23513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All right angles congruent</a:t>
                          </a:r>
                          <a:endParaRPr lang="en-US" sz="2400" dirty="0"/>
                        </a:p>
                      </a:txBody>
                      <a:tcPr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t="-186667" r="-142241" b="-1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Reflexive POC</a:t>
                          </a:r>
                          <a:endParaRPr lang="en-US" sz="2400" dirty="0"/>
                        </a:p>
                      </a:txBody>
                      <a:tcPr/>
                    </a:tc>
                  </a:tr>
                  <a:tr h="4572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4"/>
                          <a:stretch>
                            <a:fillRect t="-286667" r="-142241" b="-3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 smtClean="0"/>
                            <a:t>AA Similarity </a:t>
                          </a:r>
                          <a:r>
                            <a:rPr lang="en-US" sz="2400" dirty="0" err="1" smtClean="0"/>
                            <a:t>Thrm</a:t>
                          </a:r>
                          <a:endParaRPr lang="en-US" sz="24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387" name="Text Box 25"/>
              <p:cNvSpPr txBox="1">
                <a:spLocks noChangeArrowheads="1"/>
              </p:cNvSpPr>
              <p:nvPr/>
            </p:nvSpPr>
            <p:spPr bwMode="auto">
              <a:xfrm>
                <a:off x="441325" y="945931"/>
                <a:ext cx="8255000" cy="17815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A school flagpole casts a shadow that is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𝟒𝟓</m:t>
                    </m:r>
                  </m:oMath>
                </a14:m>
                <a:r>
                  <a:rPr lang="en-US" sz="2400" b="1" dirty="0"/>
                  <a:t> feet long.  At the same time, a boy who is five feet eight inches tall casts a shadow that is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𝟓𝟏</m:t>
                    </m:r>
                  </m:oMath>
                </a14:m>
                <a:r>
                  <a:rPr lang="en-US" sz="2400" b="1" dirty="0"/>
                  <a:t> inches long.  How tall is the flagpole to the nearest foot?</a:t>
                </a:r>
              </a:p>
            </p:txBody>
          </p:sp>
        </mc:Choice>
        <mc:Fallback xmlns="">
          <p:sp>
            <p:nvSpPr>
              <p:cNvPr id="16387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325" y="945931"/>
                <a:ext cx="8255000" cy="1781504"/>
              </a:xfrm>
              <a:prstGeom prst="rect">
                <a:avLst/>
              </a:prstGeom>
              <a:blipFill rotWithShape="1">
                <a:blip r:embed="rId2"/>
                <a:stretch>
                  <a:fillRect l="-1107" t="-2397" r="-191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389" name="Title 13"/>
          <p:cNvSpPr>
            <a:spLocks noGrp="1"/>
          </p:cNvSpPr>
          <p:nvPr>
            <p:ph type="title"/>
          </p:nvPr>
        </p:nvSpPr>
        <p:spPr>
          <a:xfrm>
            <a:off x="457200" y="125413"/>
            <a:ext cx="8229600" cy="735012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14"/>
              <p:cNvSpPr>
                <a:spLocks noChangeArrowheads="1"/>
              </p:cNvSpPr>
              <p:nvPr/>
            </p:nvSpPr>
            <p:spPr bwMode="auto">
              <a:xfrm>
                <a:off x="689334" y="3295650"/>
                <a:ext cx="4499373" cy="29306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rgbClr val="FFFF00"/>
                    </a:solidFill>
                  </a:rPr>
                  <a:t>Answer:</a:t>
                </a: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𝟔𝟖</m:t>
                        </m:r>
                      </m:num>
                      <m:den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𝟓𝟏</m:t>
                        </m:r>
                      </m:den>
                    </m:f>
                    <m:r>
                      <a:rPr lang="en-US" altLang="en-US" sz="28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𝒙</m:t>
                        </m:r>
                      </m:num>
                      <m:den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𝟒𝟓</m:t>
                        </m:r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r>
                          <a:rPr lang="en-US" altLang="en-US" sz="28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𝟓𝟏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𝟑𝟔𝟕𝟐𝟎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                      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𝒙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𝟕𝟐𝟎</m:t>
                    </m:r>
                  </m:oMath>
                </a14:m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 </a:t>
                </a:r>
                <a:r>
                  <a:rPr lang="en-US" altLang="en-US" sz="2400" b="1" dirty="0" smtClean="0">
                    <a:solidFill>
                      <a:srgbClr val="FFC000"/>
                    </a:solidFill>
                  </a:rPr>
                  <a:t>inches</a:t>
                </a:r>
              </a:p>
              <a:p>
                <a:pPr eaLnBrk="1" hangingPunct="1">
                  <a:spcBef>
                    <a:spcPct val="20000"/>
                  </a:spcBef>
                </a:pPr>
                <a:endParaRPr lang="en-US" altLang="en-US" sz="2400" b="1" dirty="0">
                  <a:solidFill>
                    <a:srgbClr val="FFEB55"/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                       </a:t>
                </a:r>
                <a:r>
                  <a:rPr lang="en-US" altLang="en-US" sz="2400" b="1" dirty="0" err="1" smtClean="0">
                    <a:solidFill>
                      <a:schemeClr val="tx1">
                        <a:lumMod val="95000"/>
                      </a:schemeClr>
                    </a:solidFill>
                  </a:rPr>
                  <a:t>Ht</a:t>
                </a:r>
                <a:r>
                  <a:rPr lang="en-US" altLang="en-US" sz="2400" b="1" dirty="0" smtClean="0">
                    <a:solidFill>
                      <a:schemeClr val="tx1">
                        <a:lumMod val="95000"/>
                      </a:schemeClr>
                    </a:solidFill>
                  </a:rPr>
                  <a:t> = 60 </a:t>
                </a:r>
                <a:r>
                  <a:rPr lang="en-US" altLang="en-US" sz="2400" b="1" dirty="0" err="1" smtClean="0">
                    <a:solidFill>
                      <a:schemeClr val="tx1">
                        <a:lumMod val="95000"/>
                      </a:schemeClr>
                    </a:solidFill>
                  </a:rPr>
                  <a:t>ft</a:t>
                </a:r>
                <a:endParaRPr lang="en-US" altLang="en-US" sz="2400" b="1" dirty="0">
                  <a:solidFill>
                    <a:schemeClr val="tx1">
                      <a:lumMod val="9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1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9334" y="3295650"/>
                <a:ext cx="4499373" cy="2930674"/>
              </a:xfrm>
              <a:prstGeom prst="rect">
                <a:avLst/>
              </a:prstGeom>
              <a:blipFill rotWithShape="1">
                <a:blip r:embed="rId3"/>
                <a:stretch>
                  <a:fillRect l="-2033" r="-1220" b="-41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350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104900"/>
            <a:ext cx="8450263" cy="44227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>
              <a:defRPr/>
            </a:pPr>
            <a:r>
              <a:rPr lang="en-US" sz="2400" b="1" dirty="0" smtClean="0">
                <a:ea typeface="+mn-ea"/>
                <a:cs typeface="+mn-cs"/>
              </a:rPr>
              <a:t>AA, SSS and SAS Similarity can all be used to prove triangles similar</a:t>
            </a:r>
            <a:endParaRPr lang="en-US" sz="3600" b="1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r>
              <a:rPr lang="en-US" sz="2400" b="1" dirty="0" smtClean="0">
                <a:ea typeface="+mn-ea"/>
                <a:cs typeface="+mn-cs"/>
              </a:rPr>
              <a:t>Similarity of triangles is reflexive, symmetric, and transitive (just like congruence and equality was)</a:t>
            </a:r>
            <a:endParaRPr lang="en-US" sz="3600" b="1" dirty="0" smtClean="0">
              <a:ea typeface="+mn-ea"/>
              <a:cs typeface="+mn-cs"/>
            </a:endParaRPr>
          </a:p>
          <a:p>
            <a:pPr lvl="1" eaLnBrk="1" hangingPunct="1">
              <a:defRPr/>
            </a:pPr>
            <a:endParaRPr lang="en-US" sz="2400" b="1" dirty="0" smtClean="0"/>
          </a:p>
          <a:p>
            <a:pPr lvl="1" eaLnBrk="1" hangingPunct="1">
              <a:defRPr/>
            </a:pPr>
            <a:endParaRPr lang="en-US" sz="2400" b="1" dirty="0" smtClean="0"/>
          </a:p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sz="2800" b="1" dirty="0" smtClean="0"/>
              <a:t>  </a:t>
            </a:r>
          </a:p>
          <a:p>
            <a:pPr lvl="1" eaLnBrk="1" hangingPunct="1">
              <a:defRPr/>
            </a:pPr>
            <a:r>
              <a:rPr lang="en-US" sz="2400" b="1" dirty="0" smtClean="0">
                <a:ea typeface="+mn-ea"/>
                <a:cs typeface="+mn-cs"/>
              </a:rPr>
              <a:t>Similar Polygons WS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8-2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44565" y="3912476"/>
            <a:ext cx="5628289" cy="1752600"/>
          </a:xfrm>
        </p:spPr>
        <p:txBody>
          <a:bodyPr/>
          <a:lstStyle/>
          <a:p>
            <a:pPr eaLnBrk="1" hangingPunct="1"/>
            <a:r>
              <a:rPr lang="en-US" b="1" dirty="0"/>
              <a:t>Proving Triangle Similarity by AA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52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323975"/>
            <a:ext cx="8521700" cy="4802188"/>
          </a:xfrm>
        </p:spPr>
        <p:txBody>
          <a:bodyPr/>
          <a:lstStyle/>
          <a:p>
            <a:r>
              <a:rPr lang="en-US" sz="2800" b="1" dirty="0" smtClean="0"/>
              <a:t>Use the Angle-Angle Similarity Theorem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Solve real-life problems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6838" y="95250"/>
            <a:ext cx="8371490" cy="852488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Khan Academy Videos for this lesson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623847"/>
            <a:ext cx="8521700" cy="4502315"/>
          </a:xfrm>
        </p:spPr>
        <p:txBody>
          <a:bodyPr/>
          <a:lstStyle/>
          <a:p>
            <a:pPr lvl="0"/>
            <a:r>
              <a:rPr lang="en-US" sz="2800" b="1" dirty="0"/>
              <a:t>Triangle </a:t>
            </a:r>
            <a:r>
              <a:rPr lang="en-US" sz="2800" b="1" u="sng" dirty="0">
                <a:hlinkClick r:id="rId2"/>
              </a:rPr>
              <a:t>similarity </a:t>
            </a:r>
            <a:r>
              <a:rPr lang="en-US" sz="2800" b="1" u="sng" dirty="0" smtClean="0">
                <a:hlinkClick r:id="rId2"/>
              </a:rPr>
              <a:t>postulates</a:t>
            </a:r>
            <a:r>
              <a:rPr lang="en-US" sz="2800" b="1" dirty="0" smtClean="0"/>
              <a:t>/criteria</a:t>
            </a:r>
          </a:p>
          <a:p>
            <a:pPr lvl="0"/>
            <a:endParaRPr lang="en-US" sz="2800" b="1" dirty="0"/>
          </a:p>
          <a:p>
            <a:pPr lvl="0"/>
            <a:r>
              <a:rPr lang="en-US" sz="2800" b="1" u="sng" dirty="0">
                <a:hlinkClick r:id="rId3"/>
              </a:rPr>
              <a:t>Determining similar triangles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323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1298575"/>
            <a:ext cx="8380412" cy="4827588"/>
          </a:xfrm>
        </p:spPr>
        <p:txBody>
          <a:bodyPr/>
          <a:lstStyle/>
          <a:p>
            <a:pPr eaLnBrk="1" hangingPunct="1"/>
            <a:r>
              <a:rPr lang="en-US" altLang="en-US" sz="2800" b="1" i="1" smtClean="0">
                <a:solidFill>
                  <a:srgbClr val="FFFF00"/>
                </a:solidFill>
              </a:rPr>
              <a:t>None new</a:t>
            </a:r>
            <a:endParaRPr lang="en-US" altLang="en-US" sz="2800" b="1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111125"/>
            <a:ext cx="8229600" cy="78105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Theorems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4666603"/>
            <a:ext cx="8229600" cy="1822177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Angle-Angle (AA) Similarity:  </a:t>
            </a:r>
            <a:r>
              <a:rPr lang="en-US" altLang="en-US" sz="2800" b="1" dirty="0" smtClean="0"/>
              <a:t>If two angles of one triangle are congruent to two angles of another triangle, then the triangles are similar (corresponds to ASA and AAS in </a:t>
            </a:r>
            <a:r>
              <a:rPr lang="en-US" altLang="en-US" sz="2800" b="1" dirty="0" smtClean="0">
                <a:sym typeface="Symbol"/>
              </a:rPr>
              <a:t> )</a:t>
            </a:r>
            <a:endParaRPr lang="en-US" altLang="en-US" sz="28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81" y="1081514"/>
            <a:ext cx="7542857" cy="33866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11125"/>
            <a:ext cx="8229600" cy="78105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Theorems Cont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3945"/>
            <a:ext cx="8450263" cy="529798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rgbClr val="FFFF00"/>
                </a:solidFill>
              </a:rPr>
              <a:t>Theorem:  Similarity in triangles is reflexive, symmetric, and transitive</a:t>
            </a:r>
          </a:p>
          <a:p>
            <a:pPr lvl="1" eaLnBrk="1" hangingPunct="1">
              <a:defRPr/>
            </a:pPr>
            <a:r>
              <a:rPr lang="en-US" b="1" dirty="0" smtClean="0">
                <a:ea typeface="+mn-ea"/>
                <a:cs typeface="+mn-cs"/>
              </a:rPr>
              <a:t>Reflexive:  </a:t>
            </a:r>
            <a:r>
              <a:rPr lang="en-US" b="1" dirty="0">
                <a:ea typeface="+mn-ea"/>
                <a:cs typeface="+mn-cs"/>
              </a:rPr>
              <a:t/>
            </a:r>
            <a:br>
              <a:rPr lang="en-US" b="1" dirty="0">
                <a:ea typeface="+mn-ea"/>
                <a:cs typeface="+mn-cs"/>
              </a:rPr>
            </a:br>
            <a:r>
              <a:rPr lang="en-US" b="1" dirty="0" smtClean="0">
                <a:ea typeface="+mn-ea"/>
                <a:cs typeface="+mn-cs"/>
              </a:rPr>
              <a:t>      ∆ABC ~ ∆ABC</a:t>
            </a:r>
          </a:p>
          <a:p>
            <a:pPr lvl="1" eaLnBrk="1" hangingPunct="1">
              <a:defRPr/>
            </a:pPr>
            <a:r>
              <a:rPr lang="en-US" b="1" dirty="0" smtClean="0">
                <a:ea typeface="+mn-ea"/>
                <a:cs typeface="+mn-cs"/>
              </a:rPr>
              <a:t>Symmetric:  </a:t>
            </a:r>
            <a:br>
              <a:rPr lang="en-US" b="1" dirty="0" smtClean="0">
                <a:ea typeface="+mn-ea"/>
                <a:cs typeface="+mn-cs"/>
              </a:rPr>
            </a:br>
            <a:r>
              <a:rPr lang="en-US" b="1" dirty="0" smtClean="0">
                <a:ea typeface="+mn-ea"/>
                <a:cs typeface="+mn-cs"/>
              </a:rPr>
              <a:t>      If ∆ABC ~ ∆DEF, then ∆DEF ~ ∆ABC</a:t>
            </a:r>
          </a:p>
          <a:p>
            <a:pPr lvl="1" eaLnBrk="1" hangingPunct="1">
              <a:defRPr/>
            </a:pPr>
            <a:r>
              <a:rPr lang="en-US" b="1" dirty="0" smtClean="0">
                <a:ea typeface="+mn-ea"/>
                <a:cs typeface="+mn-cs"/>
              </a:rPr>
              <a:t>Transitive:  </a:t>
            </a:r>
            <a:r>
              <a:rPr lang="en-US" b="1" dirty="0">
                <a:ea typeface="+mn-ea"/>
                <a:cs typeface="+mn-cs"/>
              </a:rPr>
              <a:t/>
            </a:r>
            <a:br>
              <a:rPr lang="en-US" b="1" dirty="0">
                <a:ea typeface="+mn-ea"/>
                <a:cs typeface="+mn-cs"/>
              </a:rPr>
            </a:br>
            <a:r>
              <a:rPr lang="en-US" b="1" dirty="0" smtClean="0">
                <a:ea typeface="+mn-ea"/>
                <a:cs typeface="+mn-cs"/>
              </a:rPr>
              <a:t>      If ∆ABC ~ ∆DEF and ∆DEF ~ ∆GHI, </a:t>
            </a:r>
            <a:br>
              <a:rPr lang="en-US" b="1" dirty="0" smtClean="0">
                <a:ea typeface="+mn-ea"/>
                <a:cs typeface="+mn-cs"/>
              </a:rPr>
            </a:br>
            <a:r>
              <a:rPr lang="en-US" b="1" dirty="0" smtClean="0">
                <a:ea typeface="+mn-ea"/>
                <a:cs typeface="+mn-cs"/>
              </a:rPr>
              <a:t>      then ∆ABC ~ ∆GHI</a:t>
            </a:r>
          </a:p>
          <a:p>
            <a:pPr eaLnBrk="1" hangingPunct="1">
              <a:defRPr/>
            </a:pP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2820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7625"/>
            <a:ext cx="8229600" cy="88265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AA Triangle Similarity</a:t>
            </a:r>
          </a:p>
        </p:txBody>
      </p:sp>
      <p:sp>
        <p:nvSpPr>
          <p:cNvPr id="8195" name="Text Box 38"/>
          <p:cNvSpPr txBox="1">
            <a:spLocks noChangeArrowheads="1"/>
          </p:cNvSpPr>
          <p:nvPr/>
        </p:nvSpPr>
        <p:spPr bwMode="auto">
          <a:xfrm>
            <a:off x="890588" y="4911725"/>
            <a:ext cx="72644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/>
              <a:t>If Corresponding Angles Of Two Triangles Are Congruent, </a:t>
            </a:r>
            <a:br>
              <a:rPr lang="en-US" altLang="en-US" sz="2000" b="1"/>
            </a:br>
            <a:r>
              <a:rPr lang="en-US" altLang="en-US" sz="2000" b="1"/>
              <a:t>Then The Triangles Are Similar</a:t>
            </a:r>
          </a:p>
          <a:p>
            <a:pPr algn="ctr" eaLnBrk="1" hangingPunct="1"/>
            <a:endParaRPr lang="en-US" altLang="en-US" sz="2000" b="1"/>
          </a:p>
          <a:p>
            <a:pPr algn="ctr" eaLnBrk="1" hangingPunct="1"/>
            <a:r>
              <a:rPr lang="en-US" altLang="en-US" sz="2000" b="1"/>
              <a:t>m</a:t>
            </a:r>
            <a:r>
              <a:rPr lang="en-US" altLang="en-US" sz="2000" b="1">
                <a:sym typeface="Symbol" pitchFamily="18" charset="2"/>
              </a:rPr>
              <a:t>A = mP</a:t>
            </a:r>
          </a:p>
          <a:p>
            <a:pPr algn="ctr" eaLnBrk="1" hangingPunct="1"/>
            <a:r>
              <a:rPr lang="en-US" altLang="en-US" sz="2000" b="1"/>
              <a:t>m</a:t>
            </a:r>
            <a:r>
              <a:rPr lang="en-US" altLang="en-US" sz="2000" b="1">
                <a:sym typeface="Symbol" pitchFamily="18" charset="2"/>
              </a:rPr>
              <a:t>B = mR</a:t>
            </a:r>
          </a:p>
        </p:txBody>
      </p:sp>
      <p:sp>
        <p:nvSpPr>
          <p:cNvPr id="8196" name="Text Box 39"/>
          <p:cNvSpPr txBox="1">
            <a:spLocks noChangeArrowheads="1"/>
          </p:cNvSpPr>
          <p:nvPr/>
        </p:nvSpPr>
        <p:spPr bwMode="auto">
          <a:xfrm>
            <a:off x="2082800" y="1725613"/>
            <a:ext cx="3927475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1600" b="1"/>
              <a:t>Third angle must be congruent as well</a:t>
            </a:r>
            <a:br>
              <a:rPr lang="en-US" altLang="en-US" sz="1600" b="1"/>
            </a:br>
            <a:r>
              <a:rPr lang="en-US" altLang="en-US" sz="1600" b="1"/>
              <a:t>(</a:t>
            </a:r>
            <a:r>
              <a:rPr lang="en-US" altLang="en-US" sz="1600" b="1">
                <a:cs typeface="Arial" charset="0"/>
              </a:rPr>
              <a:t>∆ angle sum to 180°)</a:t>
            </a:r>
          </a:p>
          <a:p>
            <a:pPr algn="ctr" eaLnBrk="1" hangingPunct="1"/>
            <a:endParaRPr lang="en-US" altLang="en-US" sz="1600" b="1">
              <a:cs typeface="Arial" charset="0"/>
            </a:endParaRPr>
          </a:p>
          <a:p>
            <a:pPr algn="ctr" eaLnBrk="1" hangingPunct="1"/>
            <a:endParaRPr lang="en-US" altLang="en-US" sz="1600" b="1">
              <a:cs typeface="Arial" charset="0"/>
            </a:endParaRPr>
          </a:p>
          <a:p>
            <a:pPr algn="ctr" eaLnBrk="1" hangingPunct="1">
              <a:lnSpc>
                <a:spcPct val="75000"/>
              </a:lnSpc>
            </a:pPr>
            <a:r>
              <a:rPr lang="en-US" altLang="en-US" sz="1600" b="1"/>
              <a:t>From Similar Triangles</a:t>
            </a:r>
          </a:p>
          <a:p>
            <a:pPr algn="ctr" eaLnBrk="1" hangingPunct="1">
              <a:lnSpc>
                <a:spcPct val="75000"/>
              </a:lnSpc>
            </a:pPr>
            <a:endParaRPr lang="en-US" altLang="en-US" sz="1600" b="1"/>
          </a:p>
          <a:p>
            <a:pPr algn="ctr" eaLnBrk="1" hangingPunct="1">
              <a:lnSpc>
                <a:spcPct val="75000"/>
              </a:lnSpc>
            </a:pPr>
            <a:r>
              <a:rPr lang="en-US" altLang="en-US" sz="1600" b="1"/>
              <a:t>Corresponding Side Scale Equal</a:t>
            </a:r>
          </a:p>
          <a:p>
            <a:pPr algn="ctr" eaLnBrk="1" hangingPunct="1">
              <a:lnSpc>
                <a:spcPct val="75000"/>
              </a:lnSpc>
            </a:pPr>
            <a:endParaRPr lang="en-US" altLang="en-US" sz="1600" b="1"/>
          </a:p>
          <a:p>
            <a:pPr algn="ctr" eaLnBrk="1" hangingPunct="1">
              <a:lnSpc>
                <a:spcPct val="75000"/>
              </a:lnSpc>
            </a:pPr>
            <a:r>
              <a:rPr lang="en-US" altLang="en-US" sz="1600" b="1"/>
              <a:t> AC      AB      BC </a:t>
            </a:r>
          </a:p>
          <a:p>
            <a:pPr algn="ctr" eaLnBrk="1" hangingPunct="1">
              <a:lnSpc>
                <a:spcPct val="75000"/>
              </a:lnSpc>
            </a:pPr>
            <a:r>
              <a:rPr lang="en-US" altLang="en-US" sz="1600" b="1"/>
              <a:t>----  =  ----  =  ----</a:t>
            </a:r>
          </a:p>
          <a:p>
            <a:pPr algn="ctr" eaLnBrk="1" hangingPunct="1">
              <a:lnSpc>
                <a:spcPct val="75000"/>
              </a:lnSpc>
            </a:pPr>
            <a:r>
              <a:rPr lang="en-US" altLang="en-US" sz="1600" b="1"/>
              <a:t>PQ      PR      RQ</a:t>
            </a:r>
          </a:p>
          <a:p>
            <a:pPr algn="ctr" eaLnBrk="1" hangingPunct="1">
              <a:lnSpc>
                <a:spcPct val="75000"/>
              </a:lnSpc>
            </a:pPr>
            <a:endParaRPr lang="en-US" altLang="en-US" sz="1600" b="1"/>
          </a:p>
        </p:txBody>
      </p:sp>
      <p:grpSp>
        <p:nvGrpSpPr>
          <p:cNvPr id="8197" name="Group 44"/>
          <p:cNvGrpSpPr>
            <a:grpSpLocks/>
          </p:cNvGrpSpPr>
          <p:nvPr/>
        </p:nvGrpSpPr>
        <p:grpSpPr bwMode="auto">
          <a:xfrm>
            <a:off x="5286375" y="960438"/>
            <a:ext cx="3813175" cy="3155950"/>
            <a:chOff x="2994" y="605"/>
            <a:chExt cx="2402" cy="1988"/>
          </a:xfrm>
        </p:grpSpPr>
        <p:sp>
          <p:nvSpPr>
            <p:cNvPr id="8206" name="Freeform 41"/>
            <p:cNvSpPr>
              <a:spLocks noChangeAspect="1"/>
            </p:cNvSpPr>
            <p:nvPr/>
          </p:nvSpPr>
          <p:spPr bwMode="auto">
            <a:xfrm rot="-3312239">
              <a:off x="3098" y="508"/>
              <a:ext cx="1658" cy="1866"/>
            </a:xfrm>
            <a:custGeom>
              <a:avLst/>
              <a:gdLst>
                <a:gd name="T0" fmla="*/ 0 w 1403"/>
                <a:gd name="T1" fmla="*/ 3083 h 1579"/>
                <a:gd name="T2" fmla="*/ 2472 w 1403"/>
                <a:gd name="T3" fmla="*/ 0 h 1579"/>
                <a:gd name="T4" fmla="*/ 3821 w 1403"/>
                <a:gd name="T5" fmla="*/ 4302 h 1579"/>
                <a:gd name="T6" fmla="*/ 0 w 1403"/>
                <a:gd name="T7" fmla="*/ 3083 h 15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3"/>
                <a:gd name="T13" fmla="*/ 0 h 1579"/>
                <a:gd name="T14" fmla="*/ 1403 w 1403"/>
                <a:gd name="T15" fmla="*/ 1579 h 15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3" h="1579">
                  <a:moveTo>
                    <a:pt x="0" y="1132"/>
                  </a:moveTo>
                  <a:lnTo>
                    <a:pt x="908" y="0"/>
                  </a:lnTo>
                  <a:lnTo>
                    <a:pt x="1403" y="1579"/>
                  </a:lnTo>
                  <a:lnTo>
                    <a:pt x="0" y="113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7" name="Text Box 20"/>
            <p:cNvSpPr txBox="1">
              <a:spLocks noChangeArrowheads="1"/>
            </p:cNvSpPr>
            <p:nvPr/>
          </p:nvSpPr>
          <p:spPr bwMode="auto">
            <a:xfrm>
              <a:off x="3088" y="605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P</a:t>
              </a:r>
            </a:p>
          </p:txBody>
        </p:sp>
        <p:sp>
          <p:nvSpPr>
            <p:cNvPr id="8208" name="Text Box 21"/>
            <p:cNvSpPr txBox="1">
              <a:spLocks noChangeArrowheads="1"/>
            </p:cNvSpPr>
            <p:nvPr/>
          </p:nvSpPr>
          <p:spPr bwMode="auto">
            <a:xfrm>
              <a:off x="5168" y="1195"/>
              <a:ext cx="2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Q</a:t>
              </a:r>
            </a:p>
          </p:txBody>
        </p:sp>
        <p:sp>
          <p:nvSpPr>
            <p:cNvPr id="8209" name="Text Box 22"/>
            <p:cNvSpPr txBox="1">
              <a:spLocks noChangeArrowheads="1"/>
            </p:cNvSpPr>
            <p:nvPr/>
          </p:nvSpPr>
          <p:spPr bwMode="auto">
            <a:xfrm>
              <a:off x="3666" y="2362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R</a:t>
              </a:r>
            </a:p>
          </p:txBody>
        </p:sp>
        <p:sp>
          <p:nvSpPr>
            <p:cNvPr id="8210" name="Freeform 11"/>
            <p:cNvSpPr>
              <a:spLocks/>
            </p:cNvSpPr>
            <p:nvPr/>
          </p:nvSpPr>
          <p:spPr bwMode="auto">
            <a:xfrm rot="-2058000">
              <a:off x="3322" y="776"/>
              <a:ext cx="129" cy="78"/>
            </a:xfrm>
            <a:custGeom>
              <a:avLst/>
              <a:gdLst>
                <a:gd name="T0" fmla="*/ 0 w 129"/>
                <a:gd name="T1" fmla="*/ 67 h 78"/>
                <a:gd name="T2" fmla="*/ 82 w 129"/>
                <a:gd name="T3" fmla="*/ 67 h 78"/>
                <a:gd name="T4" fmla="*/ 129 w 129"/>
                <a:gd name="T5" fmla="*/ 0 h 78"/>
                <a:gd name="T6" fmla="*/ 0 60000 65536"/>
                <a:gd name="T7" fmla="*/ 0 60000 65536"/>
                <a:gd name="T8" fmla="*/ 0 60000 65536"/>
                <a:gd name="T9" fmla="*/ 0 w 129"/>
                <a:gd name="T10" fmla="*/ 0 h 78"/>
                <a:gd name="T11" fmla="*/ 129 w 129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9" h="78">
                  <a:moveTo>
                    <a:pt x="0" y="67"/>
                  </a:moveTo>
                  <a:cubicBezTo>
                    <a:pt x="30" y="72"/>
                    <a:pt x="61" y="78"/>
                    <a:pt x="82" y="67"/>
                  </a:cubicBezTo>
                  <a:cubicBezTo>
                    <a:pt x="103" y="56"/>
                    <a:pt x="116" y="28"/>
                    <a:pt x="129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Freeform 14"/>
            <p:cNvSpPr>
              <a:spLocks/>
            </p:cNvSpPr>
            <p:nvPr/>
          </p:nvSpPr>
          <p:spPr bwMode="auto">
            <a:xfrm>
              <a:off x="3758" y="2203"/>
              <a:ext cx="118" cy="82"/>
            </a:xfrm>
            <a:custGeom>
              <a:avLst/>
              <a:gdLst>
                <a:gd name="T0" fmla="*/ 0 w 118"/>
                <a:gd name="T1" fmla="*/ 59 h 82"/>
                <a:gd name="T2" fmla="*/ 82 w 118"/>
                <a:gd name="T3" fmla="*/ 4 h 82"/>
                <a:gd name="T4" fmla="*/ 118 w 118"/>
                <a:gd name="T5" fmla="*/ 82 h 82"/>
                <a:gd name="T6" fmla="*/ 0 60000 65536"/>
                <a:gd name="T7" fmla="*/ 0 60000 65536"/>
                <a:gd name="T8" fmla="*/ 0 60000 65536"/>
                <a:gd name="T9" fmla="*/ 0 w 118"/>
                <a:gd name="T10" fmla="*/ 0 h 82"/>
                <a:gd name="T11" fmla="*/ 118 w 118"/>
                <a:gd name="T12" fmla="*/ 82 h 8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8" h="82">
                  <a:moveTo>
                    <a:pt x="0" y="59"/>
                  </a:moveTo>
                  <a:cubicBezTo>
                    <a:pt x="14" y="50"/>
                    <a:pt x="62" y="0"/>
                    <a:pt x="82" y="4"/>
                  </a:cubicBezTo>
                  <a:cubicBezTo>
                    <a:pt x="102" y="8"/>
                    <a:pt x="111" y="66"/>
                    <a:pt x="118" y="8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Freeform 15"/>
            <p:cNvSpPr>
              <a:spLocks/>
            </p:cNvSpPr>
            <p:nvPr/>
          </p:nvSpPr>
          <p:spPr bwMode="auto">
            <a:xfrm>
              <a:off x="3746" y="2154"/>
              <a:ext cx="165" cy="98"/>
            </a:xfrm>
            <a:custGeom>
              <a:avLst/>
              <a:gdLst>
                <a:gd name="T0" fmla="*/ 0 w 165"/>
                <a:gd name="T1" fmla="*/ 65 h 98"/>
                <a:gd name="T2" fmla="*/ 108 w 165"/>
                <a:gd name="T3" fmla="*/ 5 h 98"/>
                <a:gd name="T4" fmla="*/ 165 w 165"/>
                <a:gd name="T5" fmla="*/ 98 h 98"/>
                <a:gd name="T6" fmla="*/ 0 60000 65536"/>
                <a:gd name="T7" fmla="*/ 0 60000 65536"/>
                <a:gd name="T8" fmla="*/ 0 60000 65536"/>
                <a:gd name="T9" fmla="*/ 0 w 165"/>
                <a:gd name="T10" fmla="*/ 0 h 98"/>
                <a:gd name="T11" fmla="*/ 165 w 165"/>
                <a:gd name="T12" fmla="*/ 98 h 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5" h="98">
                  <a:moveTo>
                    <a:pt x="0" y="65"/>
                  </a:moveTo>
                  <a:cubicBezTo>
                    <a:pt x="18" y="55"/>
                    <a:pt x="81" y="0"/>
                    <a:pt x="108" y="5"/>
                  </a:cubicBezTo>
                  <a:cubicBezTo>
                    <a:pt x="135" y="10"/>
                    <a:pt x="153" y="79"/>
                    <a:pt x="165" y="98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198" name="Group 43"/>
          <p:cNvGrpSpPr>
            <a:grpSpLocks/>
          </p:cNvGrpSpPr>
          <p:nvPr/>
        </p:nvGrpSpPr>
        <p:grpSpPr bwMode="auto">
          <a:xfrm>
            <a:off x="-14288" y="954088"/>
            <a:ext cx="2803526" cy="3128962"/>
            <a:chOff x="250" y="601"/>
            <a:chExt cx="1766" cy="1971"/>
          </a:xfrm>
        </p:grpSpPr>
        <p:sp>
          <p:nvSpPr>
            <p:cNvPr id="8199" name="Text Box 16"/>
            <p:cNvSpPr txBox="1">
              <a:spLocks noChangeArrowheads="1"/>
            </p:cNvSpPr>
            <p:nvPr/>
          </p:nvSpPr>
          <p:spPr bwMode="auto">
            <a:xfrm>
              <a:off x="1242" y="601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A</a:t>
              </a:r>
            </a:p>
          </p:txBody>
        </p:sp>
        <p:sp>
          <p:nvSpPr>
            <p:cNvPr id="8200" name="Text Box 17"/>
            <p:cNvSpPr txBox="1">
              <a:spLocks noChangeArrowheads="1"/>
            </p:cNvSpPr>
            <p:nvPr/>
          </p:nvSpPr>
          <p:spPr bwMode="auto">
            <a:xfrm>
              <a:off x="250" y="1865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B</a:t>
              </a:r>
            </a:p>
          </p:txBody>
        </p:sp>
        <p:sp>
          <p:nvSpPr>
            <p:cNvPr id="8201" name="Text Box 18"/>
            <p:cNvSpPr txBox="1">
              <a:spLocks noChangeArrowheads="1"/>
            </p:cNvSpPr>
            <p:nvPr/>
          </p:nvSpPr>
          <p:spPr bwMode="auto">
            <a:xfrm>
              <a:off x="1796" y="2341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b="1"/>
                <a:t>C</a:t>
              </a:r>
            </a:p>
          </p:txBody>
        </p:sp>
        <p:sp>
          <p:nvSpPr>
            <p:cNvPr id="8202" name="Freeform 40"/>
            <p:cNvSpPr>
              <a:spLocks/>
            </p:cNvSpPr>
            <p:nvPr/>
          </p:nvSpPr>
          <p:spPr bwMode="auto">
            <a:xfrm>
              <a:off x="433" y="791"/>
              <a:ext cx="1403" cy="1579"/>
            </a:xfrm>
            <a:custGeom>
              <a:avLst/>
              <a:gdLst>
                <a:gd name="T0" fmla="*/ 0 w 1403"/>
                <a:gd name="T1" fmla="*/ 1132 h 1579"/>
                <a:gd name="T2" fmla="*/ 908 w 1403"/>
                <a:gd name="T3" fmla="*/ 0 h 1579"/>
                <a:gd name="T4" fmla="*/ 1403 w 1403"/>
                <a:gd name="T5" fmla="*/ 1579 h 1579"/>
                <a:gd name="T6" fmla="*/ 0 w 1403"/>
                <a:gd name="T7" fmla="*/ 1132 h 15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3"/>
                <a:gd name="T13" fmla="*/ 0 h 1579"/>
                <a:gd name="T14" fmla="*/ 1403 w 1403"/>
                <a:gd name="T15" fmla="*/ 1579 h 15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3" h="1579">
                  <a:moveTo>
                    <a:pt x="0" y="1132"/>
                  </a:moveTo>
                  <a:lnTo>
                    <a:pt x="908" y="0"/>
                  </a:lnTo>
                  <a:lnTo>
                    <a:pt x="1403" y="1579"/>
                  </a:lnTo>
                  <a:lnTo>
                    <a:pt x="0" y="113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Freeform 10"/>
            <p:cNvSpPr>
              <a:spLocks/>
            </p:cNvSpPr>
            <p:nvPr/>
          </p:nvSpPr>
          <p:spPr bwMode="auto">
            <a:xfrm rot="2158640">
              <a:off x="1247" y="892"/>
              <a:ext cx="129" cy="78"/>
            </a:xfrm>
            <a:custGeom>
              <a:avLst/>
              <a:gdLst>
                <a:gd name="T0" fmla="*/ 0 w 129"/>
                <a:gd name="T1" fmla="*/ 67 h 78"/>
                <a:gd name="T2" fmla="*/ 82 w 129"/>
                <a:gd name="T3" fmla="*/ 67 h 78"/>
                <a:gd name="T4" fmla="*/ 129 w 129"/>
                <a:gd name="T5" fmla="*/ 0 h 78"/>
                <a:gd name="T6" fmla="*/ 0 60000 65536"/>
                <a:gd name="T7" fmla="*/ 0 60000 65536"/>
                <a:gd name="T8" fmla="*/ 0 60000 65536"/>
                <a:gd name="T9" fmla="*/ 0 w 129"/>
                <a:gd name="T10" fmla="*/ 0 h 78"/>
                <a:gd name="T11" fmla="*/ 129 w 129"/>
                <a:gd name="T12" fmla="*/ 78 h 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9" h="78">
                  <a:moveTo>
                    <a:pt x="0" y="67"/>
                  </a:moveTo>
                  <a:cubicBezTo>
                    <a:pt x="30" y="72"/>
                    <a:pt x="61" y="78"/>
                    <a:pt x="82" y="67"/>
                  </a:cubicBezTo>
                  <a:cubicBezTo>
                    <a:pt x="103" y="56"/>
                    <a:pt x="116" y="28"/>
                    <a:pt x="129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Freeform 12"/>
            <p:cNvSpPr>
              <a:spLocks/>
            </p:cNvSpPr>
            <p:nvPr/>
          </p:nvSpPr>
          <p:spPr bwMode="auto">
            <a:xfrm>
              <a:off x="499" y="1843"/>
              <a:ext cx="76" cy="113"/>
            </a:xfrm>
            <a:custGeom>
              <a:avLst/>
              <a:gdLst>
                <a:gd name="T0" fmla="*/ 0 w 76"/>
                <a:gd name="T1" fmla="*/ 0 h 113"/>
                <a:gd name="T2" fmla="*/ 70 w 76"/>
                <a:gd name="T3" fmla="*/ 32 h 113"/>
                <a:gd name="T4" fmla="*/ 39 w 76"/>
                <a:gd name="T5" fmla="*/ 113 h 113"/>
                <a:gd name="T6" fmla="*/ 0 60000 65536"/>
                <a:gd name="T7" fmla="*/ 0 60000 65536"/>
                <a:gd name="T8" fmla="*/ 0 60000 65536"/>
                <a:gd name="T9" fmla="*/ 0 w 76"/>
                <a:gd name="T10" fmla="*/ 0 h 113"/>
                <a:gd name="T11" fmla="*/ 76 w 76"/>
                <a:gd name="T12" fmla="*/ 113 h 1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113">
                  <a:moveTo>
                    <a:pt x="0" y="0"/>
                  </a:moveTo>
                  <a:cubicBezTo>
                    <a:pt x="12" y="5"/>
                    <a:pt x="64" y="13"/>
                    <a:pt x="70" y="32"/>
                  </a:cubicBezTo>
                  <a:cubicBezTo>
                    <a:pt x="76" y="51"/>
                    <a:pt x="45" y="96"/>
                    <a:pt x="39" y="113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05" name="Freeform 13"/>
            <p:cNvSpPr>
              <a:spLocks/>
            </p:cNvSpPr>
            <p:nvPr/>
          </p:nvSpPr>
          <p:spPr bwMode="auto">
            <a:xfrm>
              <a:off x="530" y="1804"/>
              <a:ext cx="99" cy="165"/>
            </a:xfrm>
            <a:custGeom>
              <a:avLst/>
              <a:gdLst>
                <a:gd name="T0" fmla="*/ 0 w 99"/>
                <a:gd name="T1" fmla="*/ 0 h 165"/>
                <a:gd name="T2" fmla="*/ 89 w 99"/>
                <a:gd name="T3" fmla="*/ 48 h 165"/>
                <a:gd name="T4" fmla="*/ 57 w 99"/>
                <a:gd name="T5" fmla="*/ 165 h 165"/>
                <a:gd name="T6" fmla="*/ 0 60000 65536"/>
                <a:gd name="T7" fmla="*/ 0 60000 65536"/>
                <a:gd name="T8" fmla="*/ 0 60000 65536"/>
                <a:gd name="T9" fmla="*/ 0 w 99"/>
                <a:gd name="T10" fmla="*/ 0 h 165"/>
                <a:gd name="T11" fmla="*/ 99 w 99"/>
                <a:gd name="T12" fmla="*/ 165 h 1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9" h="165">
                  <a:moveTo>
                    <a:pt x="0" y="0"/>
                  </a:moveTo>
                  <a:cubicBezTo>
                    <a:pt x="15" y="8"/>
                    <a:pt x="79" y="20"/>
                    <a:pt x="89" y="48"/>
                  </a:cubicBezTo>
                  <a:cubicBezTo>
                    <a:pt x="99" y="76"/>
                    <a:pt x="64" y="141"/>
                    <a:pt x="57" y="165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Text Box 21"/>
          <p:cNvSpPr txBox="1">
            <a:spLocks noChangeArrowheads="1"/>
          </p:cNvSpPr>
          <p:nvPr/>
        </p:nvSpPr>
        <p:spPr bwMode="auto">
          <a:xfrm>
            <a:off x="393700" y="945931"/>
            <a:ext cx="4856217" cy="1939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Determine whether the triangles are similar.  If they are, write a similarity statement.  Explain your reasoning.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1"/>
              <p:cNvSpPr>
                <a:spLocks noChangeArrowheads="1"/>
              </p:cNvSpPr>
              <p:nvPr/>
            </p:nvSpPr>
            <p:spPr bwMode="auto">
              <a:xfrm>
                <a:off x="479698" y="4547914"/>
                <a:ext cx="8101012" cy="18213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</a:t>
                </a: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Missing angles,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∡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𝒀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𝟔𝟎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,   ∡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𝑺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𝟗𝟖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</a:pPr>
                <a:r>
                  <a:rPr lang="en-US" altLang="en-US" sz="2400" b="1" dirty="0" smtClean="0"/>
                  <a:t>Therefore</a:t>
                </a:r>
                <a:r>
                  <a:rPr lang="en-US" altLang="en-US" sz="2400" b="1" dirty="0"/>
                  <a:t>, </a:t>
                </a:r>
                <a:r>
                  <a:rPr lang="en-US" altLang="en-US" sz="2400" b="1" dirty="0" smtClean="0"/>
                  <a:t>since 2 angles are not the same in each triangle, then the triangles are not similar</a:t>
                </a:r>
                <a:endParaRPr lang="en-US" altLang="en-US" sz="2400" b="1" dirty="0">
                  <a:solidFill>
                    <a:srgbClr val="FFEB55"/>
                  </a:solidFill>
                </a:endParaRPr>
              </a:p>
            </p:txBody>
          </p:sp>
        </mc:Choice>
        <mc:Fallback xmlns="">
          <p:sp>
            <p:nvSpPr>
              <p:cNvPr id="24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9698" y="4547914"/>
                <a:ext cx="8101012" cy="1821355"/>
              </a:xfrm>
              <a:prstGeom prst="rect">
                <a:avLst/>
              </a:prstGeom>
              <a:blipFill rotWithShape="1">
                <a:blip r:embed="rId2"/>
                <a:stretch>
                  <a:fillRect l="-1204" t="-234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72" name="Title 29"/>
          <p:cNvSpPr>
            <a:spLocks noGrp="1"/>
          </p:cNvSpPr>
          <p:nvPr>
            <p:ph type="title"/>
          </p:nvPr>
        </p:nvSpPr>
        <p:spPr>
          <a:xfrm>
            <a:off x="473075" y="157163"/>
            <a:ext cx="8229600" cy="681037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1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4622" y="1122964"/>
            <a:ext cx="2986088" cy="2643188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381</Words>
  <Application>Microsoft Office PowerPoint</Application>
  <PresentationFormat>On-screen Show (4:3)</PresentationFormat>
  <Paragraphs>96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PowerPoint Presentation</vt:lpstr>
      <vt:lpstr>Lesson 8-2</vt:lpstr>
      <vt:lpstr>Objectives</vt:lpstr>
      <vt:lpstr>Khan Academy Videos for this lesson</vt:lpstr>
      <vt:lpstr>Vocabulary</vt:lpstr>
      <vt:lpstr>Theorems</vt:lpstr>
      <vt:lpstr>Theorems Cont</vt:lpstr>
      <vt:lpstr>AA Triangle Similarity</vt:lpstr>
      <vt:lpstr>Example 1</vt:lpstr>
      <vt:lpstr>Example 2</vt:lpstr>
      <vt:lpstr>Example 3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37</cp:revision>
  <dcterms:created xsi:type="dcterms:W3CDTF">2008-01-23T14:30:53Z</dcterms:created>
  <dcterms:modified xsi:type="dcterms:W3CDTF">2020-03-30T20:19:43Z</dcterms:modified>
</cp:coreProperties>
</file>