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2" r:id="rId2"/>
    <p:sldId id="256" r:id="rId3"/>
    <p:sldId id="332" r:id="rId4"/>
    <p:sldId id="279" r:id="rId5"/>
    <p:sldId id="280" r:id="rId6"/>
    <p:sldId id="320" r:id="rId7"/>
    <p:sldId id="326" r:id="rId8"/>
    <p:sldId id="322" r:id="rId9"/>
    <p:sldId id="323" r:id="rId10"/>
    <p:sldId id="324" r:id="rId11"/>
    <p:sldId id="327" r:id="rId12"/>
    <p:sldId id="328" r:id="rId13"/>
    <p:sldId id="329" r:id="rId14"/>
    <p:sldId id="331" r:id="rId15"/>
    <p:sldId id="281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CCFF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833" autoAdjust="0"/>
  </p:normalViewPr>
  <p:slideViewPr>
    <p:cSldViewPr snapToGrid="0">
      <p:cViewPr>
        <p:scale>
          <a:sx n="60" d="100"/>
          <a:sy n="60" d="100"/>
        </p:scale>
        <p:origin x="-2160" y="-6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158964-3BC0-4575-9113-D42DD40341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250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DCE74F-25B3-4020-AC6F-18604D8289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432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7A4A6-4E07-40ED-A0E2-54891C9599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128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1C56CF-D21F-4E49-B84E-8CD6330896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91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A214CC-01BE-4D8F-AFFA-BAC315B827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532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3BB07C-80B3-4B1C-B037-6D9AC51B8A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842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BCD1AF-2E8B-4C99-B86D-56AC5D4002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921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09130D-5887-41D2-BC90-B163F09265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480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9CD579-34D2-4A9A-892F-F7C4318932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703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AE7C00-E3EC-403B-8C84-14B9A588C5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543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233787-544F-45F1-9B92-A117032400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318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7C0C3FD-1124-42D7-AFCC-827F42FDB7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7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hanacademy.org/math/geometry/hs-geo-similarity/modal/v/similarity-example-where-same-side-plays-different-roles" TargetMode="External"/><Relationship Id="rId2" Type="http://schemas.openxmlformats.org/officeDocument/2006/relationships/hyperlink" Target="https://www.khanacademy.org/math/geometry/hs-geo-similarity/modal/v/similarity-example-problem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762000"/>
            <a:ext cx="9220200" cy="6172200"/>
          </a:xfrm>
          <a:prstGeom prst="rect">
            <a:avLst/>
          </a:prstGeom>
          <a:pattFill prst="dotGrid">
            <a:fgClr>
              <a:srgbClr val="CC00CC"/>
            </a:fgClr>
            <a:bgClr>
              <a:srgbClr val="800080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0"/>
            <a:ext cx="9199563" cy="7620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2" name="Oval 4"/>
          <p:cNvSpPr>
            <a:spLocks noChangeArrowheads="1"/>
          </p:cNvSpPr>
          <p:nvPr/>
        </p:nvSpPr>
        <p:spPr bwMode="auto">
          <a:xfrm>
            <a:off x="77788" y="19050"/>
            <a:ext cx="396875" cy="415925"/>
          </a:xfrm>
          <a:prstGeom prst="ellipse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3" name="Freeform 5"/>
          <p:cNvSpPr>
            <a:spLocks/>
          </p:cNvSpPr>
          <p:nvPr/>
        </p:nvSpPr>
        <p:spPr bwMode="auto">
          <a:xfrm>
            <a:off x="273050" y="14288"/>
            <a:ext cx="114300" cy="214312"/>
          </a:xfrm>
          <a:custGeom>
            <a:avLst/>
            <a:gdLst>
              <a:gd name="T0" fmla="*/ 0 w 72"/>
              <a:gd name="T1" fmla="*/ 0 h 135"/>
              <a:gd name="T2" fmla="*/ 2147483647 w 72"/>
              <a:gd name="T3" fmla="*/ 2147483647 h 135"/>
              <a:gd name="T4" fmla="*/ 2147483647 w 72"/>
              <a:gd name="T5" fmla="*/ 2147483647 h 135"/>
              <a:gd name="T6" fmla="*/ 0 w 72"/>
              <a:gd name="T7" fmla="*/ 0 h 135"/>
              <a:gd name="T8" fmla="*/ 0 60000 65536"/>
              <a:gd name="T9" fmla="*/ 0 60000 65536"/>
              <a:gd name="T10" fmla="*/ 0 60000 65536"/>
              <a:gd name="T11" fmla="*/ 0 60000 65536"/>
              <a:gd name="T12" fmla="*/ 0 w 72"/>
              <a:gd name="T13" fmla="*/ 0 h 135"/>
              <a:gd name="T14" fmla="*/ 72 w 72"/>
              <a:gd name="T15" fmla="*/ 135 h 13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2" h="135">
                <a:moveTo>
                  <a:pt x="0" y="0"/>
                </a:moveTo>
                <a:lnTo>
                  <a:pt x="2" y="135"/>
                </a:lnTo>
                <a:lnTo>
                  <a:pt x="72" y="29"/>
                </a:lnTo>
                <a:cubicBezTo>
                  <a:pt x="72" y="7"/>
                  <a:pt x="0" y="0"/>
                  <a:pt x="0" y="0"/>
                </a:cubicBezTo>
                <a:close/>
              </a:path>
            </a:pathLst>
          </a:cu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555625" y="58738"/>
            <a:ext cx="53117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800" b="1" dirty="0">
                <a:effectLst>
                  <a:outerShdw blurRad="38100" dist="38100" dir="2700000" algn="tl">
                    <a:srgbClr val="336699"/>
                  </a:outerShdw>
                </a:effectLst>
              </a:rPr>
              <a:t>5-Minute Check on Lesson 7-2</a:t>
            </a:r>
          </a:p>
        </p:txBody>
      </p:sp>
      <p:sp>
        <p:nvSpPr>
          <p:cNvPr id="29704" name="Text Box 8"/>
          <p:cNvSpPr txBox="1">
            <a:spLocks noChangeArrowheads="1"/>
          </p:cNvSpPr>
          <p:nvPr/>
        </p:nvSpPr>
        <p:spPr bwMode="white">
          <a:xfrm>
            <a:off x="1652588" y="6427788"/>
            <a:ext cx="5722937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lnSpc>
                <a:spcPct val="90000"/>
              </a:lnSpc>
              <a:spcBef>
                <a:spcPct val="50000"/>
              </a:spcBef>
              <a:defRPr/>
            </a:pPr>
            <a:r>
              <a:rPr lang="en-US" sz="1200" b="1">
                <a:effectLst>
                  <a:outerShdw blurRad="38100" dist="38100" dir="2700000" algn="tl">
                    <a:srgbClr val="336699"/>
                  </a:outerShdw>
                </a:effectLst>
              </a:rPr>
              <a:t>Click the mouse button or press the </a:t>
            </a:r>
            <a:br>
              <a:rPr lang="en-US" sz="1200" b="1">
                <a:effectLst>
                  <a:outerShdw blurRad="38100" dist="38100" dir="2700000" algn="tl">
                    <a:srgbClr val="336699"/>
                  </a:outerShdw>
                </a:effectLst>
              </a:rPr>
            </a:br>
            <a:r>
              <a:rPr lang="en-US" sz="1200" b="1">
                <a:effectLst>
                  <a:outerShdw blurRad="38100" dist="38100" dir="2700000" algn="tl">
                    <a:srgbClr val="336699"/>
                  </a:outerShdw>
                </a:effectLst>
              </a:rPr>
              <a:t>Space Bar to display the answers.</a:t>
            </a:r>
          </a:p>
        </p:txBody>
      </p:sp>
      <p:sp>
        <p:nvSpPr>
          <p:cNvPr id="2057" name="Rectangle 11"/>
          <p:cNvSpPr>
            <a:spLocks noChangeArrowheads="1"/>
          </p:cNvSpPr>
          <p:nvPr/>
        </p:nvSpPr>
        <p:spPr bwMode="auto">
          <a:xfrm>
            <a:off x="230188" y="762000"/>
            <a:ext cx="8761412" cy="56499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457200" indent="-457200" eaLnBrk="0" hangingPunct="0">
              <a:buFontTx/>
              <a:buAutoNum type="arabicPeriod"/>
              <a:defRPr/>
            </a:pPr>
            <a:r>
              <a:rPr lang="en-US" sz="2000" b="1" dirty="0"/>
              <a:t>Determine whether the triangles are similar.</a:t>
            </a:r>
            <a:br>
              <a:rPr lang="en-US" sz="2000" b="1" dirty="0"/>
            </a:br>
            <a:r>
              <a:rPr lang="en-US" sz="2000" b="1" dirty="0"/>
              <a:t>Justify your answer.</a:t>
            </a:r>
          </a:p>
          <a:p>
            <a:pPr marL="457200" indent="-457200" eaLnBrk="0" hangingPunct="0">
              <a:buFontTx/>
              <a:buAutoNum type="arabicPeriod"/>
              <a:defRPr/>
            </a:pPr>
            <a:endParaRPr lang="en-US" sz="2000" b="1" dirty="0">
              <a:cs typeface="Arial" charset="0"/>
              <a:sym typeface="Symbol" pitchFamily="18" charset="2"/>
            </a:endParaRPr>
          </a:p>
          <a:p>
            <a:pPr marL="457200" indent="-457200" eaLnBrk="0" hangingPunct="0">
              <a:buFontTx/>
              <a:buAutoNum type="arabicPeriod"/>
              <a:defRPr/>
            </a:pPr>
            <a:endParaRPr lang="en-US" sz="2000" b="1" dirty="0">
              <a:cs typeface="Arial" charset="0"/>
              <a:sym typeface="Symbol" pitchFamily="18" charset="2"/>
            </a:endParaRPr>
          </a:p>
          <a:p>
            <a:pPr marL="457200" indent="-457200" eaLnBrk="0" hangingPunct="0">
              <a:buFontTx/>
              <a:buAutoNum type="arabicPeriod"/>
              <a:defRPr/>
            </a:pPr>
            <a:r>
              <a:rPr lang="en-US" sz="2000" b="1" dirty="0">
                <a:cs typeface="Arial" charset="0"/>
                <a:sym typeface="Symbol" pitchFamily="18" charset="2"/>
              </a:rPr>
              <a:t>The quadrilaterals are similar.  Write a </a:t>
            </a:r>
            <a:br>
              <a:rPr lang="en-US" sz="2000" b="1" dirty="0">
                <a:cs typeface="Arial" charset="0"/>
                <a:sym typeface="Symbol" pitchFamily="18" charset="2"/>
              </a:rPr>
            </a:br>
            <a:r>
              <a:rPr lang="en-US" sz="2000" b="1" dirty="0">
                <a:cs typeface="Arial" charset="0"/>
                <a:sym typeface="Symbol" pitchFamily="18" charset="2"/>
              </a:rPr>
              <a:t>similarity statement and find the scale </a:t>
            </a:r>
            <a:br>
              <a:rPr lang="en-US" sz="2000" b="1" dirty="0">
                <a:cs typeface="Arial" charset="0"/>
                <a:sym typeface="Symbol" pitchFamily="18" charset="2"/>
              </a:rPr>
            </a:br>
            <a:r>
              <a:rPr lang="en-US" sz="2000" b="1" dirty="0">
                <a:cs typeface="Arial" charset="0"/>
                <a:sym typeface="Symbol" pitchFamily="18" charset="2"/>
              </a:rPr>
              <a:t>factor of the larger to the smaller </a:t>
            </a:r>
            <a:br>
              <a:rPr lang="en-US" sz="2000" b="1" dirty="0">
                <a:cs typeface="Arial" charset="0"/>
                <a:sym typeface="Symbol" pitchFamily="18" charset="2"/>
              </a:rPr>
            </a:br>
            <a:r>
              <a:rPr lang="en-US" sz="2000" b="1" dirty="0">
                <a:cs typeface="Arial" charset="0"/>
                <a:sym typeface="Symbol" pitchFamily="18" charset="2"/>
              </a:rPr>
              <a:t>quadrilateral.</a:t>
            </a:r>
          </a:p>
          <a:p>
            <a:pPr marL="457200" indent="-457200" eaLnBrk="0" hangingPunct="0">
              <a:buFontTx/>
              <a:buAutoNum type="arabicPeriod"/>
              <a:defRPr/>
            </a:pPr>
            <a:endParaRPr lang="en-US" sz="2000" b="1" dirty="0">
              <a:cs typeface="Arial" charset="0"/>
              <a:sym typeface="Symbol" pitchFamily="18" charset="2"/>
            </a:endParaRPr>
          </a:p>
          <a:p>
            <a:pPr marL="457200" indent="-457200" eaLnBrk="0" hangingPunct="0">
              <a:buFontTx/>
              <a:buAutoNum type="arabicPeriod"/>
              <a:defRPr/>
            </a:pPr>
            <a:r>
              <a:rPr lang="en-US" sz="2000" b="1" dirty="0">
                <a:cs typeface="Arial" charset="0"/>
                <a:sym typeface="Symbol" pitchFamily="18" charset="2"/>
              </a:rPr>
              <a:t>The triangles are similar.  Find x and y.</a:t>
            </a:r>
            <a:endParaRPr lang="en-US" sz="1600" b="1" dirty="0">
              <a:cs typeface="Arial" charset="0"/>
              <a:sym typeface="Symbol" pitchFamily="18" charset="2"/>
            </a:endParaRPr>
          </a:p>
          <a:p>
            <a:pPr marL="342900" indent="-342900" eaLnBrk="0" hangingPunct="0">
              <a:buFontTx/>
              <a:buAutoNum type="arabicPeriod" startAt="3"/>
              <a:defRPr/>
            </a:pPr>
            <a:endParaRPr lang="en-US" sz="1600" b="1" dirty="0">
              <a:cs typeface="Arial" charset="0"/>
              <a:sym typeface="Symbol" pitchFamily="18" charset="2"/>
            </a:endParaRPr>
          </a:p>
          <a:p>
            <a:pPr marL="342900" indent="-342900" eaLnBrk="0" hangingPunct="0">
              <a:defRPr/>
            </a:pPr>
            <a:endParaRPr lang="en-US" sz="2000" b="1" dirty="0">
              <a:cs typeface="Arial" charset="0"/>
              <a:sym typeface="Symbol" pitchFamily="18" charset="2"/>
            </a:endParaRPr>
          </a:p>
          <a:p>
            <a:pPr marL="342900" indent="-342900" eaLnBrk="0" hangingPunct="0">
              <a:defRPr/>
            </a:pPr>
            <a:r>
              <a:rPr lang="en-US" sz="2000" b="1" dirty="0">
                <a:cs typeface="Arial" charset="0"/>
                <a:sym typeface="Symbol" pitchFamily="18" charset="2"/>
              </a:rPr>
              <a:t>4.                                           Which one of the following statements is always true?</a:t>
            </a:r>
            <a:endParaRPr lang="el-GR" sz="2000" b="1" dirty="0">
              <a:cs typeface="Arial" charset="0"/>
              <a:sym typeface="Symbol" pitchFamily="18" charset="2"/>
            </a:endParaRPr>
          </a:p>
        </p:txBody>
      </p:sp>
      <p:sp>
        <p:nvSpPr>
          <p:cNvPr id="2" name="Rectangle 12"/>
          <p:cNvSpPr>
            <a:spLocks noChangeArrowheads="1"/>
          </p:cNvSpPr>
          <p:nvPr/>
        </p:nvSpPr>
        <p:spPr bwMode="auto">
          <a:xfrm>
            <a:off x="612775" y="4391025"/>
            <a:ext cx="2757488" cy="336550"/>
          </a:xfrm>
          <a:prstGeom prst="rect">
            <a:avLst/>
          </a:pr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5720" rIns="4572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sz="1600" b="1"/>
              <a:t>Standardized Test Practice:</a:t>
            </a:r>
          </a:p>
        </p:txBody>
      </p:sp>
      <p:sp>
        <p:nvSpPr>
          <p:cNvPr id="2058" name="Oval 13"/>
          <p:cNvSpPr>
            <a:spLocks noChangeArrowheads="1"/>
          </p:cNvSpPr>
          <p:nvPr/>
        </p:nvSpPr>
        <p:spPr bwMode="auto">
          <a:xfrm>
            <a:off x="684213" y="5048250"/>
            <a:ext cx="554037" cy="2254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b="1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2059" name="Oval 14"/>
          <p:cNvSpPr>
            <a:spLocks noChangeArrowheads="1"/>
          </p:cNvSpPr>
          <p:nvPr/>
        </p:nvSpPr>
        <p:spPr bwMode="auto">
          <a:xfrm>
            <a:off x="684213" y="5753100"/>
            <a:ext cx="554037" cy="2254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b="1">
                <a:solidFill>
                  <a:schemeClr val="bg1"/>
                </a:solidFill>
              </a:rPr>
              <a:t>C</a:t>
            </a:r>
          </a:p>
        </p:txBody>
      </p:sp>
      <p:sp>
        <p:nvSpPr>
          <p:cNvPr id="2060" name="Oval 15"/>
          <p:cNvSpPr>
            <a:spLocks noChangeArrowheads="1"/>
          </p:cNvSpPr>
          <p:nvPr/>
        </p:nvSpPr>
        <p:spPr bwMode="auto">
          <a:xfrm>
            <a:off x="684213" y="5400675"/>
            <a:ext cx="554037" cy="2254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b="1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2061" name="Oval 16"/>
          <p:cNvSpPr>
            <a:spLocks noChangeArrowheads="1"/>
          </p:cNvSpPr>
          <p:nvPr/>
        </p:nvSpPr>
        <p:spPr bwMode="auto">
          <a:xfrm>
            <a:off x="684213" y="6103938"/>
            <a:ext cx="554037" cy="2254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b="1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2062" name="Text Box 17"/>
          <p:cNvSpPr txBox="1">
            <a:spLocks noChangeArrowheads="1"/>
          </p:cNvSpPr>
          <p:nvPr/>
        </p:nvSpPr>
        <p:spPr bwMode="auto">
          <a:xfrm>
            <a:off x="1201738" y="4987925"/>
            <a:ext cx="33797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000" b="1"/>
              <a:t>Two rectangles are similar</a:t>
            </a:r>
          </a:p>
        </p:txBody>
      </p:sp>
      <p:sp>
        <p:nvSpPr>
          <p:cNvPr id="2063" name="Text Box 18"/>
          <p:cNvSpPr txBox="1">
            <a:spLocks noChangeArrowheads="1"/>
          </p:cNvSpPr>
          <p:nvPr/>
        </p:nvSpPr>
        <p:spPr bwMode="auto">
          <a:xfrm>
            <a:off x="1201738" y="5324475"/>
            <a:ext cx="38052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000" b="1"/>
              <a:t>Two right triangles are similar</a:t>
            </a:r>
          </a:p>
        </p:txBody>
      </p:sp>
      <p:sp>
        <p:nvSpPr>
          <p:cNvPr id="2064" name="Text Box 19"/>
          <p:cNvSpPr txBox="1">
            <a:spLocks noChangeArrowheads="1"/>
          </p:cNvSpPr>
          <p:nvPr/>
        </p:nvSpPr>
        <p:spPr bwMode="auto">
          <a:xfrm>
            <a:off x="1201738" y="5659438"/>
            <a:ext cx="39068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000" b="1"/>
              <a:t>Two acute triangles are similar</a:t>
            </a:r>
          </a:p>
        </p:txBody>
      </p:sp>
      <p:sp>
        <p:nvSpPr>
          <p:cNvPr id="2065" name="Text Box 20"/>
          <p:cNvSpPr txBox="1">
            <a:spLocks noChangeArrowheads="1"/>
          </p:cNvSpPr>
          <p:nvPr/>
        </p:nvSpPr>
        <p:spPr bwMode="auto">
          <a:xfrm>
            <a:off x="1201738" y="5995988"/>
            <a:ext cx="5029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000" b="1"/>
              <a:t>Two isosceles right triangles are similar</a:t>
            </a:r>
          </a:p>
        </p:txBody>
      </p:sp>
      <p:pic>
        <p:nvPicPr>
          <p:cNvPr id="2066" name="Picture 4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6638" y="3403600"/>
            <a:ext cx="2428875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7" name="Picture 5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0325" y="825500"/>
            <a:ext cx="2409825" cy="117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8" name="Picture 5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5463" y="2173288"/>
            <a:ext cx="2600325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" name="Oval 16"/>
          <p:cNvSpPr>
            <a:spLocks noChangeArrowheads="1"/>
          </p:cNvSpPr>
          <p:nvPr/>
        </p:nvSpPr>
        <p:spPr bwMode="auto">
          <a:xfrm>
            <a:off x="693738" y="6115050"/>
            <a:ext cx="554037" cy="225425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b="1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53" name="TextBox 52"/>
          <p:cNvSpPr txBox="1">
            <a:spLocks noChangeArrowheads="1"/>
          </p:cNvSpPr>
          <p:nvPr/>
        </p:nvSpPr>
        <p:spPr bwMode="auto">
          <a:xfrm>
            <a:off x="693738" y="1371600"/>
            <a:ext cx="492918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FFFF00"/>
                </a:solidFill>
              </a:rPr>
              <a:t>Yes:  corresponding angles </a:t>
            </a:r>
            <a:r>
              <a:rPr lang="en-US" altLang="en-US" b="1">
                <a:solidFill>
                  <a:srgbClr val="FFFF00"/>
                </a:solidFill>
                <a:sym typeface="Symbol" pitchFamily="18" charset="2"/>
              </a:rPr>
              <a:t></a:t>
            </a:r>
            <a:br>
              <a:rPr lang="en-US" altLang="en-US" b="1">
                <a:solidFill>
                  <a:srgbClr val="FFFF00"/>
                </a:solidFill>
                <a:sym typeface="Symbol" pitchFamily="18" charset="2"/>
              </a:rPr>
            </a:br>
            <a:r>
              <a:rPr lang="en-US" altLang="en-US" b="1">
                <a:solidFill>
                  <a:srgbClr val="FFFF00"/>
                </a:solidFill>
                <a:sym typeface="Symbol" pitchFamily="18" charset="2"/>
              </a:rPr>
              <a:t>corresponding sides have same proportion</a:t>
            </a:r>
            <a:endParaRPr lang="en-US" altLang="en-US" b="1">
              <a:solidFill>
                <a:srgbClr val="FFFF00"/>
              </a:solidFill>
            </a:endParaRPr>
          </a:p>
        </p:txBody>
      </p:sp>
      <p:sp>
        <p:nvSpPr>
          <p:cNvPr id="54" name="TextBox 53"/>
          <p:cNvSpPr txBox="1">
            <a:spLocks noChangeArrowheads="1"/>
          </p:cNvSpPr>
          <p:nvPr/>
        </p:nvSpPr>
        <p:spPr bwMode="auto">
          <a:xfrm>
            <a:off x="971550" y="3889375"/>
            <a:ext cx="17621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FFFF00"/>
                </a:solidFill>
              </a:rPr>
              <a:t>x = 8.5, y = 9.5</a:t>
            </a:r>
          </a:p>
        </p:txBody>
      </p:sp>
      <p:sp>
        <p:nvSpPr>
          <p:cNvPr id="55" name="TextBox 54"/>
          <p:cNvSpPr txBox="1">
            <a:spLocks noChangeArrowheads="1"/>
          </p:cNvSpPr>
          <p:nvPr/>
        </p:nvSpPr>
        <p:spPr bwMode="auto">
          <a:xfrm>
            <a:off x="2527300" y="2968625"/>
            <a:ext cx="20891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FFFF00"/>
                </a:solidFill>
              </a:rPr>
              <a:t>ABCD ~ HGFE</a:t>
            </a:r>
          </a:p>
          <a:p>
            <a:pPr eaLnBrk="1" hangingPunct="1"/>
            <a:r>
              <a:rPr lang="en-US" altLang="en-US" b="1">
                <a:solidFill>
                  <a:srgbClr val="FFFF00"/>
                </a:solidFill>
              </a:rPr>
              <a:t>Scale factor = 2:3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53" grpId="0"/>
      <p:bldP spid="54" grpId="0"/>
      <p:bldP spid="5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79375"/>
            <a:ext cx="8229600" cy="85090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SAS Triangle Similarity</a:t>
            </a:r>
          </a:p>
        </p:txBody>
      </p:sp>
      <p:sp>
        <p:nvSpPr>
          <p:cNvPr id="10243" name="Text Box 38"/>
          <p:cNvSpPr txBox="1">
            <a:spLocks noChangeArrowheads="1"/>
          </p:cNvSpPr>
          <p:nvPr/>
        </p:nvSpPr>
        <p:spPr bwMode="auto">
          <a:xfrm>
            <a:off x="309563" y="4119563"/>
            <a:ext cx="8834437" cy="267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b="1"/>
              <a:t>If The Two Corresponding Sides Of Two Triangles Have Equal Ratios And The Included Angles Of The Two Triangles Are Congruent, Then The Triangles Are Similar</a:t>
            </a:r>
          </a:p>
          <a:p>
            <a:pPr algn="ctr" eaLnBrk="1" hangingPunct="1"/>
            <a:endParaRPr lang="en-US" altLang="en-US" sz="2400" b="1"/>
          </a:p>
          <a:p>
            <a:pPr eaLnBrk="1" hangingPunct="1">
              <a:lnSpc>
                <a:spcPct val="75000"/>
              </a:lnSpc>
            </a:pPr>
            <a:r>
              <a:rPr lang="en-US" altLang="en-US" sz="2000" b="1"/>
              <a:t>	AC      AB                                     </a:t>
            </a:r>
          </a:p>
          <a:p>
            <a:pPr eaLnBrk="1" hangingPunct="1">
              <a:lnSpc>
                <a:spcPct val="75000"/>
              </a:lnSpc>
            </a:pPr>
            <a:r>
              <a:rPr lang="en-US" altLang="en-US" sz="2000" b="1"/>
              <a:t>	----  =  ----              and </a:t>
            </a:r>
            <a:r>
              <a:rPr lang="en-US" altLang="en-US" sz="2400" b="1">
                <a:sym typeface="Symbol" pitchFamily="18" charset="2"/>
              </a:rPr>
              <a:t>A  P</a:t>
            </a:r>
            <a:endParaRPr lang="en-US" altLang="en-US" sz="2000" b="1"/>
          </a:p>
          <a:p>
            <a:pPr eaLnBrk="1" hangingPunct="1">
              <a:lnSpc>
                <a:spcPct val="75000"/>
              </a:lnSpc>
            </a:pPr>
            <a:r>
              <a:rPr lang="en-US" altLang="en-US" sz="2000" b="1"/>
              <a:t>	PQ      PR                                     </a:t>
            </a:r>
          </a:p>
          <a:p>
            <a:pPr algn="ctr" eaLnBrk="1" hangingPunct="1"/>
            <a:endParaRPr lang="en-US" altLang="en-US" sz="2400" b="1"/>
          </a:p>
        </p:txBody>
      </p:sp>
      <p:grpSp>
        <p:nvGrpSpPr>
          <p:cNvPr id="10244" name="Group 46"/>
          <p:cNvGrpSpPr>
            <a:grpSpLocks/>
          </p:cNvGrpSpPr>
          <p:nvPr/>
        </p:nvGrpSpPr>
        <p:grpSpPr bwMode="auto">
          <a:xfrm>
            <a:off x="5286375" y="896938"/>
            <a:ext cx="3813175" cy="3155950"/>
            <a:chOff x="3330" y="605"/>
            <a:chExt cx="2402" cy="1988"/>
          </a:xfrm>
        </p:grpSpPr>
        <p:sp>
          <p:nvSpPr>
            <p:cNvPr id="10251" name="Freeform 41"/>
            <p:cNvSpPr>
              <a:spLocks noChangeAspect="1"/>
            </p:cNvSpPr>
            <p:nvPr/>
          </p:nvSpPr>
          <p:spPr bwMode="auto">
            <a:xfrm rot="-3312239">
              <a:off x="3434" y="508"/>
              <a:ext cx="1658" cy="1866"/>
            </a:xfrm>
            <a:custGeom>
              <a:avLst/>
              <a:gdLst>
                <a:gd name="T0" fmla="*/ 0 w 1403"/>
                <a:gd name="T1" fmla="*/ 3083 h 1579"/>
                <a:gd name="T2" fmla="*/ 2472 w 1403"/>
                <a:gd name="T3" fmla="*/ 0 h 1579"/>
                <a:gd name="T4" fmla="*/ 3821 w 1403"/>
                <a:gd name="T5" fmla="*/ 4302 h 1579"/>
                <a:gd name="T6" fmla="*/ 0 w 1403"/>
                <a:gd name="T7" fmla="*/ 3083 h 157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03"/>
                <a:gd name="T13" fmla="*/ 0 h 1579"/>
                <a:gd name="T14" fmla="*/ 1403 w 1403"/>
                <a:gd name="T15" fmla="*/ 1579 h 157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03" h="1579">
                  <a:moveTo>
                    <a:pt x="0" y="1132"/>
                  </a:moveTo>
                  <a:lnTo>
                    <a:pt x="908" y="0"/>
                  </a:lnTo>
                  <a:lnTo>
                    <a:pt x="1403" y="1579"/>
                  </a:lnTo>
                  <a:lnTo>
                    <a:pt x="0" y="1132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2" name="Text Box 20"/>
            <p:cNvSpPr txBox="1">
              <a:spLocks noChangeArrowheads="1"/>
            </p:cNvSpPr>
            <p:nvPr/>
          </p:nvSpPr>
          <p:spPr bwMode="auto">
            <a:xfrm>
              <a:off x="3424" y="605"/>
              <a:ext cx="21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/>
                <a:t>P</a:t>
              </a:r>
            </a:p>
          </p:txBody>
        </p:sp>
        <p:sp>
          <p:nvSpPr>
            <p:cNvPr id="10253" name="Text Box 21"/>
            <p:cNvSpPr txBox="1">
              <a:spLocks noChangeArrowheads="1"/>
            </p:cNvSpPr>
            <p:nvPr/>
          </p:nvSpPr>
          <p:spPr bwMode="auto">
            <a:xfrm>
              <a:off x="5504" y="1195"/>
              <a:ext cx="22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/>
                <a:t>Q</a:t>
              </a:r>
            </a:p>
          </p:txBody>
        </p:sp>
        <p:sp>
          <p:nvSpPr>
            <p:cNvPr id="10254" name="Text Box 22"/>
            <p:cNvSpPr txBox="1">
              <a:spLocks noChangeArrowheads="1"/>
            </p:cNvSpPr>
            <p:nvPr/>
          </p:nvSpPr>
          <p:spPr bwMode="auto">
            <a:xfrm>
              <a:off x="4002" y="2362"/>
              <a:ext cx="22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/>
                <a:t>R</a:t>
              </a:r>
            </a:p>
          </p:txBody>
        </p:sp>
        <p:sp>
          <p:nvSpPr>
            <p:cNvPr id="10255" name="Freeform 11"/>
            <p:cNvSpPr>
              <a:spLocks/>
            </p:cNvSpPr>
            <p:nvPr/>
          </p:nvSpPr>
          <p:spPr bwMode="auto">
            <a:xfrm rot="-2058000">
              <a:off x="3658" y="776"/>
              <a:ext cx="129" cy="78"/>
            </a:xfrm>
            <a:custGeom>
              <a:avLst/>
              <a:gdLst>
                <a:gd name="T0" fmla="*/ 0 w 129"/>
                <a:gd name="T1" fmla="*/ 67 h 78"/>
                <a:gd name="T2" fmla="*/ 82 w 129"/>
                <a:gd name="T3" fmla="*/ 67 h 78"/>
                <a:gd name="T4" fmla="*/ 129 w 129"/>
                <a:gd name="T5" fmla="*/ 0 h 78"/>
                <a:gd name="T6" fmla="*/ 0 60000 65536"/>
                <a:gd name="T7" fmla="*/ 0 60000 65536"/>
                <a:gd name="T8" fmla="*/ 0 60000 65536"/>
                <a:gd name="T9" fmla="*/ 0 w 129"/>
                <a:gd name="T10" fmla="*/ 0 h 78"/>
                <a:gd name="T11" fmla="*/ 129 w 129"/>
                <a:gd name="T12" fmla="*/ 78 h 7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9" h="78">
                  <a:moveTo>
                    <a:pt x="0" y="67"/>
                  </a:moveTo>
                  <a:cubicBezTo>
                    <a:pt x="30" y="72"/>
                    <a:pt x="61" y="78"/>
                    <a:pt x="82" y="67"/>
                  </a:cubicBezTo>
                  <a:cubicBezTo>
                    <a:pt x="103" y="56"/>
                    <a:pt x="116" y="28"/>
                    <a:pt x="129" y="0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245" name="Group 45"/>
          <p:cNvGrpSpPr>
            <a:grpSpLocks/>
          </p:cNvGrpSpPr>
          <p:nvPr/>
        </p:nvGrpSpPr>
        <p:grpSpPr bwMode="auto">
          <a:xfrm>
            <a:off x="-14288" y="890588"/>
            <a:ext cx="2803526" cy="3128962"/>
            <a:chOff x="-9" y="601"/>
            <a:chExt cx="1766" cy="1971"/>
          </a:xfrm>
        </p:grpSpPr>
        <p:sp>
          <p:nvSpPr>
            <p:cNvPr id="10246" name="Text Box 16"/>
            <p:cNvSpPr txBox="1">
              <a:spLocks noChangeArrowheads="1"/>
            </p:cNvSpPr>
            <p:nvPr/>
          </p:nvSpPr>
          <p:spPr bwMode="auto">
            <a:xfrm>
              <a:off x="983" y="601"/>
              <a:ext cx="22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/>
                <a:t>A</a:t>
              </a:r>
            </a:p>
          </p:txBody>
        </p:sp>
        <p:sp>
          <p:nvSpPr>
            <p:cNvPr id="10247" name="Text Box 17"/>
            <p:cNvSpPr txBox="1">
              <a:spLocks noChangeArrowheads="1"/>
            </p:cNvSpPr>
            <p:nvPr/>
          </p:nvSpPr>
          <p:spPr bwMode="auto">
            <a:xfrm>
              <a:off x="-9" y="1865"/>
              <a:ext cx="22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/>
                <a:t>B</a:t>
              </a:r>
            </a:p>
          </p:txBody>
        </p:sp>
        <p:sp>
          <p:nvSpPr>
            <p:cNvPr id="10248" name="Text Box 18"/>
            <p:cNvSpPr txBox="1">
              <a:spLocks noChangeArrowheads="1"/>
            </p:cNvSpPr>
            <p:nvPr/>
          </p:nvSpPr>
          <p:spPr bwMode="auto">
            <a:xfrm>
              <a:off x="1537" y="2341"/>
              <a:ext cx="22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/>
                <a:t>C</a:t>
              </a:r>
            </a:p>
          </p:txBody>
        </p:sp>
        <p:sp>
          <p:nvSpPr>
            <p:cNvPr id="10249" name="Freeform 40"/>
            <p:cNvSpPr>
              <a:spLocks/>
            </p:cNvSpPr>
            <p:nvPr/>
          </p:nvSpPr>
          <p:spPr bwMode="auto">
            <a:xfrm>
              <a:off x="174" y="791"/>
              <a:ext cx="1403" cy="1579"/>
            </a:xfrm>
            <a:custGeom>
              <a:avLst/>
              <a:gdLst>
                <a:gd name="T0" fmla="*/ 0 w 1403"/>
                <a:gd name="T1" fmla="*/ 1132 h 1579"/>
                <a:gd name="T2" fmla="*/ 908 w 1403"/>
                <a:gd name="T3" fmla="*/ 0 h 1579"/>
                <a:gd name="T4" fmla="*/ 1403 w 1403"/>
                <a:gd name="T5" fmla="*/ 1579 h 1579"/>
                <a:gd name="T6" fmla="*/ 0 w 1403"/>
                <a:gd name="T7" fmla="*/ 1132 h 157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03"/>
                <a:gd name="T13" fmla="*/ 0 h 1579"/>
                <a:gd name="T14" fmla="*/ 1403 w 1403"/>
                <a:gd name="T15" fmla="*/ 1579 h 157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03" h="1579">
                  <a:moveTo>
                    <a:pt x="0" y="1132"/>
                  </a:moveTo>
                  <a:lnTo>
                    <a:pt x="908" y="0"/>
                  </a:lnTo>
                  <a:lnTo>
                    <a:pt x="1403" y="1579"/>
                  </a:lnTo>
                  <a:lnTo>
                    <a:pt x="0" y="1132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0" name="Freeform 10"/>
            <p:cNvSpPr>
              <a:spLocks/>
            </p:cNvSpPr>
            <p:nvPr/>
          </p:nvSpPr>
          <p:spPr bwMode="auto">
            <a:xfrm rot="2158640">
              <a:off x="988" y="892"/>
              <a:ext cx="129" cy="78"/>
            </a:xfrm>
            <a:custGeom>
              <a:avLst/>
              <a:gdLst>
                <a:gd name="T0" fmla="*/ 0 w 129"/>
                <a:gd name="T1" fmla="*/ 67 h 78"/>
                <a:gd name="T2" fmla="*/ 82 w 129"/>
                <a:gd name="T3" fmla="*/ 67 h 78"/>
                <a:gd name="T4" fmla="*/ 129 w 129"/>
                <a:gd name="T5" fmla="*/ 0 h 78"/>
                <a:gd name="T6" fmla="*/ 0 60000 65536"/>
                <a:gd name="T7" fmla="*/ 0 60000 65536"/>
                <a:gd name="T8" fmla="*/ 0 60000 65536"/>
                <a:gd name="T9" fmla="*/ 0 w 129"/>
                <a:gd name="T10" fmla="*/ 0 h 78"/>
                <a:gd name="T11" fmla="*/ 129 w 129"/>
                <a:gd name="T12" fmla="*/ 78 h 7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9" h="78">
                  <a:moveTo>
                    <a:pt x="0" y="67"/>
                  </a:moveTo>
                  <a:cubicBezTo>
                    <a:pt x="30" y="72"/>
                    <a:pt x="61" y="78"/>
                    <a:pt x="82" y="67"/>
                  </a:cubicBezTo>
                  <a:cubicBezTo>
                    <a:pt x="103" y="56"/>
                    <a:pt x="116" y="28"/>
                    <a:pt x="129" y="0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545" name="Text Box 113"/>
              <p:cNvSpPr txBox="1">
                <a:spLocks noChangeArrowheads="1"/>
              </p:cNvSpPr>
              <p:nvPr/>
            </p:nvSpPr>
            <p:spPr bwMode="auto">
              <a:xfrm>
                <a:off x="308610" y="1009650"/>
                <a:ext cx="4562935" cy="10398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2400" b="1" dirty="0"/>
                  <a:t>Is either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∆</m:t>
                    </m:r>
                    <m:r>
                      <a:rPr lang="en-US" sz="2400" b="1" i="1">
                        <a:latin typeface="Cambria Math"/>
                      </a:rPr>
                      <m:t>𝑷𝑸𝑹</m:t>
                    </m:r>
                  </m:oMath>
                </a14:m>
                <a:r>
                  <a:rPr lang="en-US" sz="2400" b="1" dirty="0"/>
                  <a:t> or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∆</m:t>
                    </m:r>
                    <m:r>
                      <a:rPr lang="en-US" sz="2400" b="1" i="1">
                        <a:latin typeface="Cambria Math"/>
                      </a:rPr>
                      <m:t>𝑺𝑻𝑼</m:t>
                    </m:r>
                  </m:oMath>
                </a14:m>
                <a:r>
                  <a:rPr lang="en-US" sz="2400" b="1" dirty="0"/>
                  <a:t> similar to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∆</m:t>
                    </m:r>
                    <m:r>
                      <a:rPr lang="en-US" sz="2400" b="1" i="1">
                        <a:latin typeface="Cambria Math"/>
                      </a:rPr>
                      <m:t>𝑽𝑾𝑿</m:t>
                    </m:r>
                  </m:oMath>
                </a14:m>
                <a:r>
                  <a:rPr lang="en-US" sz="2400" b="1" dirty="0"/>
                  <a:t>?</a:t>
                </a:r>
                <a:r>
                  <a:rPr lang="en-US" sz="2400" b="1" dirty="0" smtClean="0"/>
                  <a:t/>
                </a:r>
                <a:br>
                  <a:rPr lang="en-US" sz="2400" b="1" dirty="0" smtClean="0"/>
                </a:br>
                <a:r>
                  <a:rPr lang="en-US" sz="2400" b="1" dirty="0" smtClean="0"/>
                  <a:t/>
                </a:r>
                <a:br>
                  <a:rPr lang="en-US" sz="2400" b="1" dirty="0" smtClean="0"/>
                </a:br>
                <a:endParaRPr lang="en-US" sz="2400" b="1" dirty="0"/>
              </a:p>
            </p:txBody>
          </p:sp>
        </mc:Choice>
        <mc:Fallback xmlns="">
          <p:sp>
            <p:nvSpPr>
              <p:cNvPr id="18545" name="Text Box 1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8610" y="1009650"/>
                <a:ext cx="4562935" cy="1039867"/>
              </a:xfrm>
              <a:prstGeom prst="rect">
                <a:avLst/>
              </a:prstGeom>
              <a:blipFill rotWithShape="1">
                <a:blip r:embed="rId2"/>
                <a:stretch>
                  <a:fillRect l="-2139" t="-4118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546" name="Rectangle 114"/>
              <p:cNvSpPr>
                <a:spLocks noChangeArrowheads="1"/>
              </p:cNvSpPr>
              <p:nvPr/>
            </p:nvSpPr>
            <p:spPr bwMode="auto">
              <a:xfrm>
                <a:off x="440619" y="2602705"/>
                <a:ext cx="4810419" cy="31450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20000"/>
                  </a:spcBef>
                </a:pPr>
                <a:r>
                  <a:rPr lang="en-US" altLang="en-US" sz="2400" b="1" dirty="0" smtClean="0">
                    <a:solidFill>
                      <a:srgbClr val="FFEB55"/>
                    </a:solidFill>
                  </a:rPr>
                  <a:t>Answer:     </a:t>
                </a:r>
                <a:r>
                  <a:rPr lang="en-US" altLang="en-US" sz="2400" b="1" dirty="0" smtClean="0">
                    <a:solidFill>
                      <a:schemeClr val="tx1">
                        <a:lumMod val="95000"/>
                      </a:schemeClr>
                    </a:solidFill>
                  </a:rPr>
                  <a:t>by SSS or nothing</a:t>
                </a:r>
              </a:p>
              <a:p>
                <a:pPr eaLnBrk="1" hangingPunct="1">
                  <a:spcBef>
                    <a:spcPct val="2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400" b="1" i="1" smtClean="0">
                          <a:solidFill>
                            <a:srgbClr val="FFC000"/>
                          </a:solidFill>
                          <a:latin typeface="Cambria Math"/>
                          <a:ea typeface="Cambria Math"/>
                        </a:rPr>
                        <m:t>∆</m:t>
                      </m:r>
                      <m:r>
                        <a:rPr lang="en-US" altLang="en-US" sz="2400" b="1" i="1" smtClean="0">
                          <a:solidFill>
                            <a:srgbClr val="FFC000"/>
                          </a:solidFill>
                          <a:latin typeface="Cambria Math"/>
                          <a:ea typeface="Cambria Math"/>
                        </a:rPr>
                        <m:t>𝑷𝑸𝑹</m:t>
                      </m:r>
                      <m:r>
                        <a:rPr lang="en-US" altLang="en-US" sz="2400" b="1" i="1" smtClean="0">
                          <a:solidFill>
                            <a:srgbClr val="FFC000"/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altLang="en-US" sz="2400" b="1" i="1" smtClean="0">
                          <a:solidFill>
                            <a:srgbClr val="FFC000"/>
                          </a:solidFill>
                          <a:latin typeface="Cambria Math"/>
                          <a:ea typeface="Cambria Math"/>
                        </a:rPr>
                        <m:t>𝒂𝒏𝒅</m:t>
                      </m:r>
                      <m:r>
                        <a:rPr lang="en-US" altLang="en-US" sz="2400" b="1" i="1" smtClean="0">
                          <a:solidFill>
                            <a:srgbClr val="FFC000"/>
                          </a:solidFill>
                          <a:latin typeface="Cambria Math"/>
                          <a:ea typeface="Cambria Math"/>
                        </a:rPr>
                        <m:t> ∆</m:t>
                      </m:r>
                      <m:r>
                        <a:rPr lang="en-US" altLang="en-US" sz="2400" b="1" i="1" smtClean="0">
                          <a:solidFill>
                            <a:srgbClr val="FFC000"/>
                          </a:solidFill>
                          <a:latin typeface="Cambria Math"/>
                          <a:ea typeface="Cambria Math"/>
                        </a:rPr>
                        <m:t>𝑽𝑾𝑿</m:t>
                      </m:r>
                    </m:oMath>
                  </m:oMathPara>
                </a14:m>
                <a:endParaRPr lang="en-US" altLang="en-US" sz="2400" b="1" dirty="0" smtClean="0">
                  <a:solidFill>
                    <a:srgbClr val="FFC000"/>
                  </a:solidFill>
                </a:endParaRPr>
              </a:p>
              <a:p>
                <a:pPr eaLnBrk="1" hangingPunct="1">
                  <a:spcBef>
                    <a:spcPct val="20000"/>
                  </a:spcBef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800" b="1" i="1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en-US" sz="2800" b="1" i="1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𝟏𝟔</m:t>
                        </m:r>
                      </m:num>
                      <m:den>
                        <m:r>
                          <a:rPr lang="en-US" altLang="en-US" sz="2800" b="1" i="1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𝟏𝟐</m:t>
                        </m:r>
                      </m:den>
                    </m:f>
                    <m:r>
                      <a:rPr lang="en-US" altLang="en-US" sz="2800" b="1" i="1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altLang="en-US" sz="2800" b="1" i="1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en-US" sz="2800" b="1" i="1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𝟏𝟐</m:t>
                        </m:r>
                      </m:num>
                      <m:den>
                        <m:r>
                          <a:rPr lang="en-US" altLang="en-US" sz="2800" b="1" i="1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𝟖</m:t>
                        </m:r>
                      </m:den>
                    </m:f>
                    <m:r>
                      <a:rPr lang="en-US" altLang="en-US" sz="2800" b="1" i="1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altLang="en-US" sz="2800" b="1" i="1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en-US" sz="2800" b="1" i="1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𝟏𝟐</m:t>
                        </m:r>
                      </m:num>
                      <m:den>
                        <m:r>
                          <a:rPr lang="en-US" altLang="en-US" sz="2800" b="1" i="1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𝟖</m:t>
                        </m:r>
                      </m:den>
                    </m:f>
                    <m:r>
                      <a:rPr lang="en-US" altLang="en-US" sz="2800" b="1" i="1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          </m:t>
                    </m:r>
                    <m:f>
                      <m:fPr>
                        <m:ctrlPr>
                          <a:rPr lang="en-US" altLang="en-US" sz="2800" b="1" i="1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en-US" sz="2800" b="1" i="1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𝟒</m:t>
                        </m:r>
                      </m:num>
                      <m:den>
                        <m:r>
                          <a:rPr lang="en-US" altLang="en-US" sz="2800" b="1" i="1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𝟑</m:t>
                        </m:r>
                      </m:den>
                    </m:f>
                    <m:r>
                      <a:rPr lang="en-US" altLang="en-US" sz="2800" b="1" i="1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ea typeface="Cambria Math"/>
                      </a:rPr>
                      <m:t>≠</m:t>
                    </m:r>
                    <m:f>
                      <m:fPr>
                        <m:ctrlPr>
                          <a:rPr lang="en-US" altLang="en-US" sz="2800" b="1" i="1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altLang="en-US" sz="2800" b="1" i="1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𝟑</m:t>
                        </m:r>
                      </m:num>
                      <m:den>
                        <m:r>
                          <a:rPr lang="en-US" altLang="en-US" sz="2800" b="1" i="1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altLang="en-US" sz="2400" b="1" dirty="0" smtClean="0">
                    <a:solidFill>
                      <a:srgbClr val="FFEB55"/>
                    </a:solidFill>
                  </a:rPr>
                  <a:t>       </a:t>
                </a:r>
                <a:r>
                  <a:rPr lang="en-US" altLang="en-US" sz="2400" b="1" dirty="0" smtClean="0">
                    <a:solidFill>
                      <a:schemeClr val="tx1">
                        <a:lumMod val="85000"/>
                      </a:schemeClr>
                    </a:solidFill>
                  </a:rPr>
                  <a:t>No</a:t>
                </a:r>
              </a:p>
              <a:p>
                <a:pPr eaLnBrk="1" hangingPunct="1">
                  <a:spcBef>
                    <a:spcPct val="20000"/>
                  </a:spcBef>
                </a:pPr>
                <a:endParaRPr lang="en-US" altLang="en-US" sz="2400" b="1" i="1" dirty="0" smtClean="0">
                  <a:solidFill>
                    <a:srgbClr val="FFC000"/>
                  </a:solidFill>
                  <a:latin typeface="Cambria Math"/>
                  <a:ea typeface="Cambria Math"/>
                </a:endParaRPr>
              </a:p>
              <a:p>
                <a:pPr eaLnBrk="1" hangingPunct="1">
                  <a:spcBef>
                    <a:spcPct val="2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400" b="1" i="1">
                          <a:solidFill>
                            <a:srgbClr val="FFC000"/>
                          </a:solidFill>
                          <a:latin typeface="Cambria Math"/>
                          <a:ea typeface="Cambria Math"/>
                        </a:rPr>
                        <m:t>∆</m:t>
                      </m:r>
                      <m:r>
                        <a:rPr lang="en-US" altLang="en-US" sz="2400" b="1" i="1" smtClean="0">
                          <a:solidFill>
                            <a:srgbClr val="FFC000"/>
                          </a:solidFill>
                          <a:latin typeface="Cambria Math"/>
                          <a:ea typeface="Cambria Math"/>
                        </a:rPr>
                        <m:t>𝑺𝑻𝑼</m:t>
                      </m:r>
                      <m:r>
                        <a:rPr lang="en-US" altLang="en-US" sz="2400" b="1" i="1">
                          <a:solidFill>
                            <a:srgbClr val="FFC000"/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altLang="en-US" sz="2400" b="1" i="1">
                          <a:solidFill>
                            <a:srgbClr val="FFC000"/>
                          </a:solidFill>
                          <a:latin typeface="Cambria Math"/>
                          <a:ea typeface="Cambria Math"/>
                        </a:rPr>
                        <m:t>𝒂𝒏𝒅</m:t>
                      </m:r>
                      <m:r>
                        <a:rPr lang="en-US" altLang="en-US" sz="2400" b="1" i="1">
                          <a:solidFill>
                            <a:srgbClr val="FFC000"/>
                          </a:solidFill>
                          <a:latin typeface="Cambria Math"/>
                          <a:ea typeface="Cambria Math"/>
                        </a:rPr>
                        <m:t> ∆</m:t>
                      </m:r>
                      <m:r>
                        <a:rPr lang="en-US" altLang="en-US" sz="2400" b="1" i="1">
                          <a:solidFill>
                            <a:srgbClr val="FFC000"/>
                          </a:solidFill>
                          <a:latin typeface="Cambria Math"/>
                          <a:ea typeface="Cambria Math"/>
                        </a:rPr>
                        <m:t>𝑽𝑾𝑿</m:t>
                      </m:r>
                    </m:oMath>
                  </m:oMathPara>
                </a14:m>
                <a:endParaRPr lang="en-US" altLang="en-US" sz="2400" b="1" dirty="0">
                  <a:solidFill>
                    <a:srgbClr val="FFC000"/>
                  </a:solidFill>
                </a:endParaRPr>
              </a:p>
              <a:p>
                <a:pPr eaLnBrk="1" hangingPunct="1">
                  <a:spcBef>
                    <a:spcPct val="20000"/>
                  </a:spcBef>
                </a:pPr>
                <a:r>
                  <a:rPr lang="en-US" altLang="en-US" sz="2800" b="1" dirty="0" smtClean="0">
                    <a:solidFill>
                      <a:srgbClr val="FFEB55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800" b="1" i="1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en-US" sz="28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𝟑𝟎</m:t>
                        </m:r>
                      </m:num>
                      <m:den>
                        <m:r>
                          <a:rPr lang="en-US" altLang="en-US" sz="2800" b="1" i="1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𝟏𝟐</m:t>
                        </m:r>
                      </m:den>
                    </m:f>
                    <m:r>
                      <a:rPr lang="en-US" altLang="en-US" sz="2800" b="1" i="1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altLang="en-US" sz="2800" b="1" i="1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en-US" sz="28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𝟐𝟎</m:t>
                        </m:r>
                      </m:num>
                      <m:den>
                        <m:r>
                          <a:rPr lang="en-US" altLang="en-US" sz="2800" b="1" i="1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𝟖</m:t>
                        </m:r>
                      </m:den>
                    </m:f>
                    <m:r>
                      <a:rPr lang="en-US" altLang="en-US" sz="2800" b="1" i="1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altLang="en-US" sz="2800" b="1" i="1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en-US" sz="28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𝟐𝟎</m:t>
                        </m:r>
                      </m:num>
                      <m:den>
                        <m:r>
                          <a:rPr lang="en-US" altLang="en-US" sz="2800" b="1" i="1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𝟖</m:t>
                        </m:r>
                      </m:den>
                    </m:f>
                    <m:r>
                      <a:rPr lang="en-US" altLang="en-US" sz="2800" b="1" i="1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          </m:t>
                    </m:r>
                    <m:f>
                      <m:fPr>
                        <m:ctrlPr>
                          <a:rPr lang="en-US" altLang="en-US" sz="2800" b="1" i="1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en-US" sz="28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𝟏𝟎</m:t>
                        </m:r>
                      </m:num>
                      <m:den>
                        <m:r>
                          <a:rPr lang="en-US" altLang="en-US" sz="28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𝟒</m:t>
                        </m:r>
                      </m:den>
                    </m:f>
                    <m:r>
                      <a:rPr lang="en-US" altLang="en-US" sz="28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altLang="en-US" sz="2800" b="1" i="1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altLang="en-US" sz="28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𝟓</m:t>
                        </m:r>
                      </m:num>
                      <m:den>
                        <m:r>
                          <a:rPr lang="en-US" altLang="en-US" sz="2800" b="1" i="1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altLang="en-US" sz="2400" b="1" dirty="0" smtClean="0">
                    <a:solidFill>
                      <a:srgbClr val="FFEB55"/>
                    </a:solidFill>
                  </a:rPr>
                  <a:t>    </a:t>
                </a:r>
                <a:r>
                  <a:rPr lang="en-US" altLang="en-US" sz="2400" b="1" dirty="0" smtClean="0">
                    <a:solidFill>
                      <a:schemeClr val="tx1">
                        <a:lumMod val="85000"/>
                      </a:schemeClr>
                    </a:solidFill>
                  </a:rPr>
                  <a:t>Yes</a:t>
                </a:r>
                <a:endParaRPr lang="en-US" altLang="en-US" sz="2400" b="1" dirty="0">
                  <a:solidFill>
                    <a:schemeClr val="tx1">
                      <a:lumMod val="8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8546" name="Rectangle 1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0619" y="2602705"/>
                <a:ext cx="4810419" cy="3145092"/>
              </a:xfrm>
              <a:prstGeom prst="rect">
                <a:avLst/>
              </a:prstGeom>
              <a:blipFill rotWithShape="1">
                <a:blip r:embed="rId3"/>
                <a:stretch>
                  <a:fillRect l="-1901" t="-1357" r="-1014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52" name="Title 21"/>
          <p:cNvSpPr>
            <a:spLocks noGrp="1"/>
          </p:cNvSpPr>
          <p:nvPr>
            <p:ph type="title"/>
          </p:nvPr>
        </p:nvSpPr>
        <p:spPr>
          <a:xfrm>
            <a:off x="457200" y="123825"/>
            <a:ext cx="8229600" cy="74930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Example 1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5311" y="773166"/>
            <a:ext cx="3357563" cy="3186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8488541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45" grpId="0" autoUpdateAnimBg="0"/>
      <p:bldP spid="18546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545" name="Text Box 113"/>
              <p:cNvSpPr txBox="1">
                <a:spLocks noChangeArrowheads="1"/>
              </p:cNvSpPr>
              <p:nvPr/>
            </p:nvSpPr>
            <p:spPr bwMode="auto">
              <a:xfrm>
                <a:off x="308611" y="1009650"/>
                <a:ext cx="4704824" cy="16040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2400" b="1" dirty="0"/>
                  <a:t>Find the value of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𝒙</m:t>
                    </m:r>
                  </m:oMath>
                </a14:m>
                <a:r>
                  <a:rPr lang="en-US" sz="2400" b="1" dirty="0"/>
                  <a:t> that makes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∆</m:t>
                    </m:r>
                    <m:r>
                      <a:rPr lang="en-US" sz="2400" b="1" i="1">
                        <a:latin typeface="Cambria Math"/>
                      </a:rPr>
                      <m:t>𝑿𝒀𝒁</m:t>
                    </m:r>
                    <m:r>
                      <a:rPr lang="en-US" sz="2400" b="1" i="1">
                        <a:latin typeface="Cambria Math"/>
                      </a:rPr>
                      <m:t>~∆</m:t>
                    </m:r>
                    <m:r>
                      <a:rPr lang="en-US" sz="2400" b="1" i="1">
                        <a:latin typeface="Cambria Math"/>
                      </a:rPr>
                      <m:t>𝑯𝑱𝑲</m:t>
                    </m:r>
                  </m:oMath>
                </a14:m>
                <a:r>
                  <a:rPr lang="en-US" sz="2400" b="1" dirty="0"/>
                  <a:t>.</a:t>
                </a:r>
                <a:r>
                  <a:rPr lang="en-US" sz="2400" b="1" dirty="0" smtClean="0"/>
                  <a:t/>
                </a:r>
                <a:br>
                  <a:rPr lang="en-US" sz="2400" b="1" dirty="0" smtClean="0"/>
                </a:br>
                <a:endParaRPr lang="en-US" sz="2400" b="1" dirty="0">
                  <a:effectLst/>
                </a:endParaRPr>
              </a:p>
            </p:txBody>
          </p:sp>
        </mc:Choice>
        <mc:Fallback xmlns="">
          <p:sp>
            <p:nvSpPr>
              <p:cNvPr id="18545" name="Text Box 1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8611" y="1009650"/>
                <a:ext cx="4704824" cy="1604010"/>
              </a:xfrm>
              <a:prstGeom prst="rect">
                <a:avLst/>
              </a:prstGeom>
              <a:blipFill rotWithShape="1">
                <a:blip r:embed="rId2"/>
                <a:stretch>
                  <a:fillRect l="-2075" t="-2662" r="-25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52" name="Title 21"/>
          <p:cNvSpPr>
            <a:spLocks noGrp="1"/>
          </p:cNvSpPr>
          <p:nvPr>
            <p:ph type="title"/>
          </p:nvPr>
        </p:nvSpPr>
        <p:spPr>
          <a:xfrm>
            <a:off x="457200" y="123825"/>
            <a:ext cx="8229600" cy="7493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14"/>
              <p:cNvSpPr>
                <a:spLocks noChangeArrowheads="1"/>
              </p:cNvSpPr>
              <p:nvPr/>
            </p:nvSpPr>
            <p:spPr bwMode="auto">
              <a:xfrm>
                <a:off x="308611" y="3071813"/>
                <a:ext cx="4573111" cy="343209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20000"/>
                  </a:spcBef>
                </a:pPr>
                <a:r>
                  <a:rPr lang="en-US" altLang="en-US" sz="2400" b="1" dirty="0" smtClean="0">
                    <a:solidFill>
                      <a:srgbClr val="FFEB55"/>
                    </a:solidFill>
                  </a:rPr>
                  <a:t>Answer:  order rules!!</a:t>
                </a:r>
              </a:p>
              <a:p>
                <a:pPr eaLnBrk="1" hangingPunct="1">
                  <a:spcBef>
                    <a:spcPct val="20000"/>
                  </a:spcBef>
                </a:pPr>
                <a:r>
                  <a:rPr lang="en-US" altLang="en-US" sz="2400" b="1" dirty="0">
                    <a:solidFill>
                      <a:srgbClr val="FFEB55"/>
                    </a:solidFill>
                  </a:rPr>
                  <a:t> </a:t>
                </a:r>
                <a:r>
                  <a:rPr lang="en-US" altLang="en-US" sz="2400" b="1" dirty="0" smtClean="0">
                    <a:solidFill>
                      <a:srgbClr val="FFEB55"/>
                    </a:solidFill>
                  </a:rPr>
                  <a:t>          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8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en-US" sz="28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𝟏𝟓</m:t>
                        </m:r>
                      </m:num>
                      <m:den>
                        <m:r>
                          <a:rPr lang="en-US" altLang="en-US" sz="28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𝟑</m:t>
                        </m:r>
                      </m:den>
                    </m:f>
                    <m:r>
                      <a:rPr lang="en-US" altLang="en-US" sz="28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altLang="en-US" sz="28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en-US" sz="28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𝟑𝟎</m:t>
                        </m:r>
                      </m:num>
                      <m:den>
                        <m:r>
                          <a:rPr lang="en-US" altLang="en-US" sz="28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𝒙</m:t>
                        </m:r>
                        <m:r>
                          <a:rPr lang="en-US" altLang="en-US" sz="28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altLang="en-US" sz="28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𝟓</m:t>
                        </m:r>
                      </m:den>
                    </m:f>
                  </m:oMath>
                </a14:m>
                <a:endParaRPr lang="en-US" altLang="en-US" sz="2400" b="1" dirty="0" smtClean="0">
                  <a:solidFill>
                    <a:schemeClr val="tx1">
                      <a:lumMod val="85000"/>
                    </a:schemeClr>
                  </a:solidFill>
                </a:endParaRPr>
              </a:p>
              <a:p>
                <a:pPr eaLnBrk="1" hangingPunct="1">
                  <a:spcBef>
                    <a:spcPct val="20000"/>
                  </a:spcBef>
                </a:pPr>
                <a:endParaRPr lang="en-US" altLang="en-US" sz="2400" b="1" dirty="0" smtClean="0">
                  <a:solidFill>
                    <a:schemeClr val="tx1">
                      <a:lumMod val="85000"/>
                    </a:schemeClr>
                  </a:solidFill>
                </a:endParaRPr>
              </a:p>
              <a:p>
                <a:pPr eaLnBrk="1" hangingPunct="1">
                  <a:spcBef>
                    <a:spcPct val="20000"/>
                  </a:spcBef>
                </a:pPr>
                <a:r>
                  <a:rPr lang="en-US" altLang="en-US" sz="2400" b="1" dirty="0" smtClean="0">
                    <a:solidFill>
                      <a:schemeClr val="tx1">
                        <a:lumMod val="85000"/>
                      </a:schemeClr>
                    </a:solidFill>
                  </a:rPr>
                  <a:t>                        </a:t>
                </a:r>
                <a14:m>
                  <m:oMath xmlns:m="http://schemas.openxmlformats.org/officeDocument/2006/math"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𝟏𝟓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(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𝒙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−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𝟓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)=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𝟗𝟎</m:t>
                    </m:r>
                  </m:oMath>
                </a14:m>
                <a:endParaRPr lang="en-US" altLang="en-US" sz="2400" b="1" dirty="0" smtClean="0">
                  <a:solidFill>
                    <a:schemeClr val="tx1">
                      <a:lumMod val="85000"/>
                    </a:schemeClr>
                  </a:solidFill>
                </a:endParaRPr>
              </a:p>
              <a:p>
                <a:pPr eaLnBrk="1" hangingPunct="1">
                  <a:spcBef>
                    <a:spcPct val="20000"/>
                  </a:spcBef>
                </a:pPr>
                <a:r>
                  <a:rPr lang="en-US" altLang="en-US" sz="2400" b="1" dirty="0" smtClean="0">
                    <a:solidFill>
                      <a:schemeClr val="tx1">
                        <a:lumMod val="85000"/>
                      </a:schemeClr>
                    </a:solidFill>
                  </a:rPr>
                  <a:t>                         </a:t>
                </a:r>
                <a14:m>
                  <m:oMath xmlns:m="http://schemas.openxmlformats.org/officeDocument/2006/math">
                    <m:r>
                      <a:rPr lang="en-US" altLang="en-US" sz="2400" b="1" i="0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𝟏𝟓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𝒙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−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𝟕𝟓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=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𝟗𝟎</m:t>
                    </m:r>
                  </m:oMath>
                </a14:m>
                <a:endParaRPr lang="en-US" altLang="en-US" sz="2400" b="1" dirty="0" smtClean="0">
                  <a:solidFill>
                    <a:schemeClr val="tx1">
                      <a:lumMod val="85000"/>
                    </a:schemeClr>
                  </a:solidFill>
                </a:endParaRPr>
              </a:p>
              <a:p>
                <a:pPr eaLnBrk="1" hangingPunct="1">
                  <a:spcBef>
                    <a:spcPct val="20000"/>
                  </a:spcBef>
                </a:pPr>
                <a:r>
                  <a:rPr lang="en-US" altLang="en-US" sz="2400" b="1" dirty="0" smtClean="0">
                    <a:solidFill>
                      <a:schemeClr val="tx1">
                        <a:lumMod val="95000"/>
                      </a:schemeClr>
                    </a:solidFill>
                  </a:rPr>
                  <a:t>                                  </a:t>
                </a:r>
                <a14:m>
                  <m:oMath xmlns:m="http://schemas.openxmlformats.org/officeDocument/2006/math">
                    <m:r>
                      <a:rPr lang="en-US" altLang="en-US" sz="2400" b="1" i="1" smtClean="0">
                        <a:solidFill>
                          <a:schemeClr val="tx1">
                            <a:lumMod val="95000"/>
                          </a:schemeClr>
                        </a:solidFill>
                        <a:latin typeface="Cambria Math"/>
                      </a:rPr>
                      <m:t>𝟏𝟓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95000"/>
                          </a:schemeClr>
                        </a:solidFill>
                        <a:latin typeface="Cambria Math"/>
                      </a:rPr>
                      <m:t>𝒙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95000"/>
                          </a:schemeClr>
                        </a:solidFill>
                        <a:latin typeface="Cambria Math"/>
                      </a:rPr>
                      <m:t>=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95000"/>
                          </a:schemeClr>
                        </a:solidFill>
                        <a:latin typeface="Cambria Math"/>
                      </a:rPr>
                      <m:t>𝟏𝟔𝟓</m:t>
                    </m:r>
                  </m:oMath>
                </a14:m>
                <a:endParaRPr lang="en-US" altLang="en-US" sz="2400" b="1" dirty="0" smtClean="0">
                  <a:solidFill>
                    <a:schemeClr val="tx1">
                      <a:lumMod val="95000"/>
                    </a:schemeClr>
                  </a:solidFill>
                </a:endParaRPr>
              </a:p>
              <a:p>
                <a:pPr eaLnBrk="1" hangingPunct="1">
                  <a:spcBef>
                    <a:spcPct val="20000"/>
                  </a:spcBef>
                </a:pPr>
                <a:r>
                  <a:rPr lang="en-US" altLang="en-US" sz="2400" b="1" dirty="0" smtClean="0">
                    <a:solidFill>
                      <a:schemeClr val="tx1">
                        <a:lumMod val="95000"/>
                      </a:schemeClr>
                    </a:solidFill>
                  </a:rPr>
                  <a:t>                                      </a:t>
                </a:r>
                <a14:m>
                  <m:oMath xmlns:m="http://schemas.openxmlformats.org/officeDocument/2006/math">
                    <m:r>
                      <a:rPr lang="en-US" altLang="en-US" sz="2400" b="1" i="1" smtClean="0">
                        <a:solidFill>
                          <a:schemeClr val="tx1">
                            <a:lumMod val="95000"/>
                          </a:schemeClr>
                        </a:solidFill>
                        <a:latin typeface="Cambria Math"/>
                      </a:rPr>
                      <m:t>𝒙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95000"/>
                          </a:schemeClr>
                        </a:solidFill>
                        <a:latin typeface="Cambria Math"/>
                      </a:rPr>
                      <m:t>=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95000"/>
                          </a:schemeClr>
                        </a:solidFill>
                        <a:latin typeface="Cambria Math"/>
                      </a:rPr>
                      <m:t>𝟏𝟏</m:t>
                    </m:r>
                  </m:oMath>
                </a14:m>
                <a:endParaRPr lang="en-US" altLang="en-US" sz="2400" b="1" dirty="0">
                  <a:solidFill>
                    <a:schemeClr val="tx1">
                      <a:lumMod val="9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1" name="Rectangle 1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8611" y="3071813"/>
                <a:ext cx="4573111" cy="3432093"/>
              </a:xfrm>
              <a:prstGeom prst="rect">
                <a:avLst/>
              </a:prstGeom>
              <a:blipFill rotWithShape="1">
                <a:blip r:embed="rId3"/>
                <a:stretch>
                  <a:fillRect l="-2133" t="-124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3434" y="1146120"/>
            <a:ext cx="3957638" cy="2757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1103558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45" grpId="0" autoUpdateAnimBg="0"/>
      <p:bldP spid="11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545" name="Text Box 113"/>
              <p:cNvSpPr txBox="1">
                <a:spLocks noChangeArrowheads="1"/>
              </p:cNvSpPr>
              <p:nvPr/>
            </p:nvSpPr>
            <p:spPr bwMode="auto">
              <a:xfrm>
                <a:off x="308610" y="1009649"/>
                <a:ext cx="5871473" cy="315244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2400" b="1" dirty="0"/>
                  <a:t>The diagram is a scale drawing of a triangular roof truss.  The lengths of the two upper sides of the actual truss are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𝟏𝟖</m:t>
                    </m:r>
                  </m:oMath>
                </a14:m>
                <a:r>
                  <a:rPr lang="en-US" sz="2400" b="1" dirty="0"/>
                  <a:t> feet and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𝟒𝟎</m:t>
                    </m:r>
                  </m:oMath>
                </a14:m>
                <a:r>
                  <a:rPr lang="en-US" sz="2400" b="1" dirty="0"/>
                  <a:t> feet.  The actual truss and the scale drawing both have an included angle of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𝟏𝟏𝟎</m:t>
                    </m:r>
                    <m:r>
                      <a:rPr lang="en-US" sz="2400" b="1" i="1">
                        <a:latin typeface="Cambria Math"/>
                      </a:rPr>
                      <m:t>°</m:t>
                    </m:r>
                  </m:oMath>
                </a14:m>
                <a:r>
                  <a:rPr lang="en-US" sz="2400" b="1" dirty="0"/>
                  <a:t>.  Is the scale drawing of the truss similar to the actual truss?  Explain.</a:t>
                </a:r>
              </a:p>
              <a:p>
                <a:r>
                  <a:rPr lang="en-US" sz="2400" b="1" dirty="0" smtClean="0"/>
                  <a:t/>
                </a:r>
                <a:br>
                  <a:rPr lang="en-US" sz="2400" b="1" dirty="0" smtClean="0"/>
                </a:br>
                <a:endParaRPr lang="en-US" sz="2400" b="1" dirty="0">
                  <a:effectLst/>
                </a:endParaRPr>
              </a:p>
            </p:txBody>
          </p:sp>
        </mc:Choice>
        <mc:Fallback xmlns="">
          <p:sp>
            <p:nvSpPr>
              <p:cNvPr id="18545" name="Text Box 1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8610" y="1009649"/>
                <a:ext cx="5871473" cy="3152447"/>
              </a:xfrm>
              <a:prstGeom prst="rect">
                <a:avLst/>
              </a:prstGeom>
              <a:blipFill rotWithShape="1">
                <a:blip r:embed="rId2"/>
                <a:stretch>
                  <a:fillRect l="-1661" t="-1354" r="-1246" b="-38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52" name="Title 21"/>
          <p:cNvSpPr>
            <a:spLocks noGrp="1"/>
          </p:cNvSpPr>
          <p:nvPr>
            <p:ph type="title"/>
          </p:nvPr>
        </p:nvSpPr>
        <p:spPr>
          <a:xfrm>
            <a:off x="457200" y="123825"/>
            <a:ext cx="8229600" cy="7493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14"/>
              <p:cNvSpPr>
                <a:spLocks noChangeArrowheads="1"/>
              </p:cNvSpPr>
              <p:nvPr/>
            </p:nvSpPr>
            <p:spPr bwMode="auto">
              <a:xfrm>
                <a:off x="515913" y="4556891"/>
                <a:ext cx="7839005" cy="12086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20000"/>
                  </a:spcBef>
                </a:pPr>
                <a:r>
                  <a:rPr lang="en-US" altLang="en-US" sz="2400" b="1" dirty="0" smtClean="0">
                    <a:solidFill>
                      <a:srgbClr val="FFEB55"/>
                    </a:solidFill>
                  </a:rPr>
                  <a:t>Answer:    </a:t>
                </a:r>
                <a:r>
                  <a:rPr lang="en-US" altLang="en-US" sz="2400" b="1" dirty="0" smtClean="0">
                    <a:solidFill>
                      <a:schemeClr val="tx1">
                        <a:lumMod val="95000"/>
                      </a:schemeClr>
                    </a:solidFill>
                  </a:rPr>
                  <a:t>If sides are in same proportion, then SAS.</a:t>
                </a:r>
              </a:p>
              <a:p>
                <a:pPr eaLnBrk="1" hangingPunct="1">
                  <a:spcBef>
                    <a:spcPct val="20000"/>
                  </a:spcBef>
                </a:pPr>
                <a:r>
                  <a:rPr lang="en-US" altLang="en-US" sz="2400" b="1" dirty="0" smtClean="0">
                    <a:solidFill>
                      <a:srgbClr val="FFEB55"/>
                    </a:solidFill>
                  </a:rPr>
                  <a:t>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8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en-US" sz="28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𝟔</m:t>
                        </m:r>
                      </m:num>
                      <m:den>
                        <m:r>
                          <a:rPr lang="en-US" altLang="en-US" sz="28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𝟏𝟖</m:t>
                        </m:r>
                      </m:den>
                    </m:f>
                    <m:r>
                      <a:rPr lang="en-US" altLang="en-US" sz="28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altLang="en-US" sz="28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en-US" sz="28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𝟏𝟎</m:t>
                        </m:r>
                      </m:num>
                      <m:den>
                        <m:r>
                          <a:rPr lang="en-US" altLang="en-US" sz="28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𝟒𝟎</m:t>
                        </m:r>
                      </m:den>
                    </m:f>
                    <m:r>
                      <a:rPr lang="en-US" altLang="en-US" sz="28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                             </m:t>
                    </m:r>
                    <m:r>
                      <a:rPr lang="en-US" altLang="en-US" sz="28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𝟏𝟖𝟎</m:t>
                    </m:r>
                    <m:r>
                      <a:rPr lang="en-US" altLang="en-US" sz="28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ea typeface="Cambria Math"/>
                      </a:rPr>
                      <m:t>≠</m:t>
                    </m:r>
                    <m:r>
                      <a:rPr lang="en-US" altLang="en-US" sz="28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ea typeface="Cambria Math"/>
                      </a:rPr>
                      <m:t>𝟐𝟒𝟎</m:t>
                    </m:r>
                  </m:oMath>
                </a14:m>
                <a:r>
                  <a:rPr lang="en-US" altLang="en-US" sz="2400" b="1" dirty="0" smtClean="0">
                    <a:solidFill>
                      <a:schemeClr val="tx1">
                        <a:lumMod val="85000"/>
                      </a:schemeClr>
                    </a:solidFill>
                  </a:rPr>
                  <a:t>  so no.</a:t>
                </a:r>
              </a:p>
            </p:txBody>
          </p:sp>
        </mc:Choice>
        <mc:Fallback xmlns="">
          <p:sp>
            <p:nvSpPr>
              <p:cNvPr id="11" name="Rectangle 1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15913" y="4556891"/>
                <a:ext cx="7839005" cy="1208664"/>
              </a:xfrm>
              <a:prstGeom prst="rect">
                <a:avLst/>
              </a:prstGeom>
              <a:blipFill rotWithShape="1">
                <a:blip r:embed="rId3"/>
                <a:stretch>
                  <a:fillRect l="-1244" t="-3535" r="-78" b="-202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64616" y="1670094"/>
            <a:ext cx="2371725" cy="108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5361831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45" grpId="0" autoUpdateAnimBg="0"/>
      <p:bldP spid="11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545" name="Text Box 113"/>
              <p:cNvSpPr txBox="1">
                <a:spLocks noChangeArrowheads="1"/>
              </p:cNvSpPr>
              <p:nvPr/>
            </p:nvSpPr>
            <p:spPr bwMode="auto">
              <a:xfrm>
                <a:off x="225106" y="1072991"/>
                <a:ext cx="5192713" cy="8020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2400" b="1" dirty="0"/>
                  <a:t>Is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∆</m:t>
                    </m:r>
                    <m:r>
                      <a:rPr lang="en-US" sz="2400" b="1" i="1">
                        <a:latin typeface="Cambria Math"/>
                      </a:rPr>
                      <m:t>𝑫𝑬𝑭</m:t>
                    </m:r>
                  </m:oMath>
                </a14:m>
                <a:r>
                  <a:rPr lang="en-US" sz="2400" b="1" dirty="0"/>
                  <a:t> similar to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∆</m:t>
                    </m:r>
                    <m:r>
                      <a:rPr lang="en-US" sz="2400" b="1" i="1">
                        <a:latin typeface="Cambria Math"/>
                      </a:rPr>
                      <m:t>𝑼𝑽𝑾</m:t>
                    </m:r>
                  </m:oMath>
                </a14:m>
                <a:r>
                  <a:rPr lang="en-US" sz="2400" b="1" dirty="0"/>
                  <a:t>?</a:t>
                </a:r>
              </a:p>
              <a:p>
                <a:r>
                  <a:rPr lang="en-US" sz="2400" b="1" dirty="0" smtClean="0"/>
                  <a:t/>
                </a:r>
                <a:br>
                  <a:rPr lang="en-US" sz="2400" b="1" dirty="0" smtClean="0"/>
                </a:br>
                <a:endParaRPr lang="en-US" sz="2400" b="1" dirty="0">
                  <a:effectLst/>
                </a:endParaRPr>
              </a:p>
            </p:txBody>
          </p:sp>
        </mc:Choice>
        <mc:Fallback xmlns="">
          <p:sp>
            <p:nvSpPr>
              <p:cNvPr id="18545" name="Text Box 1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5106" y="1072991"/>
                <a:ext cx="5192713" cy="802005"/>
              </a:xfrm>
              <a:prstGeom prst="rect">
                <a:avLst/>
              </a:prstGeom>
              <a:blipFill rotWithShape="1">
                <a:blip r:embed="rId2"/>
                <a:stretch>
                  <a:fillRect l="-1878" t="-530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52" name="Title 21"/>
          <p:cNvSpPr>
            <a:spLocks noGrp="1"/>
          </p:cNvSpPr>
          <p:nvPr>
            <p:ph type="title"/>
          </p:nvPr>
        </p:nvSpPr>
        <p:spPr>
          <a:xfrm>
            <a:off x="457200" y="123825"/>
            <a:ext cx="8229600" cy="7493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114"/>
              <p:cNvSpPr>
                <a:spLocks noChangeArrowheads="1"/>
              </p:cNvSpPr>
              <p:nvPr/>
            </p:nvSpPr>
            <p:spPr bwMode="auto">
              <a:xfrm>
                <a:off x="263368" y="1874996"/>
                <a:ext cx="5005601" cy="462690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20000"/>
                  </a:spcBef>
                </a:pPr>
                <a:r>
                  <a:rPr lang="en-US" altLang="en-US" sz="2400" b="1" dirty="0" smtClean="0">
                    <a:solidFill>
                      <a:srgbClr val="FFEB55"/>
                    </a:solidFill>
                  </a:rPr>
                  <a:t>Answer:  </a:t>
                </a:r>
                <a:r>
                  <a:rPr lang="en-US" altLang="en-US" sz="2400" b="1" dirty="0">
                    <a:solidFill>
                      <a:schemeClr val="tx1">
                        <a:lumMod val="95000"/>
                      </a:schemeClr>
                    </a:solidFill>
                  </a:rPr>
                  <a:t>by SSS or nothing</a:t>
                </a:r>
              </a:p>
              <a:p>
                <a:pPr eaLnBrk="1" hangingPunct="1">
                  <a:spcBef>
                    <a:spcPct val="2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400" b="1" i="1">
                          <a:solidFill>
                            <a:srgbClr val="FFC000"/>
                          </a:solidFill>
                          <a:latin typeface="Cambria Math"/>
                          <a:ea typeface="Cambria Math"/>
                        </a:rPr>
                        <m:t>∆</m:t>
                      </m:r>
                      <m:r>
                        <a:rPr lang="en-US" altLang="en-US" sz="2400" b="1" i="1" smtClean="0">
                          <a:solidFill>
                            <a:srgbClr val="FFC000"/>
                          </a:solidFill>
                          <a:latin typeface="Cambria Math"/>
                          <a:ea typeface="Cambria Math"/>
                        </a:rPr>
                        <m:t>𝑫𝑬𝑭</m:t>
                      </m:r>
                      <m:r>
                        <a:rPr lang="en-US" altLang="en-US" sz="2400" b="1" i="1">
                          <a:solidFill>
                            <a:srgbClr val="FFC000"/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altLang="en-US" sz="2400" b="1" i="1">
                          <a:solidFill>
                            <a:srgbClr val="FFC000"/>
                          </a:solidFill>
                          <a:latin typeface="Cambria Math"/>
                          <a:ea typeface="Cambria Math"/>
                        </a:rPr>
                        <m:t>𝒂𝒏𝒅</m:t>
                      </m:r>
                      <m:r>
                        <a:rPr lang="en-US" altLang="en-US" sz="2400" b="1" i="1">
                          <a:solidFill>
                            <a:srgbClr val="FFC000"/>
                          </a:solidFill>
                          <a:latin typeface="Cambria Math"/>
                          <a:ea typeface="Cambria Math"/>
                        </a:rPr>
                        <m:t> ∆</m:t>
                      </m:r>
                      <m:r>
                        <a:rPr lang="en-US" altLang="en-US" sz="2400" b="1" i="1" smtClean="0">
                          <a:solidFill>
                            <a:srgbClr val="FFC000"/>
                          </a:solidFill>
                          <a:latin typeface="Cambria Math"/>
                          <a:ea typeface="Cambria Math"/>
                        </a:rPr>
                        <m:t>𝑼𝑽𝑾</m:t>
                      </m:r>
                    </m:oMath>
                  </m:oMathPara>
                </a14:m>
                <a:endParaRPr lang="en-US" altLang="en-US" sz="2400" b="1" i="1" dirty="0" smtClean="0">
                  <a:solidFill>
                    <a:srgbClr val="FFC000"/>
                  </a:solidFill>
                  <a:latin typeface="Cambria Math"/>
                  <a:ea typeface="Cambria Math"/>
                </a:endParaRPr>
              </a:p>
              <a:p>
                <a:pPr eaLnBrk="1" hangingPunct="1">
                  <a:spcBef>
                    <a:spcPct val="2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en-US" sz="2400" b="1" i="1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altLang="en-US" sz="2400" b="1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  <m:t>𝑬𝑫</m:t>
                          </m:r>
                        </m:num>
                        <m:den>
                          <m:r>
                            <a:rPr lang="en-US" altLang="en-US" sz="2400" b="1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  <m:t>𝑽𝑼</m:t>
                          </m:r>
                        </m:den>
                      </m:f>
                      <m:r>
                        <a:rPr lang="en-US" altLang="en-US" sz="2400" b="1" i="1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altLang="en-US" sz="2400" b="1" i="1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altLang="en-US" sz="2400" b="1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  <m:t>𝑭𝑬</m:t>
                          </m:r>
                        </m:num>
                        <m:den>
                          <m:r>
                            <a:rPr lang="en-US" altLang="en-US" sz="2400" b="1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  <m:t>𝑾𝑽</m:t>
                          </m:r>
                        </m:den>
                      </m:f>
                      <m:r>
                        <a:rPr lang="en-US" altLang="en-US" sz="2400" b="1" i="1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altLang="en-US" sz="2400" b="1" i="1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altLang="en-US" sz="2400" b="1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  <m:t>𝑭𝑫</m:t>
                          </m:r>
                        </m:num>
                        <m:den>
                          <m:r>
                            <a:rPr lang="en-US" altLang="en-US" sz="2400" b="1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  <m:t>𝑾𝑼</m:t>
                          </m:r>
                        </m:den>
                      </m:f>
                      <m:r>
                        <a:rPr lang="en-US" altLang="en-US" sz="2400" b="1" i="1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en-US" altLang="en-US" sz="2400" b="1" dirty="0" smtClean="0">
                  <a:solidFill>
                    <a:schemeClr val="tx1">
                      <a:lumMod val="85000"/>
                    </a:schemeClr>
                  </a:solidFill>
                </a:endParaRPr>
              </a:p>
              <a:p>
                <a:pPr eaLnBrk="1" hangingPunct="1">
                  <a:spcBef>
                    <a:spcPct val="20000"/>
                  </a:spcBef>
                </a:pPr>
                <a:endParaRPr lang="en-US" altLang="en-US" sz="2400" b="1" dirty="0">
                  <a:solidFill>
                    <a:schemeClr val="tx1">
                      <a:lumMod val="85000"/>
                    </a:schemeClr>
                  </a:solidFill>
                </a:endParaRPr>
              </a:p>
              <a:p>
                <a:pPr eaLnBrk="1" hangingPunct="1">
                  <a:spcBef>
                    <a:spcPct val="2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400" b="1" i="1" dirty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𝑽𝑼</m:t>
                      </m:r>
                      <m:r>
                        <a:rPr lang="en-US" altLang="en-US" sz="2400" b="1" i="1" dirty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 = </m:t>
                      </m:r>
                      <m:r>
                        <a:rPr lang="en-US" altLang="en-US" sz="2400" b="1" i="1" dirty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𝟑</m:t>
                      </m:r>
                      <m:r>
                        <a:rPr lang="en-US" altLang="en-US" sz="2400" b="1" i="1" dirty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, </m:t>
                      </m:r>
                      <m:r>
                        <a:rPr lang="en-US" altLang="en-US" sz="2400" b="1" i="1" dirty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𝑬𝑫</m:t>
                      </m:r>
                      <m:r>
                        <a:rPr lang="en-US" altLang="en-US" sz="2400" b="1" i="1" dirty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 = </m:t>
                      </m:r>
                      <m:r>
                        <a:rPr lang="en-US" altLang="en-US" sz="2400" b="1" i="1" dirty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𝟗</m:t>
                      </m:r>
                    </m:oMath>
                  </m:oMathPara>
                </a14:m>
                <a:endParaRPr lang="en-US" altLang="en-US" sz="2400" b="1" dirty="0" smtClean="0">
                  <a:solidFill>
                    <a:schemeClr val="tx1">
                      <a:lumMod val="85000"/>
                    </a:schemeClr>
                  </a:solidFill>
                </a:endParaRPr>
              </a:p>
              <a:p>
                <a:pPr eaLnBrk="1" hangingPunct="1">
                  <a:spcBef>
                    <a:spcPct val="2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400" b="1" i="1" dirty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𝑭𝑬</m:t>
                      </m:r>
                      <m:r>
                        <a:rPr lang="en-US" altLang="en-US" sz="2400" b="1" i="1" dirty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 =</m:t>
                      </m:r>
                      <m:rad>
                        <m:radPr>
                          <m:degHide m:val="on"/>
                          <m:ctrlPr>
                            <a:rPr lang="en-US" altLang="en-US" sz="2400" b="1" i="1" dirty="0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altLang="en-US" sz="2400" b="1" i="1" dirty="0" smtClean="0">
                                  <a:solidFill>
                                    <a:schemeClr val="tx1">
                                      <a:lumMod val="85000"/>
                                    </a:schemeClr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altLang="en-US" sz="2400" b="1" i="1" dirty="0" smtClean="0">
                                  <a:solidFill>
                                    <a:schemeClr val="tx1">
                                      <a:lumMod val="85000"/>
                                    </a:schemeClr>
                                  </a:solidFill>
                                  <a:latin typeface="Cambria Math"/>
                                </a:rPr>
                                <m:t>𝟗</m:t>
                              </m:r>
                            </m:e>
                            <m:sup>
                              <m:r>
                                <a:rPr lang="en-US" altLang="en-US" sz="2400" b="1" i="1" dirty="0" smtClean="0">
                                  <a:solidFill>
                                    <a:schemeClr val="tx1">
                                      <a:lumMod val="85000"/>
                                    </a:schemeClr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altLang="en-US" sz="2400" b="1" i="1" dirty="0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altLang="en-US" sz="2400" b="1" i="1" dirty="0" smtClean="0">
                                  <a:solidFill>
                                    <a:schemeClr val="tx1">
                                      <a:lumMod val="85000"/>
                                    </a:schemeClr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altLang="en-US" sz="2400" b="1" i="1" dirty="0" smtClean="0">
                                  <a:solidFill>
                                    <a:schemeClr val="tx1">
                                      <a:lumMod val="85000"/>
                                    </a:schemeClr>
                                  </a:solidFill>
                                  <a:latin typeface="Cambria Math"/>
                                </a:rPr>
                                <m:t>𝟔</m:t>
                              </m:r>
                            </m:e>
                            <m:sup>
                              <m:r>
                                <a:rPr lang="en-US" altLang="en-US" sz="2400" b="1" i="1" dirty="0" smtClean="0">
                                  <a:solidFill>
                                    <a:schemeClr val="tx1">
                                      <a:lumMod val="85000"/>
                                    </a:schemeClr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e>
                      </m:rad>
                      <m:r>
                        <a:rPr lang="en-US" altLang="en-US" sz="2400" b="1" i="1" dirty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altLang="en-US" sz="2400" b="1" i="1" dirty="0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altLang="en-US" sz="2400" b="1" i="1" dirty="0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  <m:t>𝟏𝟏𝟕</m:t>
                          </m:r>
                        </m:e>
                      </m:rad>
                      <m:r>
                        <a:rPr lang="en-US" altLang="en-US" sz="2400" b="1" i="1" dirty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altLang="en-US" sz="2400" b="1" i="1" dirty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𝟏𝟎</m:t>
                      </m:r>
                      <m:r>
                        <a:rPr lang="en-US" altLang="en-US" sz="2400" b="1" i="1" dirty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.</m:t>
                      </m:r>
                      <m:r>
                        <a:rPr lang="en-US" altLang="en-US" sz="2400" b="1" i="1" dirty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𝟖𝟐</m:t>
                      </m:r>
                      <m:r>
                        <a:rPr lang="en-US" altLang="en-US" sz="2400" b="1" i="1" dirty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en-US" altLang="en-US" sz="2400" b="1" dirty="0">
                  <a:solidFill>
                    <a:schemeClr val="tx1">
                      <a:lumMod val="85000"/>
                    </a:schemeClr>
                  </a:solidFill>
                </a:endParaRPr>
              </a:p>
              <a:p>
                <a:pPr eaLnBrk="1" hangingPunct="1">
                  <a:spcBef>
                    <a:spcPct val="2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400" b="1" i="1" dirty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𝑾𝑽</m:t>
                      </m:r>
                      <m:r>
                        <a:rPr lang="en-US" altLang="en-US" sz="2400" b="1" i="1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 =</m:t>
                      </m:r>
                      <m:rad>
                        <m:radPr>
                          <m:degHide m:val="on"/>
                          <m:ctrlPr>
                            <a:rPr lang="en-US" altLang="en-US" sz="2400" b="1" i="1" dirty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altLang="en-US" sz="2400" b="1" i="1" dirty="0">
                                  <a:solidFill>
                                    <a:schemeClr val="tx1">
                                      <a:lumMod val="85000"/>
                                    </a:schemeClr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altLang="en-US" sz="2400" b="1" i="1" dirty="0" smtClean="0">
                                  <a:solidFill>
                                    <a:schemeClr val="tx1">
                                      <a:lumMod val="85000"/>
                                    </a:schemeClr>
                                  </a:solidFill>
                                  <a:latin typeface="Cambria Math"/>
                                </a:rPr>
                                <m:t>𝟑</m:t>
                              </m:r>
                            </m:e>
                            <m:sup>
                              <m:r>
                                <a:rPr lang="en-US" altLang="en-US" sz="2400" b="1" i="1" dirty="0">
                                  <a:solidFill>
                                    <a:schemeClr val="tx1">
                                      <a:lumMod val="85000"/>
                                    </a:schemeClr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altLang="en-US" sz="2400" b="1" i="1" dirty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altLang="en-US" sz="2400" b="1" i="1" dirty="0">
                                  <a:solidFill>
                                    <a:schemeClr val="tx1">
                                      <a:lumMod val="85000"/>
                                    </a:schemeClr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altLang="en-US" sz="2400" b="1" i="1" dirty="0" smtClean="0">
                                  <a:solidFill>
                                    <a:schemeClr val="tx1">
                                      <a:lumMod val="85000"/>
                                    </a:schemeClr>
                                  </a:solidFill>
                                  <a:latin typeface="Cambria Math"/>
                                </a:rPr>
                                <m:t>𝟐</m:t>
                              </m:r>
                            </m:e>
                            <m:sup>
                              <m:r>
                                <a:rPr lang="en-US" altLang="en-US" sz="2400" b="1" i="1" dirty="0">
                                  <a:solidFill>
                                    <a:schemeClr val="tx1">
                                      <a:lumMod val="85000"/>
                                    </a:schemeClr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e>
                      </m:rad>
                      <m:r>
                        <a:rPr lang="en-US" altLang="en-US" sz="2400" b="1" i="1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altLang="en-US" sz="2400" b="1" i="1" dirty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altLang="en-US" sz="2400" b="1" i="1" dirty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  <m:t>𝟏</m:t>
                          </m:r>
                          <m:r>
                            <a:rPr lang="en-US" altLang="en-US" sz="2400" b="1" i="1" dirty="0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  <m:t>𝟑</m:t>
                          </m:r>
                        </m:e>
                      </m:rad>
                      <m:r>
                        <a:rPr lang="en-US" altLang="en-US" sz="2400" b="1" i="1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altLang="en-US" sz="2400" b="1" i="1" dirty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𝟑</m:t>
                      </m:r>
                      <m:r>
                        <a:rPr lang="en-US" altLang="en-US" sz="2400" b="1" i="1" dirty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.</m:t>
                      </m:r>
                      <m:r>
                        <a:rPr lang="en-US" altLang="en-US" sz="2400" b="1" i="1" dirty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𝟔𝟏</m:t>
                      </m:r>
                    </m:oMath>
                  </m:oMathPara>
                </a14:m>
                <a:endParaRPr lang="en-US" altLang="en-US" sz="2400" b="1" dirty="0" smtClean="0">
                  <a:solidFill>
                    <a:schemeClr val="tx1">
                      <a:lumMod val="85000"/>
                    </a:schemeClr>
                  </a:solidFill>
                </a:endParaRPr>
              </a:p>
              <a:p>
                <a:pPr eaLnBrk="1" hangingPunct="1">
                  <a:spcBef>
                    <a:spcPct val="2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400" b="1" i="1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𝑭</m:t>
                      </m:r>
                      <m:r>
                        <a:rPr lang="en-US" altLang="en-US" sz="2400" b="1" i="1" dirty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𝑫</m:t>
                      </m:r>
                      <m:r>
                        <a:rPr lang="en-US" altLang="en-US" sz="2400" b="1" i="1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 =</m:t>
                      </m:r>
                      <m:rad>
                        <m:radPr>
                          <m:degHide m:val="on"/>
                          <m:ctrlPr>
                            <a:rPr lang="en-US" altLang="en-US" sz="2400" b="1" i="1" dirty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altLang="en-US" sz="2400" b="1" i="1" dirty="0">
                                  <a:solidFill>
                                    <a:schemeClr val="tx1">
                                      <a:lumMod val="85000"/>
                                    </a:schemeClr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altLang="en-US" sz="2400" b="1" i="1" dirty="0">
                                  <a:solidFill>
                                    <a:schemeClr val="tx1">
                                      <a:lumMod val="85000"/>
                                    </a:schemeClr>
                                  </a:solidFill>
                                  <a:latin typeface="Cambria Math"/>
                                </a:rPr>
                                <m:t>𝟗</m:t>
                              </m:r>
                            </m:e>
                            <m:sup>
                              <m:r>
                                <a:rPr lang="en-US" altLang="en-US" sz="2400" b="1" i="1" dirty="0">
                                  <a:solidFill>
                                    <a:schemeClr val="tx1">
                                      <a:lumMod val="85000"/>
                                    </a:schemeClr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altLang="en-US" sz="2400" b="1" i="1" dirty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altLang="en-US" sz="2400" b="1" i="1" dirty="0">
                                  <a:solidFill>
                                    <a:schemeClr val="tx1">
                                      <a:lumMod val="85000"/>
                                    </a:schemeClr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altLang="en-US" sz="2400" b="1" i="1" dirty="0" smtClean="0">
                                  <a:solidFill>
                                    <a:schemeClr val="tx1">
                                      <a:lumMod val="85000"/>
                                    </a:schemeClr>
                                  </a:solidFill>
                                  <a:latin typeface="Cambria Math"/>
                                </a:rPr>
                                <m:t>𝟑</m:t>
                              </m:r>
                            </m:e>
                            <m:sup>
                              <m:r>
                                <a:rPr lang="en-US" altLang="en-US" sz="2400" b="1" i="1" dirty="0">
                                  <a:solidFill>
                                    <a:schemeClr val="tx1">
                                      <a:lumMod val="85000"/>
                                    </a:schemeClr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e>
                      </m:rad>
                      <m:r>
                        <a:rPr lang="en-US" altLang="en-US" sz="2400" b="1" i="1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altLang="en-US" sz="2400" b="1" i="1" dirty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altLang="en-US" sz="2400" b="1" i="1" dirty="0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  <m:t>𝟗𝟎</m:t>
                          </m:r>
                        </m:e>
                      </m:rad>
                      <m:r>
                        <a:rPr lang="en-US" altLang="en-US" sz="2400" b="1" i="1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altLang="en-US" sz="2400" b="1" i="1" dirty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𝟗</m:t>
                      </m:r>
                      <m:r>
                        <a:rPr lang="en-US" altLang="en-US" sz="2400" b="1" i="1" dirty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.</m:t>
                      </m:r>
                      <m:r>
                        <a:rPr lang="en-US" altLang="en-US" sz="2400" b="1" i="1" dirty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𝟒𝟗</m:t>
                      </m:r>
                    </m:oMath>
                  </m:oMathPara>
                </a14:m>
                <a:endParaRPr lang="en-US" altLang="en-US" sz="2400" b="1" dirty="0">
                  <a:solidFill>
                    <a:schemeClr val="tx1">
                      <a:lumMod val="85000"/>
                    </a:schemeClr>
                  </a:solidFill>
                </a:endParaRPr>
              </a:p>
              <a:p>
                <a:pPr eaLnBrk="1" hangingPunct="1">
                  <a:spcBef>
                    <a:spcPct val="2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400" b="1" i="1" dirty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𝑾𝑼</m:t>
                      </m:r>
                      <m:r>
                        <a:rPr lang="en-US" altLang="en-US" sz="2400" b="1" i="1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 =</m:t>
                      </m:r>
                      <m:rad>
                        <m:radPr>
                          <m:degHide m:val="on"/>
                          <m:ctrlPr>
                            <a:rPr lang="en-US" altLang="en-US" sz="2400" b="1" i="1" dirty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altLang="en-US" sz="2400" b="1" i="1" dirty="0">
                                  <a:solidFill>
                                    <a:schemeClr val="tx1">
                                      <a:lumMod val="85000"/>
                                    </a:schemeClr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altLang="en-US" sz="2400" b="1" i="1" dirty="0" smtClean="0">
                                  <a:solidFill>
                                    <a:schemeClr val="tx1">
                                      <a:lumMod val="85000"/>
                                    </a:schemeClr>
                                  </a:solidFill>
                                  <a:latin typeface="Cambria Math"/>
                                </a:rPr>
                                <m:t>𝟑</m:t>
                              </m:r>
                            </m:e>
                            <m:sup>
                              <m:r>
                                <a:rPr lang="en-US" altLang="en-US" sz="2400" b="1" i="1" dirty="0">
                                  <a:solidFill>
                                    <a:schemeClr val="tx1">
                                      <a:lumMod val="85000"/>
                                    </a:schemeClr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altLang="en-US" sz="2400" b="1" i="1" dirty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altLang="en-US" sz="2400" b="1" i="1" dirty="0">
                                  <a:solidFill>
                                    <a:schemeClr val="tx1">
                                      <a:lumMod val="85000"/>
                                    </a:schemeClr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altLang="en-US" sz="2400" b="1" i="1" dirty="0" smtClean="0">
                                  <a:solidFill>
                                    <a:schemeClr val="tx1">
                                      <a:lumMod val="85000"/>
                                    </a:schemeClr>
                                  </a:solidFill>
                                  <a:latin typeface="Cambria Math"/>
                                </a:rPr>
                                <m:t>𝟏</m:t>
                              </m:r>
                            </m:e>
                            <m:sup>
                              <m:r>
                                <a:rPr lang="en-US" altLang="en-US" sz="2400" b="1" i="1" dirty="0">
                                  <a:solidFill>
                                    <a:schemeClr val="tx1">
                                      <a:lumMod val="85000"/>
                                    </a:schemeClr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e>
                      </m:rad>
                      <m:r>
                        <a:rPr lang="en-US" altLang="en-US" sz="2400" b="1" i="1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altLang="en-US" sz="2400" b="1" i="1" dirty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altLang="en-US" sz="2400" b="1" i="1" dirty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  <m:t>𝟏</m:t>
                          </m:r>
                          <m:r>
                            <a:rPr lang="en-US" altLang="en-US" sz="2400" b="1" i="1" dirty="0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  <m:t>𝟎</m:t>
                          </m:r>
                        </m:e>
                      </m:rad>
                      <m:r>
                        <a:rPr lang="en-US" altLang="en-US" sz="2400" b="1" i="1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altLang="en-US" sz="2400" b="1" i="1" dirty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𝟑</m:t>
                      </m:r>
                      <m:r>
                        <a:rPr lang="en-US" altLang="en-US" sz="2400" b="1" i="1" dirty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.</m:t>
                      </m:r>
                      <m:r>
                        <a:rPr lang="en-US" altLang="en-US" sz="2400" b="1" i="1" dirty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𝟏𝟔</m:t>
                      </m:r>
                    </m:oMath>
                  </m:oMathPara>
                </a14:m>
                <a:endParaRPr lang="en-US" altLang="en-US" sz="2400" b="1" dirty="0" smtClean="0">
                  <a:solidFill>
                    <a:schemeClr val="tx1">
                      <a:lumMod val="95000"/>
                    </a:schemeClr>
                  </a:solidFill>
                </a:endParaRPr>
              </a:p>
              <a:p>
                <a:pPr eaLnBrk="1" hangingPunct="1">
                  <a:spcBef>
                    <a:spcPct val="20000"/>
                  </a:spcBef>
                </a:pPr>
                <a:r>
                  <a:rPr lang="en-US" altLang="en-US" sz="2400" b="1" dirty="0" smtClean="0">
                    <a:solidFill>
                      <a:schemeClr val="tx1">
                        <a:lumMod val="95000"/>
                      </a:schemeClr>
                    </a:solidFill>
                  </a:rPr>
                  <a:t>All are in a 3 to 1 ratio so yes.</a:t>
                </a:r>
                <a:endParaRPr lang="en-US" altLang="en-US" sz="2400" b="1" dirty="0">
                  <a:solidFill>
                    <a:schemeClr val="tx1">
                      <a:lumMod val="9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9" name="Rectangle 1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63368" y="1874996"/>
                <a:ext cx="5005601" cy="4626908"/>
              </a:xfrm>
              <a:prstGeom prst="rect">
                <a:avLst/>
              </a:prstGeom>
              <a:blipFill rotWithShape="1">
                <a:blip r:embed="rId3"/>
                <a:stretch>
                  <a:fillRect l="-1827" t="-922" b="-2108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9879" y="931102"/>
            <a:ext cx="3829050" cy="3752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1247881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45" grpId="0" autoUpdateAnimBg="0"/>
      <p:bldP spid="9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3500"/>
            <a:ext cx="8229600" cy="906463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Summary &amp; Homework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5450" y="1104900"/>
            <a:ext cx="8450263" cy="57531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b="1" dirty="0" smtClean="0">
                <a:solidFill>
                  <a:srgbClr val="FFFF00"/>
                </a:solidFill>
              </a:rPr>
              <a:t>Summary:</a:t>
            </a:r>
          </a:p>
          <a:p>
            <a:pPr lvl="1" eaLnBrk="1" hangingPunct="1">
              <a:defRPr/>
            </a:pPr>
            <a:r>
              <a:rPr lang="en-US" sz="2400" b="1" dirty="0" smtClean="0">
                <a:ea typeface="+mn-ea"/>
                <a:cs typeface="+mn-cs"/>
              </a:rPr>
              <a:t>AA, SSS and SAS Similarity can all be used to prove triangles similar</a:t>
            </a:r>
            <a:endParaRPr lang="en-US" sz="3600" b="1" dirty="0" smtClean="0">
              <a:ea typeface="+mn-ea"/>
              <a:cs typeface="+mn-cs"/>
            </a:endParaRPr>
          </a:p>
          <a:p>
            <a:pPr lvl="1" eaLnBrk="1" hangingPunct="1">
              <a:defRPr/>
            </a:pPr>
            <a:r>
              <a:rPr lang="en-US" sz="2400" b="1" dirty="0" smtClean="0">
                <a:ea typeface="+mn-ea"/>
                <a:cs typeface="+mn-cs"/>
              </a:rPr>
              <a:t>Similarity of triangles is reflexive, symmetric, and transitive</a:t>
            </a:r>
            <a:endParaRPr lang="en-US" sz="3600" b="1" dirty="0" smtClean="0">
              <a:ea typeface="+mn-ea"/>
              <a:cs typeface="+mn-cs"/>
            </a:endParaRPr>
          </a:p>
          <a:p>
            <a:pPr lvl="1" eaLnBrk="1" hangingPunct="1">
              <a:defRPr/>
            </a:pPr>
            <a:endParaRPr lang="en-US" sz="2400" b="1" dirty="0" smtClean="0"/>
          </a:p>
          <a:p>
            <a:pPr lvl="1" eaLnBrk="1" hangingPunct="1">
              <a:defRPr/>
            </a:pPr>
            <a:endParaRPr lang="en-US" sz="2400" b="1" dirty="0" smtClean="0"/>
          </a:p>
          <a:p>
            <a:pPr lvl="1" eaLnBrk="1" hangingPunct="1">
              <a:defRPr/>
            </a:pPr>
            <a:endParaRPr lang="en-US" sz="2400" b="1" dirty="0"/>
          </a:p>
          <a:p>
            <a:pPr lvl="1" eaLnBrk="1" hangingPunct="1">
              <a:defRPr/>
            </a:pPr>
            <a:endParaRPr lang="en-US" sz="2400" b="1" dirty="0" smtClean="0"/>
          </a:p>
          <a:p>
            <a:pPr lvl="1" eaLnBrk="1" hangingPunct="1">
              <a:defRPr/>
            </a:pPr>
            <a:endParaRPr lang="en-US" sz="2400" b="1" dirty="0" smtClean="0"/>
          </a:p>
          <a:p>
            <a:pPr lvl="1" eaLnBrk="1" hangingPunct="1">
              <a:defRPr/>
            </a:pPr>
            <a:endParaRPr lang="en-US" sz="2400" b="1" dirty="0"/>
          </a:p>
          <a:p>
            <a:pPr lvl="1" eaLnBrk="1" hangingPunct="1">
              <a:defRPr/>
            </a:pPr>
            <a:endParaRPr lang="en-US" sz="1400" b="1" dirty="0" smtClean="0"/>
          </a:p>
          <a:p>
            <a:pPr eaLnBrk="1" hangingPunct="1">
              <a:defRPr/>
            </a:pPr>
            <a:r>
              <a:rPr lang="en-US" sz="2800" b="1" dirty="0" smtClean="0">
                <a:solidFill>
                  <a:srgbClr val="FFFF00"/>
                </a:solidFill>
              </a:rPr>
              <a:t>Homework:</a:t>
            </a:r>
            <a:r>
              <a:rPr lang="en-US" sz="2800" b="1" dirty="0" smtClean="0"/>
              <a:t>   </a:t>
            </a:r>
            <a:r>
              <a:rPr lang="en-US" sz="2800" b="1" dirty="0" smtClean="0"/>
              <a:t>Similar Triangles WS 1</a:t>
            </a:r>
            <a:endParaRPr lang="en-US" sz="2800" b="1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1179" y="3287107"/>
            <a:ext cx="6897063" cy="26578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958975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n-US" b="1" dirty="0" smtClean="0"/>
              <a:t>Lesson 8-3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95800"/>
            <a:ext cx="6400800" cy="1752600"/>
          </a:xfrm>
        </p:spPr>
        <p:txBody>
          <a:bodyPr/>
          <a:lstStyle/>
          <a:p>
            <a:pPr eaLnBrk="1" hangingPunct="1"/>
            <a:r>
              <a:rPr lang="en-US" b="1" dirty="0" smtClean="0"/>
              <a:t>Proving </a:t>
            </a:r>
            <a:r>
              <a:rPr lang="en-US" b="1" dirty="0"/>
              <a:t>Triangle Similarity by SSS and </a:t>
            </a:r>
            <a:r>
              <a:rPr lang="en-US" b="1" dirty="0" smtClean="0"/>
              <a:t>SAS</a:t>
            </a:r>
            <a:endParaRPr lang="en-US" alt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83779" y="95250"/>
            <a:ext cx="8544911" cy="852488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Khan Academy Videos for this lesson</a:t>
            </a:r>
            <a:endParaRPr lang="en-US" altLang="en-US" sz="3600" b="1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150" y="1323975"/>
            <a:ext cx="8521700" cy="4802188"/>
          </a:xfrm>
        </p:spPr>
        <p:txBody>
          <a:bodyPr/>
          <a:lstStyle/>
          <a:p>
            <a:pPr lvl="0"/>
            <a:r>
              <a:rPr lang="en-US" sz="2800" b="1" u="sng" dirty="0">
                <a:hlinkClick r:id="rId2"/>
              </a:rPr>
              <a:t>Solving similar </a:t>
            </a:r>
            <a:r>
              <a:rPr lang="en-US" sz="2800" b="1" u="sng" dirty="0" smtClean="0">
                <a:hlinkClick r:id="rId2"/>
              </a:rPr>
              <a:t>triangles</a:t>
            </a:r>
            <a:endParaRPr lang="en-US" sz="2800" b="1" u="sng" dirty="0" smtClean="0"/>
          </a:p>
          <a:p>
            <a:pPr lvl="0"/>
            <a:endParaRPr lang="en-US" sz="2800" b="1" dirty="0"/>
          </a:p>
          <a:p>
            <a:pPr lvl="0"/>
            <a:r>
              <a:rPr lang="en-US" sz="2800" b="1" dirty="0"/>
              <a:t>Solving similar triangles: </a:t>
            </a:r>
            <a:r>
              <a:rPr lang="en-US" sz="2800" b="1" u="sng" dirty="0">
                <a:hlinkClick r:id="rId3"/>
              </a:rPr>
              <a:t>same side plays different roles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469320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5250"/>
            <a:ext cx="8229600" cy="85248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Objectives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150" y="1323975"/>
            <a:ext cx="8521700" cy="4802188"/>
          </a:xfrm>
        </p:spPr>
        <p:txBody>
          <a:bodyPr/>
          <a:lstStyle/>
          <a:p>
            <a:r>
              <a:rPr lang="en-US" sz="2800" b="1" dirty="0" smtClean="0"/>
              <a:t>Use </a:t>
            </a:r>
            <a:r>
              <a:rPr lang="en-US" sz="2800" b="1" dirty="0"/>
              <a:t>the Side-Side-Side Similarity </a:t>
            </a:r>
            <a:r>
              <a:rPr lang="en-US" sz="2800" b="1" dirty="0" smtClean="0"/>
              <a:t>Theorem</a:t>
            </a:r>
          </a:p>
          <a:p>
            <a:endParaRPr lang="en-US" sz="2800" b="1" dirty="0"/>
          </a:p>
          <a:p>
            <a:r>
              <a:rPr lang="en-US" sz="2800" b="1" dirty="0" smtClean="0"/>
              <a:t>Use </a:t>
            </a:r>
            <a:r>
              <a:rPr lang="en-US" sz="2800" b="1" dirty="0"/>
              <a:t>the Side-Angle-Side Similarity </a:t>
            </a:r>
            <a:r>
              <a:rPr lang="en-US" sz="2800" b="1" dirty="0" smtClean="0"/>
              <a:t>Theorem</a:t>
            </a:r>
          </a:p>
          <a:p>
            <a:endParaRPr lang="en-US" sz="2800" b="1" dirty="0"/>
          </a:p>
          <a:p>
            <a:r>
              <a:rPr lang="en-US" sz="2800" b="1" dirty="0" smtClean="0"/>
              <a:t>Prove </a:t>
            </a:r>
            <a:r>
              <a:rPr lang="en-US" sz="2800" b="1" dirty="0"/>
              <a:t>slope criteria using similar triangles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7625"/>
            <a:ext cx="8229600" cy="96043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Vocabulary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3863" y="1298575"/>
            <a:ext cx="8380412" cy="4827588"/>
          </a:xfrm>
        </p:spPr>
        <p:txBody>
          <a:bodyPr/>
          <a:lstStyle/>
          <a:p>
            <a:pPr eaLnBrk="1" hangingPunct="1"/>
            <a:r>
              <a:rPr lang="en-US" altLang="en-US" sz="2800" b="1" i="1" smtClean="0">
                <a:solidFill>
                  <a:srgbClr val="FFFF00"/>
                </a:solidFill>
              </a:rPr>
              <a:t>None new</a:t>
            </a:r>
            <a:endParaRPr lang="en-US" altLang="en-US" sz="2800" b="1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111125"/>
            <a:ext cx="8229600" cy="78105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Theorems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518458" y="4698123"/>
            <a:ext cx="8229600" cy="1932535"/>
          </a:xfrm>
        </p:spPr>
        <p:txBody>
          <a:bodyPr/>
          <a:lstStyle/>
          <a:p>
            <a:pPr eaLnBrk="1" hangingPunct="1"/>
            <a:r>
              <a:rPr lang="en-US" altLang="en-US" sz="2400" b="1" dirty="0" smtClean="0">
                <a:solidFill>
                  <a:srgbClr val="FFFF00"/>
                </a:solidFill>
              </a:rPr>
              <a:t>Side-Side-Side (SSS) Similarity:  </a:t>
            </a:r>
            <a:r>
              <a:rPr lang="en-US" altLang="en-US" sz="2400" b="1" dirty="0" smtClean="0"/>
              <a:t>If all the measures of the corresponding sides of two triangles are proportional, then the triangles are similar (corresponds to SSS </a:t>
            </a:r>
            <a:r>
              <a:rPr lang="en-US" altLang="en-US" sz="2400" b="1" dirty="0" smtClean="0">
                <a:sym typeface="Symbol"/>
              </a:rPr>
              <a:t> )</a:t>
            </a:r>
            <a:endParaRPr lang="en-US" altLang="en-US" sz="2400" b="1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544" y="1064457"/>
            <a:ext cx="8071428" cy="332945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111125"/>
            <a:ext cx="8229600" cy="78105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Theorems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518458" y="4698123"/>
            <a:ext cx="8229600" cy="1932535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b="1" dirty="0" smtClean="0">
                <a:solidFill>
                  <a:srgbClr val="FFFF00"/>
                </a:solidFill>
              </a:rPr>
              <a:t>Side-Angle-Side </a:t>
            </a:r>
            <a:r>
              <a:rPr lang="en-US" sz="2400" b="1" dirty="0">
                <a:solidFill>
                  <a:srgbClr val="FFFF00"/>
                </a:solidFill>
              </a:rPr>
              <a:t>(SAS) </a:t>
            </a:r>
            <a:r>
              <a:rPr lang="en-US" sz="2400" b="1" dirty="0" smtClean="0">
                <a:solidFill>
                  <a:srgbClr val="FFFF00"/>
                </a:solidFill>
              </a:rPr>
              <a:t>Similarity:  </a:t>
            </a:r>
            <a:r>
              <a:rPr lang="en-US" sz="2400" b="1" dirty="0" smtClean="0"/>
              <a:t>If </a:t>
            </a:r>
            <a:r>
              <a:rPr lang="en-US" sz="2400" b="1" dirty="0"/>
              <a:t>the measures of two sides of a triangle are proportional to the measures of two corresponding </a:t>
            </a:r>
            <a:r>
              <a:rPr lang="en-US" sz="2400" b="1" dirty="0" smtClean="0"/>
              <a:t>sides </a:t>
            </a:r>
            <a:r>
              <a:rPr lang="en-US" sz="2400" b="1" dirty="0"/>
              <a:t>of another triangle and the </a:t>
            </a:r>
            <a:r>
              <a:rPr lang="en-US" sz="2400" b="1" i="1" dirty="0"/>
              <a:t>included</a:t>
            </a:r>
            <a:r>
              <a:rPr lang="en-US" sz="2400" b="1" dirty="0"/>
              <a:t> angles are congruent,  then the triangles are </a:t>
            </a:r>
            <a:r>
              <a:rPr lang="en-US" sz="2400" b="1" dirty="0" smtClean="0"/>
              <a:t>similar  </a:t>
            </a:r>
            <a:r>
              <a:rPr lang="en-US" altLang="en-US" sz="2400" b="1" dirty="0" smtClean="0"/>
              <a:t>(corresponds to SAS </a:t>
            </a:r>
            <a:r>
              <a:rPr lang="en-US" altLang="en-US" sz="2400" b="1" dirty="0" smtClean="0">
                <a:sym typeface="Symbol"/>
              </a:rPr>
              <a:t> )</a:t>
            </a:r>
            <a:endParaRPr lang="en-US" altLang="en-US" sz="2400" b="1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495" y="1034502"/>
            <a:ext cx="8030696" cy="34866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81866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47625"/>
            <a:ext cx="8229600" cy="88265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AA Triangle Similarity</a:t>
            </a:r>
          </a:p>
        </p:txBody>
      </p:sp>
      <p:sp>
        <p:nvSpPr>
          <p:cNvPr id="8195" name="Text Box 38"/>
          <p:cNvSpPr txBox="1">
            <a:spLocks noChangeArrowheads="1"/>
          </p:cNvSpPr>
          <p:nvPr/>
        </p:nvSpPr>
        <p:spPr bwMode="auto">
          <a:xfrm>
            <a:off x="890588" y="4911725"/>
            <a:ext cx="7264400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000" b="1"/>
              <a:t>If Corresponding Angles Of Two Triangles Are Congruent, </a:t>
            </a:r>
            <a:br>
              <a:rPr lang="en-US" altLang="en-US" sz="2000" b="1"/>
            </a:br>
            <a:r>
              <a:rPr lang="en-US" altLang="en-US" sz="2000" b="1"/>
              <a:t>Then The Triangles Are Similar</a:t>
            </a:r>
          </a:p>
          <a:p>
            <a:pPr algn="ctr" eaLnBrk="1" hangingPunct="1"/>
            <a:endParaRPr lang="en-US" altLang="en-US" sz="2000" b="1"/>
          </a:p>
          <a:p>
            <a:pPr algn="ctr" eaLnBrk="1" hangingPunct="1"/>
            <a:r>
              <a:rPr lang="en-US" altLang="en-US" sz="2000" b="1"/>
              <a:t>m</a:t>
            </a:r>
            <a:r>
              <a:rPr lang="en-US" altLang="en-US" sz="2000" b="1">
                <a:sym typeface="Symbol" pitchFamily="18" charset="2"/>
              </a:rPr>
              <a:t>A = mP</a:t>
            </a:r>
          </a:p>
          <a:p>
            <a:pPr algn="ctr" eaLnBrk="1" hangingPunct="1"/>
            <a:r>
              <a:rPr lang="en-US" altLang="en-US" sz="2000" b="1"/>
              <a:t>m</a:t>
            </a:r>
            <a:r>
              <a:rPr lang="en-US" altLang="en-US" sz="2000" b="1">
                <a:sym typeface="Symbol" pitchFamily="18" charset="2"/>
              </a:rPr>
              <a:t>B = mR</a:t>
            </a:r>
          </a:p>
        </p:txBody>
      </p:sp>
      <p:sp>
        <p:nvSpPr>
          <p:cNvPr id="8196" name="Text Box 39"/>
          <p:cNvSpPr txBox="1">
            <a:spLocks noChangeArrowheads="1"/>
          </p:cNvSpPr>
          <p:nvPr/>
        </p:nvSpPr>
        <p:spPr bwMode="auto">
          <a:xfrm>
            <a:off x="2082800" y="1725613"/>
            <a:ext cx="3927475" cy="2554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1600" b="1"/>
              <a:t>Third angle must be congruent as well</a:t>
            </a:r>
            <a:br>
              <a:rPr lang="en-US" altLang="en-US" sz="1600" b="1"/>
            </a:br>
            <a:r>
              <a:rPr lang="en-US" altLang="en-US" sz="1600" b="1"/>
              <a:t>(</a:t>
            </a:r>
            <a:r>
              <a:rPr lang="en-US" altLang="en-US" sz="1600" b="1">
                <a:cs typeface="Arial" charset="0"/>
              </a:rPr>
              <a:t>∆ angle sum to 180°)</a:t>
            </a:r>
          </a:p>
          <a:p>
            <a:pPr algn="ctr" eaLnBrk="1" hangingPunct="1"/>
            <a:endParaRPr lang="en-US" altLang="en-US" sz="1600" b="1">
              <a:cs typeface="Arial" charset="0"/>
            </a:endParaRPr>
          </a:p>
          <a:p>
            <a:pPr algn="ctr" eaLnBrk="1" hangingPunct="1"/>
            <a:endParaRPr lang="en-US" altLang="en-US" sz="1600" b="1">
              <a:cs typeface="Arial" charset="0"/>
            </a:endParaRPr>
          </a:p>
          <a:p>
            <a:pPr algn="ctr" eaLnBrk="1" hangingPunct="1">
              <a:lnSpc>
                <a:spcPct val="75000"/>
              </a:lnSpc>
            </a:pPr>
            <a:r>
              <a:rPr lang="en-US" altLang="en-US" sz="1600" b="1"/>
              <a:t>From Similar Triangles</a:t>
            </a:r>
          </a:p>
          <a:p>
            <a:pPr algn="ctr" eaLnBrk="1" hangingPunct="1">
              <a:lnSpc>
                <a:spcPct val="75000"/>
              </a:lnSpc>
            </a:pPr>
            <a:endParaRPr lang="en-US" altLang="en-US" sz="1600" b="1"/>
          </a:p>
          <a:p>
            <a:pPr algn="ctr" eaLnBrk="1" hangingPunct="1">
              <a:lnSpc>
                <a:spcPct val="75000"/>
              </a:lnSpc>
            </a:pPr>
            <a:r>
              <a:rPr lang="en-US" altLang="en-US" sz="1600" b="1"/>
              <a:t>Corresponding Side Scale Equal</a:t>
            </a:r>
          </a:p>
          <a:p>
            <a:pPr algn="ctr" eaLnBrk="1" hangingPunct="1">
              <a:lnSpc>
                <a:spcPct val="75000"/>
              </a:lnSpc>
            </a:pPr>
            <a:endParaRPr lang="en-US" altLang="en-US" sz="1600" b="1"/>
          </a:p>
          <a:p>
            <a:pPr algn="ctr" eaLnBrk="1" hangingPunct="1">
              <a:lnSpc>
                <a:spcPct val="75000"/>
              </a:lnSpc>
            </a:pPr>
            <a:r>
              <a:rPr lang="en-US" altLang="en-US" sz="1600" b="1"/>
              <a:t> AC      AB      BC </a:t>
            </a:r>
          </a:p>
          <a:p>
            <a:pPr algn="ctr" eaLnBrk="1" hangingPunct="1">
              <a:lnSpc>
                <a:spcPct val="75000"/>
              </a:lnSpc>
            </a:pPr>
            <a:r>
              <a:rPr lang="en-US" altLang="en-US" sz="1600" b="1"/>
              <a:t>----  =  ----  =  ----</a:t>
            </a:r>
          </a:p>
          <a:p>
            <a:pPr algn="ctr" eaLnBrk="1" hangingPunct="1">
              <a:lnSpc>
                <a:spcPct val="75000"/>
              </a:lnSpc>
            </a:pPr>
            <a:r>
              <a:rPr lang="en-US" altLang="en-US" sz="1600" b="1"/>
              <a:t>PQ      PR      RQ</a:t>
            </a:r>
          </a:p>
          <a:p>
            <a:pPr algn="ctr" eaLnBrk="1" hangingPunct="1">
              <a:lnSpc>
                <a:spcPct val="75000"/>
              </a:lnSpc>
            </a:pPr>
            <a:endParaRPr lang="en-US" altLang="en-US" sz="1600" b="1"/>
          </a:p>
        </p:txBody>
      </p:sp>
      <p:grpSp>
        <p:nvGrpSpPr>
          <p:cNvPr id="8197" name="Group 44"/>
          <p:cNvGrpSpPr>
            <a:grpSpLocks/>
          </p:cNvGrpSpPr>
          <p:nvPr/>
        </p:nvGrpSpPr>
        <p:grpSpPr bwMode="auto">
          <a:xfrm>
            <a:off x="5286375" y="960438"/>
            <a:ext cx="3813175" cy="3155950"/>
            <a:chOff x="2994" y="605"/>
            <a:chExt cx="2402" cy="1988"/>
          </a:xfrm>
        </p:grpSpPr>
        <p:sp>
          <p:nvSpPr>
            <p:cNvPr id="8206" name="Freeform 41"/>
            <p:cNvSpPr>
              <a:spLocks noChangeAspect="1"/>
            </p:cNvSpPr>
            <p:nvPr/>
          </p:nvSpPr>
          <p:spPr bwMode="auto">
            <a:xfrm rot="-3312239">
              <a:off x="3098" y="508"/>
              <a:ext cx="1658" cy="1866"/>
            </a:xfrm>
            <a:custGeom>
              <a:avLst/>
              <a:gdLst>
                <a:gd name="T0" fmla="*/ 0 w 1403"/>
                <a:gd name="T1" fmla="*/ 3083 h 1579"/>
                <a:gd name="T2" fmla="*/ 2472 w 1403"/>
                <a:gd name="T3" fmla="*/ 0 h 1579"/>
                <a:gd name="T4" fmla="*/ 3821 w 1403"/>
                <a:gd name="T5" fmla="*/ 4302 h 1579"/>
                <a:gd name="T6" fmla="*/ 0 w 1403"/>
                <a:gd name="T7" fmla="*/ 3083 h 157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03"/>
                <a:gd name="T13" fmla="*/ 0 h 1579"/>
                <a:gd name="T14" fmla="*/ 1403 w 1403"/>
                <a:gd name="T15" fmla="*/ 1579 h 157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03" h="1579">
                  <a:moveTo>
                    <a:pt x="0" y="1132"/>
                  </a:moveTo>
                  <a:lnTo>
                    <a:pt x="908" y="0"/>
                  </a:lnTo>
                  <a:lnTo>
                    <a:pt x="1403" y="1579"/>
                  </a:lnTo>
                  <a:lnTo>
                    <a:pt x="0" y="1132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07" name="Text Box 20"/>
            <p:cNvSpPr txBox="1">
              <a:spLocks noChangeArrowheads="1"/>
            </p:cNvSpPr>
            <p:nvPr/>
          </p:nvSpPr>
          <p:spPr bwMode="auto">
            <a:xfrm>
              <a:off x="3088" y="605"/>
              <a:ext cx="21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/>
                <a:t>P</a:t>
              </a:r>
            </a:p>
          </p:txBody>
        </p:sp>
        <p:sp>
          <p:nvSpPr>
            <p:cNvPr id="8208" name="Text Box 21"/>
            <p:cNvSpPr txBox="1">
              <a:spLocks noChangeArrowheads="1"/>
            </p:cNvSpPr>
            <p:nvPr/>
          </p:nvSpPr>
          <p:spPr bwMode="auto">
            <a:xfrm>
              <a:off x="5168" y="1195"/>
              <a:ext cx="22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/>
                <a:t>Q</a:t>
              </a:r>
            </a:p>
          </p:txBody>
        </p:sp>
        <p:sp>
          <p:nvSpPr>
            <p:cNvPr id="8209" name="Text Box 22"/>
            <p:cNvSpPr txBox="1">
              <a:spLocks noChangeArrowheads="1"/>
            </p:cNvSpPr>
            <p:nvPr/>
          </p:nvSpPr>
          <p:spPr bwMode="auto">
            <a:xfrm>
              <a:off x="3666" y="2362"/>
              <a:ext cx="22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/>
                <a:t>R</a:t>
              </a:r>
            </a:p>
          </p:txBody>
        </p:sp>
        <p:sp>
          <p:nvSpPr>
            <p:cNvPr id="8210" name="Freeform 11"/>
            <p:cNvSpPr>
              <a:spLocks/>
            </p:cNvSpPr>
            <p:nvPr/>
          </p:nvSpPr>
          <p:spPr bwMode="auto">
            <a:xfrm rot="-2058000">
              <a:off x="3322" y="776"/>
              <a:ext cx="129" cy="78"/>
            </a:xfrm>
            <a:custGeom>
              <a:avLst/>
              <a:gdLst>
                <a:gd name="T0" fmla="*/ 0 w 129"/>
                <a:gd name="T1" fmla="*/ 67 h 78"/>
                <a:gd name="T2" fmla="*/ 82 w 129"/>
                <a:gd name="T3" fmla="*/ 67 h 78"/>
                <a:gd name="T4" fmla="*/ 129 w 129"/>
                <a:gd name="T5" fmla="*/ 0 h 78"/>
                <a:gd name="T6" fmla="*/ 0 60000 65536"/>
                <a:gd name="T7" fmla="*/ 0 60000 65536"/>
                <a:gd name="T8" fmla="*/ 0 60000 65536"/>
                <a:gd name="T9" fmla="*/ 0 w 129"/>
                <a:gd name="T10" fmla="*/ 0 h 78"/>
                <a:gd name="T11" fmla="*/ 129 w 129"/>
                <a:gd name="T12" fmla="*/ 78 h 7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9" h="78">
                  <a:moveTo>
                    <a:pt x="0" y="67"/>
                  </a:moveTo>
                  <a:cubicBezTo>
                    <a:pt x="30" y="72"/>
                    <a:pt x="61" y="78"/>
                    <a:pt x="82" y="67"/>
                  </a:cubicBezTo>
                  <a:cubicBezTo>
                    <a:pt x="103" y="56"/>
                    <a:pt x="116" y="28"/>
                    <a:pt x="129" y="0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11" name="Freeform 14"/>
            <p:cNvSpPr>
              <a:spLocks/>
            </p:cNvSpPr>
            <p:nvPr/>
          </p:nvSpPr>
          <p:spPr bwMode="auto">
            <a:xfrm>
              <a:off x="3758" y="2203"/>
              <a:ext cx="118" cy="82"/>
            </a:xfrm>
            <a:custGeom>
              <a:avLst/>
              <a:gdLst>
                <a:gd name="T0" fmla="*/ 0 w 118"/>
                <a:gd name="T1" fmla="*/ 59 h 82"/>
                <a:gd name="T2" fmla="*/ 82 w 118"/>
                <a:gd name="T3" fmla="*/ 4 h 82"/>
                <a:gd name="T4" fmla="*/ 118 w 118"/>
                <a:gd name="T5" fmla="*/ 82 h 82"/>
                <a:gd name="T6" fmla="*/ 0 60000 65536"/>
                <a:gd name="T7" fmla="*/ 0 60000 65536"/>
                <a:gd name="T8" fmla="*/ 0 60000 65536"/>
                <a:gd name="T9" fmla="*/ 0 w 118"/>
                <a:gd name="T10" fmla="*/ 0 h 82"/>
                <a:gd name="T11" fmla="*/ 118 w 118"/>
                <a:gd name="T12" fmla="*/ 82 h 8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18" h="82">
                  <a:moveTo>
                    <a:pt x="0" y="59"/>
                  </a:moveTo>
                  <a:cubicBezTo>
                    <a:pt x="14" y="50"/>
                    <a:pt x="62" y="0"/>
                    <a:pt x="82" y="4"/>
                  </a:cubicBezTo>
                  <a:cubicBezTo>
                    <a:pt x="102" y="8"/>
                    <a:pt x="111" y="66"/>
                    <a:pt x="118" y="82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12" name="Freeform 15"/>
            <p:cNvSpPr>
              <a:spLocks/>
            </p:cNvSpPr>
            <p:nvPr/>
          </p:nvSpPr>
          <p:spPr bwMode="auto">
            <a:xfrm>
              <a:off x="3746" y="2154"/>
              <a:ext cx="165" cy="98"/>
            </a:xfrm>
            <a:custGeom>
              <a:avLst/>
              <a:gdLst>
                <a:gd name="T0" fmla="*/ 0 w 165"/>
                <a:gd name="T1" fmla="*/ 65 h 98"/>
                <a:gd name="T2" fmla="*/ 108 w 165"/>
                <a:gd name="T3" fmla="*/ 5 h 98"/>
                <a:gd name="T4" fmla="*/ 165 w 165"/>
                <a:gd name="T5" fmla="*/ 98 h 98"/>
                <a:gd name="T6" fmla="*/ 0 60000 65536"/>
                <a:gd name="T7" fmla="*/ 0 60000 65536"/>
                <a:gd name="T8" fmla="*/ 0 60000 65536"/>
                <a:gd name="T9" fmla="*/ 0 w 165"/>
                <a:gd name="T10" fmla="*/ 0 h 98"/>
                <a:gd name="T11" fmla="*/ 165 w 165"/>
                <a:gd name="T12" fmla="*/ 98 h 9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98">
                  <a:moveTo>
                    <a:pt x="0" y="65"/>
                  </a:moveTo>
                  <a:cubicBezTo>
                    <a:pt x="18" y="55"/>
                    <a:pt x="81" y="0"/>
                    <a:pt x="108" y="5"/>
                  </a:cubicBezTo>
                  <a:cubicBezTo>
                    <a:pt x="135" y="10"/>
                    <a:pt x="153" y="79"/>
                    <a:pt x="165" y="98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198" name="Group 43"/>
          <p:cNvGrpSpPr>
            <a:grpSpLocks/>
          </p:cNvGrpSpPr>
          <p:nvPr/>
        </p:nvGrpSpPr>
        <p:grpSpPr bwMode="auto">
          <a:xfrm>
            <a:off x="-14288" y="954088"/>
            <a:ext cx="2803526" cy="3128962"/>
            <a:chOff x="250" y="601"/>
            <a:chExt cx="1766" cy="1971"/>
          </a:xfrm>
        </p:grpSpPr>
        <p:sp>
          <p:nvSpPr>
            <p:cNvPr id="8199" name="Text Box 16"/>
            <p:cNvSpPr txBox="1">
              <a:spLocks noChangeArrowheads="1"/>
            </p:cNvSpPr>
            <p:nvPr/>
          </p:nvSpPr>
          <p:spPr bwMode="auto">
            <a:xfrm>
              <a:off x="1242" y="601"/>
              <a:ext cx="22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/>
                <a:t>A</a:t>
              </a:r>
            </a:p>
          </p:txBody>
        </p:sp>
        <p:sp>
          <p:nvSpPr>
            <p:cNvPr id="8200" name="Text Box 17"/>
            <p:cNvSpPr txBox="1">
              <a:spLocks noChangeArrowheads="1"/>
            </p:cNvSpPr>
            <p:nvPr/>
          </p:nvSpPr>
          <p:spPr bwMode="auto">
            <a:xfrm>
              <a:off x="250" y="1865"/>
              <a:ext cx="22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/>
                <a:t>B</a:t>
              </a:r>
            </a:p>
          </p:txBody>
        </p:sp>
        <p:sp>
          <p:nvSpPr>
            <p:cNvPr id="8201" name="Text Box 18"/>
            <p:cNvSpPr txBox="1">
              <a:spLocks noChangeArrowheads="1"/>
            </p:cNvSpPr>
            <p:nvPr/>
          </p:nvSpPr>
          <p:spPr bwMode="auto">
            <a:xfrm>
              <a:off x="1796" y="2341"/>
              <a:ext cx="22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/>
                <a:t>C</a:t>
              </a:r>
            </a:p>
          </p:txBody>
        </p:sp>
        <p:sp>
          <p:nvSpPr>
            <p:cNvPr id="8202" name="Freeform 40"/>
            <p:cNvSpPr>
              <a:spLocks/>
            </p:cNvSpPr>
            <p:nvPr/>
          </p:nvSpPr>
          <p:spPr bwMode="auto">
            <a:xfrm>
              <a:off x="433" y="791"/>
              <a:ext cx="1403" cy="1579"/>
            </a:xfrm>
            <a:custGeom>
              <a:avLst/>
              <a:gdLst>
                <a:gd name="T0" fmla="*/ 0 w 1403"/>
                <a:gd name="T1" fmla="*/ 1132 h 1579"/>
                <a:gd name="T2" fmla="*/ 908 w 1403"/>
                <a:gd name="T3" fmla="*/ 0 h 1579"/>
                <a:gd name="T4" fmla="*/ 1403 w 1403"/>
                <a:gd name="T5" fmla="*/ 1579 h 1579"/>
                <a:gd name="T6" fmla="*/ 0 w 1403"/>
                <a:gd name="T7" fmla="*/ 1132 h 157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03"/>
                <a:gd name="T13" fmla="*/ 0 h 1579"/>
                <a:gd name="T14" fmla="*/ 1403 w 1403"/>
                <a:gd name="T15" fmla="*/ 1579 h 157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03" h="1579">
                  <a:moveTo>
                    <a:pt x="0" y="1132"/>
                  </a:moveTo>
                  <a:lnTo>
                    <a:pt x="908" y="0"/>
                  </a:lnTo>
                  <a:lnTo>
                    <a:pt x="1403" y="1579"/>
                  </a:lnTo>
                  <a:lnTo>
                    <a:pt x="0" y="1132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03" name="Freeform 10"/>
            <p:cNvSpPr>
              <a:spLocks/>
            </p:cNvSpPr>
            <p:nvPr/>
          </p:nvSpPr>
          <p:spPr bwMode="auto">
            <a:xfrm rot="2158640">
              <a:off x="1247" y="892"/>
              <a:ext cx="129" cy="78"/>
            </a:xfrm>
            <a:custGeom>
              <a:avLst/>
              <a:gdLst>
                <a:gd name="T0" fmla="*/ 0 w 129"/>
                <a:gd name="T1" fmla="*/ 67 h 78"/>
                <a:gd name="T2" fmla="*/ 82 w 129"/>
                <a:gd name="T3" fmla="*/ 67 h 78"/>
                <a:gd name="T4" fmla="*/ 129 w 129"/>
                <a:gd name="T5" fmla="*/ 0 h 78"/>
                <a:gd name="T6" fmla="*/ 0 60000 65536"/>
                <a:gd name="T7" fmla="*/ 0 60000 65536"/>
                <a:gd name="T8" fmla="*/ 0 60000 65536"/>
                <a:gd name="T9" fmla="*/ 0 w 129"/>
                <a:gd name="T10" fmla="*/ 0 h 78"/>
                <a:gd name="T11" fmla="*/ 129 w 129"/>
                <a:gd name="T12" fmla="*/ 78 h 7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9" h="78">
                  <a:moveTo>
                    <a:pt x="0" y="67"/>
                  </a:moveTo>
                  <a:cubicBezTo>
                    <a:pt x="30" y="72"/>
                    <a:pt x="61" y="78"/>
                    <a:pt x="82" y="67"/>
                  </a:cubicBezTo>
                  <a:cubicBezTo>
                    <a:pt x="103" y="56"/>
                    <a:pt x="116" y="28"/>
                    <a:pt x="129" y="0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04" name="Freeform 12"/>
            <p:cNvSpPr>
              <a:spLocks/>
            </p:cNvSpPr>
            <p:nvPr/>
          </p:nvSpPr>
          <p:spPr bwMode="auto">
            <a:xfrm>
              <a:off x="499" y="1843"/>
              <a:ext cx="76" cy="113"/>
            </a:xfrm>
            <a:custGeom>
              <a:avLst/>
              <a:gdLst>
                <a:gd name="T0" fmla="*/ 0 w 76"/>
                <a:gd name="T1" fmla="*/ 0 h 113"/>
                <a:gd name="T2" fmla="*/ 70 w 76"/>
                <a:gd name="T3" fmla="*/ 32 h 113"/>
                <a:gd name="T4" fmla="*/ 39 w 76"/>
                <a:gd name="T5" fmla="*/ 113 h 113"/>
                <a:gd name="T6" fmla="*/ 0 60000 65536"/>
                <a:gd name="T7" fmla="*/ 0 60000 65536"/>
                <a:gd name="T8" fmla="*/ 0 60000 65536"/>
                <a:gd name="T9" fmla="*/ 0 w 76"/>
                <a:gd name="T10" fmla="*/ 0 h 113"/>
                <a:gd name="T11" fmla="*/ 76 w 76"/>
                <a:gd name="T12" fmla="*/ 113 h 11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6" h="113">
                  <a:moveTo>
                    <a:pt x="0" y="0"/>
                  </a:moveTo>
                  <a:cubicBezTo>
                    <a:pt x="12" y="5"/>
                    <a:pt x="64" y="13"/>
                    <a:pt x="70" y="32"/>
                  </a:cubicBezTo>
                  <a:cubicBezTo>
                    <a:pt x="76" y="51"/>
                    <a:pt x="45" y="96"/>
                    <a:pt x="39" y="113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05" name="Freeform 13"/>
            <p:cNvSpPr>
              <a:spLocks/>
            </p:cNvSpPr>
            <p:nvPr/>
          </p:nvSpPr>
          <p:spPr bwMode="auto">
            <a:xfrm>
              <a:off x="530" y="1804"/>
              <a:ext cx="99" cy="165"/>
            </a:xfrm>
            <a:custGeom>
              <a:avLst/>
              <a:gdLst>
                <a:gd name="T0" fmla="*/ 0 w 99"/>
                <a:gd name="T1" fmla="*/ 0 h 165"/>
                <a:gd name="T2" fmla="*/ 89 w 99"/>
                <a:gd name="T3" fmla="*/ 48 h 165"/>
                <a:gd name="T4" fmla="*/ 57 w 99"/>
                <a:gd name="T5" fmla="*/ 165 h 165"/>
                <a:gd name="T6" fmla="*/ 0 60000 65536"/>
                <a:gd name="T7" fmla="*/ 0 60000 65536"/>
                <a:gd name="T8" fmla="*/ 0 60000 65536"/>
                <a:gd name="T9" fmla="*/ 0 w 99"/>
                <a:gd name="T10" fmla="*/ 0 h 165"/>
                <a:gd name="T11" fmla="*/ 99 w 99"/>
                <a:gd name="T12" fmla="*/ 165 h 1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9" h="165">
                  <a:moveTo>
                    <a:pt x="0" y="0"/>
                  </a:moveTo>
                  <a:cubicBezTo>
                    <a:pt x="15" y="8"/>
                    <a:pt x="79" y="20"/>
                    <a:pt x="89" y="48"/>
                  </a:cubicBezTo>
                  <a:cubicBezTo>
                    <a:pt x="99" y="76"/>
                    <a:pt x="64" y="141"/>
                    <a:pt x="57" y="165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79375"/>
            <a:ext cx="8229600" cy="866775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SSS Triangle Similarity</a:t>
            </a:r>
          </a:p>
        </p:txBody>
      </p:sp>
      <p:sp>
        <p:nvSpPr>
          <p:cNvPr id="9219" name="Text Box 38"/>
          <p:cNvSpPr txBox="1">
            <a:spLocks noChangeArrowheads="1"/>
          </p:cNvSpPr>
          <p:nvPr/>
        </p:nvSpPr>
        <p:spPr bwMode="auto">
          <a:xfrm>
            <a:off x="219075" y="4927600"/>
            <a:ext cx="8686800" cy="159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000" b="1"/>
              <a:t>If All Three Corresponding Sides Of Two Triangles Have Equal Ratios, </a:t>
            </a:r>
            <a:br>
              <a:rPr lang="en-US" altLang="en-US" sz="2000" b="1"/>
            </a:br>
            <a:r>
              <a:rPr lang="en-US" altLang="en-US" sz="2000" b="1"/>
              <a:t>Then The Triangles Are Similar</a:t>
            </a:r>
          </a:p>
          <a:p>
            <a:pPr algn="ctr" eaLnBrk="1" hangingPunct="1"/>
            <a:endParaRPr lang="en-US" altLang="en-US" b="1"/>
          </a:p>
          <a:p>
            <a:pPr algn="ctr" eaLnBrk="1" hangingPunct="1">
              <a:lnSpc>
                <a:spcPct val="75000"/>
              </a:lnSpc>
            </a:pPr>
            <a:r>
              <a:rPr lang="en-US" altLang="en-US" b="1"/>
              <a:t> AC      AB      BC </a:t>
            </a:r>
          </a:p>
          <a:p>
            <a:pPr algn="ctr" eaLnBrk="1" hangingPunct="1">
              <a:lnSpc>
                <a:spcPct val="75000"/>
              </a:lnSpc>
            </a:pPr>
            <a:r>
              <a:rPr lang="en-US" altLang="en-US" b="1"/>
              <a:t>----  =  ----  =  ----</a:t>
            </a:r>
          </a:p>
          <a:p>
            <a:pPr algn="ctr" eaLnBrk="1" hangingPunct="1">
              <a:lnSpc>
                <a:spcPct val="75000"/>
              </a:lnSpc>
            </a:pPr>
            <a:r>
              <a:rPr lang="en-US" altLang="en-US" b="1"/>
              <a:t>PQ      PR      RQ</a:t>
            </a:r>
            <a:endParaRPr lang="en-US" altLang="en-US" sz="2000" b="1"/>
          </a:p>
        </p:txBody>
      </p:sp>
      <p:grpSp>
        <p:nvGrpSpPr>
          <p:cNvPr id="9220" name="Group 48"/>
          <p:cNvGrpSpPr>
            <a:grpSpLocks/>
          </p:cNvGrpSpPr>
          <p:nvPr/>
        </p:nvGrpSpPr>
        <p:grpSpPr bwMode="auto">
          <a:xfrm>
            <a:off x="5286375" y="960438"/>
            <a:ext cx="3813175" cy="3155950"/>
            <a:chOff x="3330" y="605"/>
            <a:chExt cx="2402" cy="1988"/>
          </a:xfrm>
        </p:grpSpPr>
        <p:sp>
          <p:nvSpPr>
            <p:cNvPr id="9227" name="Freeform 41"/>
            <p:cNvSpPr>
              <a:spLocks noChangeAspect="1"/>
            </p:cNvSpPr>
            <p:nvPr/>
          </p:nvSpPr>
          <p:spPr bwMode="auto">
            <a:xfrm rot="-3312239">
              <a:off x="3434" y="508"/>
              <a:ext cx="1658" cy="1866"/>
            </a:xfrm>
            <a:custGeom>
              <a:avLst/>
              <a:gdLst>
                <a:gd name="T0" fmla="*/ 0 w 1403"/>
                <a:gd name="T1" fmla="*/ 3083 h 1579"/>
                <a:gd name="T2" fmla="*/ 2472 w 1403"/>
                <a:gd name="T3" fmla="*/ 0 h 1579"/>
                <a:gd name="T4" fmla="*/ 3821 w 1403"/>
                <a:gd name="T5" fmla="*/ 4302 h 1579"/>
                <a:gd name="T6" fmla="*/ 0 w 1403"/>
                <a:gd name="T7" fmla="*/ 3083 h 157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03"/>
                <a:gd name="T13" fmla="*/ 0 h 1579"/>
                <a:gd name="T14" fmla="*/ 1403 w 1403"/>
                <a:gd name="T15" fmla="*/ 1579 h 157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03" h="1579">
                  <a:moveTo>
                    <a:pt x="0" y="1132"/>
                  </a:moveTo>
                  <a:lnTo>
                    <a:pt x="908" y="0"/>
                  </a:lnTo>
                  <a:lnTo>
                    <a:pt x="1403" y="1579"/>
                  </a:lnTo>
                  <a:lnTo>
                    <a:pt x="0" y="1132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8" name="Text Box 20"/>
            <p:cNvSpPr txBox="1">
              <a:spLocks noChangeArrowheads="1"/>
            </p:cNvSpPr>
            <p:nvPr/>
          </p:nvSpPr>
          <p:spPr bwMode="auto">
            <a:xfrm>
              <a:off x="3424" y="605"/>
              <a:ext cx="21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/>
                <a:t>P</a:t>
              </a:r>
            </a:p>
          </p:txBody>
        </p:sp>
        <p:sp>
          <p:nvSpPr>
            <p:cNvPr id="9229" name="Text Box 21"/>
            <p:cNvSpPr txBox="1">
              <a:spLocks noChangeArrowheads="1"/>
            </p:cNvSpPr>
            <p:nvPr/>
          </p:nvSpPr>
          <p:spPr bwMode="auto">
            <a:xfrm>
              <a:off x="5504" y="1195"/>
              <a:ext cx="22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/>
                <a:t>Q</a:t>
              </a:r>
            </a:p>
          </p:txBody>
        </p:sp>
        <p:sp>
          <p:nvSpPr>
            <p:cNvPr id="9230" name="Text Box 22"/>
            <p:cNvSpPr txBox="1">
              <a:spLocks noChangeArrowheads="1"/>
            </p:cNvSpPr>
            <p:nvPr/>
          </p:nvSpPr>
          <p:spPr bwMode="auto">
            <a:xfrm>
              <a:off x="4002" y="2362"/>
              <a:ext cx="22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/>
                <a:t>R</a:t>
              </a:r>
            </a:p>
          </p:txBody>
        </p:sp>
      </p:grpSp>
      <p:grpSp>
        <p:nvGrpSpPr>
          <p:cNvPr id="9221" name="Group 47"/>
          <p:cNvGrpSpPr>
            <a:grpSpLocks/>
          </p:cNvGrpSpPr>
          <p:nvPr/>
        </p:nvGrpSpPr>
        <p:grpSpPr bwMode="auto">
          <a:xfrm>
            <a:off x="-14288" y="954088"/>
            <a:ext cx="2803526" cy="3128962"/>
            <a:chOff x="-9" y="601"/>
            <a:chExt cx="1766" cy="1971"/>
          </a:xfrm>
        </p:grpSpPr>
        <p:sp>
          <p:nvSpPr>
            <p:cNvPr id="9223" name="Text Box 16"/>
            <p:cNvSpPr txBox="1">
              <a:spLocks noChangeArrowheads="1"/>
            </p:cNvSpPr>
            <p:nvPr/>
          </p:nvSpPr>
          <p:spPr bwMode="auto">
            <a:xfrm>
              <a:off x="983" y="601"/>
              <a:ext cx="22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/>
                <a:t>A</a:t>
              </a:r>
            </a:p>
          </p:txBody>
        </p:sp>
        <p:sp>
          <p:nvSpPr>
            <p:cNvPr id="9224" name="Text Box 17"/>
            <p:cNvSpPr txBox="1">
              <a:spLocks noChangeArrowheads="1"/>
            </p:cNvSpPr>
            <p:nvPr/>
          </p:nvSpPr>
          <p:spPr bwMode="auto">
            <a:xfrm>
              <a:off x="-9" y="1865"/>
              <a:ext cx="22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/>
                <a:t>B</a:t>
              </a:r>
            </a:p>
          </p:txBody>
        </p:sp>
        <p:sp>
          <p:nvSpPr>
            <p:cNvPr id="9225" name="Text Box 18"/>
            <p:cNvSpPr txBox="1">
              <a:spLocks noChangeArrowheads="1"/>
            </p:cNvSpPr>
            <p:nvPr/>
          </p:nvSpPr>
          <p:spPr bwMode="auto">
            <a:xfrm>
              <a:off x="1537" y="2341"/>
              <a:ext cx="22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/>
                <a:t>C</a:t>
              </a:r>
            </a:p>
          </p:txBody>
        </p:sp>
        <p:sp>
          <p:nvSpPr>
            <p:cNvPr id="9226" name="Freeform 40"/>
            <p:cNvSpPr>
              <a:spLocks/>
            </p:cNvSpPr>
            <p:nvPr/>
          </p:nvSpPr>
          <p:spPr bwMode="auto">
            <a:xfrm>
              <a:off x="174" y="791"/>
              <a:ext cx="1403" cy="1579"/>
            </a:xfrm>
            <a:custGeom>
              <a:avLst/>
              <a:gdLst>
                <a:gd name="T0" fmla="*/ 0 w 1403"/>
                <a:gd name="T1" fmla="*/ 1132 h 1579"/>
                <a:gd name="T2" fmla="*/ 908 w 1403"/>
                <a:gd name="T3" fmla="*/ 0 h 1579"/>
                <a:gd name="T4" fmla="*/ 1403 w 1403"/>
                <a:gd name="T5" fmla="*/ 1579 h 1579"/>
                <a:gd name="T6" fmla="*/ 0 w 1403"/>
                <a:gd name="T7" fmla="*/ 1132 h 157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03"/>
                <a:gd name="T13" fmla="*/ 0 h 1579"/>
                <a:gd name="T14" fmla="*/ 1403 w 1403"/>
                <a:gd name="T15" fmla="*/ 1579 h 157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03" h="1579">
                  <a:moveTo>
                    <a:pt x="0" y="1132"/>
                  </a:moveTo>
                  <a:lnTo>
                    <a:pt x="908" y="0"/>
                  </a:lnTo>
                  <a:lnTo>
                    <a:pt x="1403" y="1579"/>
                  </a:lnTo>
                  <a:lnTo>
                    <a:pt x="0" y="1132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222" name="Text Box 49"/>
          <p:cNvSpPr txBox="1">
            <a:spLocks noChangeArrowheads="1"/>
          </p:cNvSpPr>
          <p:nvPr/>
        </p:nvSpPr>
        <p:spPr bwMode="auto">
          <a:xfrm>
            <a:off x="2065338" y="1725613"/>
            <a:ext cx="3894137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b="1"/>
              <a:t>From Similar Triangles</a:t>
            </a:r>
          </a:p>
          <a:p>
            <a:pPr algn="ctr" eaLnBrk="1" hangingPunct="1"/>
            <a:r>
              <a:rPr lang="en-US" altLang="en-US" b="1"/>
              <a:t>Corresponding Angles Congruent</a:t>
            </a:r>
          </a:p>
          <a:p>
            <a:pPr algn="ctr" eaLnBrk="1" hangingPunct="1"/>
            <a:endParaRPr lang="en-US" altLang="en-US" b="1"/>
          </a:p>
          <a:p>
            <a:pPr algn="ctr" eaLnBrk="1" hangingPunct="1"/>
            <a:r>
              <a:rPr lang="en-US" altLang="en-US" b="1">
                <a:sym typeface="Symbol" pitchFamily="18" charset="2"/>
              </a:rPr>
              <a:t>A  P</a:t>
            </a:r>
          </a:p>
          <a:p>
            <a:pPr algn="ctr" eaLnBrk="1" hangingPunct="1"/>
            <a:r>
              <a:rPr lang="en-US" altLang="en-US" b="1">
                <a:sym typeface="Symbol" pitchFamily="18" charset="2"/>
              </a:rPr>
              <a:t>B  R</a:t>
            </a:r>
          </a:p>
          <a:p>
            <a:pPr algn="ctr" eaLnBrk="1" hangingPunct="1"/>
            <a:r>
              <a:rPr lang="en-US" altLang="en-US" b="1">
                <a:sym typeface="Symbol" pitchFamily="18" charset="2"/>
              </a:rPr>
              <a:t>C  Q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9">
      <a:dk1>
        <a:srgbClr val="336699"/>
      </a:dk1>
      <a:lt1>
        <a:srgbClr val="FFFFFF"/>
      </a:lt1>
      <a:dk2>
        <a:srgbClr val="000000"/>
      </a:dk2>
      <a:lt2>
        <a:srgbClr val="E3EBF1"/>
      </a:lt2>
      <a:accent1>
        <a:srgbClr val="003399"/>
      </a:accent1>
      <a:accent2>
        <a:srgbClr val="468A4B"/>
      </a:accent2>
      <a:accent3>
        <a:srgbClr val="AAAAAA"/>
      </a:accent3>
      <a:accent4>
        <a:srgbClr val="DADADA"/>
      </a:accent4>
      <a:accent5>
        <a:srgbClr val="AAADCA"/>
      </a:accent5>
      <a:accent6>
        <a:srgbClr val="3F7D43"/>
      </a:accent6>
      <a:hlink>
        <a:srgbClr val="66CCFF"/>
      </a:hlink>
      <a:folHlink>
        <a:srgbClr val="F0E5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446</TotalTime>
  <Words>667</Words>
  <Application>Microsoft Office PowerPoint</Application>
  <PresentationFormat>On-screen Show (4:3)</PresentationFormat>
  <Paragraphs>141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Default Design</vt:lpstr>
      <vt:lpstr>PowerPoint Presentation</vt:lpstr>
      <vt:lpstr>Lesson 8-3</vt:lpstr>
      <vt:lpstr>Khan Academy Videos for this lesson</vt:lpstr>
      <vt:lpstr>Objectives</vt:lpstr>
      <vt:lpstr>Vocabulary</vt:lpstr>
      <vt:lpstr>Theorems</vt:lpstr>
      <vt:lpstr>Theorems</vt:lpstr>
      <vt:lpstr>AA Triangle Similarity</vt:lpstr>
      <vt:lpstr>SSS Triangle Similarity</vt:lpstr>
      <vt:lpstr>SAS Triangle Similarity</vt:lpstr>
      <vt:lpstr>Example 1</vt:lpstr>
      <vt:lpstr>Example 2</vt:lpstr>
      <vt:lpstr>Example 3</vt:lpstr>
      <vt:lpstr>Example 4</vt:lpstr>
      <vt:lpstr>Summary &amp; Homework</vt:lpstr>
    </vt:vector>
  </TitlesOfParts>
  <Company>scsb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chrisheadlee</dc:creator>
  <cp:lastModifiedBy>Chris</cp:lastModifiedBy>
  <cp:revision>39</cp:revision>
  <dcterms:created xsi:type="dcterms:W3CDTF">2008-01-23T14:30:53Z</dcterms:created>
  <dcterms:modified xsi:type="dcterms:W3CDTF">2020-03-30T20:18:07Z</dcterms:modified>
</cp:coreProperties>
</file>